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4.xml" ContentType="application/vnd.openxmlformats-officedocument.presentationml.slide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mc:PreserveAttributes="mv:*" mc:Ignorable="mv">
  <p:sldMasterIdLst>
    <p:sldMasterId id="2147483653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7620000" cx="10160000"/>
  <p:notesSz cy="10160000" cx="7620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theme/theme2.xml" Type="http://schemas.openxmlformats.org/officeDocument/2006/relationships/theme" Id="rId1"/><Relationship Target="slides/slide8.xml" Type="http://schemas.openxmlformats.org/officeDocument/2006/relationships/slide" Id="rId13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1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defRPr sz="1100"/>
            </a:lvl1pPr>
            <a:lvl2pPr>
              <a:defRPr sz="1100"/>
            </a:lvl2pPr>
            <a:lvl3pPr>
              <a:defRPr sz="11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2" name="Shape 2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3" name="Shape 23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24" name="Shape 24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29" name="Shape 2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0" name="Shape 30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1" name="Shape 31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36" name="Shape 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7" name="Shape 37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38" name="Shape 38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44" name="Shape 4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1" name="Shape 5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2" name="Shape 52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53" name="Shape 53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59" name="Shape 5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0" name="Shape 60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1" name="Shape 61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66" name="Shape 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7" name="Shape 67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68" name="Shape 68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73" name="Shape 7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4" name="Shape 74"/>
          <p:cNvSpPr/>
          <p:nvPr>
            <p:ph idx="2" type="sldImg"/>
          </p:nvPr>
        </p:nvSpPr>
        <p:spPr>
          <a:xfrm>
            <a:off y="762000" x="1270250"/>
            <a:ext cy="3809999" cx="5080250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</p:spPr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y="4826000" x="762000"/>
            <a:ext cy="4572000" cx="60960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blank" type="blank">
  <p:cSld name="blank">
    <p:spTree>
      <p:nvGrpSpPr>
        <p:cNvPr id="5" name="Shape 5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itle" type="title">
  <p:cSld name="title">
    <p:spTree>
      <p:nvGrpSpPr>
        <p:cNvPr id="6" name="Shape 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" name="Shape 7"/>
          <p:cNvSpPr txBox="1"/>
          <p:nvPr>
            <p:ph type="ctrTitle"/>
          </p:nvPr>
        </p:nvSpPr>
        <p:spPr>
          <a:xfrm>
            <a:off y="3048000" x="914400"/>
            <a:ext cy="1219199" cx="83312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buSzPct val="100000"/>
              <a:defRPr sz="4800"/>
            </a:lvl1pPr>
            <a:lvl2pPr algn="ctr">
              <a:buSzPct val="100000"/>
              <a:defRPr sz="4800"/>
            </a:lvl2pPr>
            <a:lvl3pPr algn="ctr">
              <a:buSzPct val="100000"/>
              <a:defRPr sz="4800"/>
            </a:lvl3pPr>
            <a:lvl4pPr algn="ctr">
              <a:buSzPct val="100000"/>
              <a:defRPr sz="4800"/>
            </a:lvl4pPr>
            <a:lvl5pPr algn="ctr">
              <a:buSzPct val="100000"/>
              <a:defRPr sz="4800"/>
            </a:lvl5pPr>
            <a:lvl6pPr algn="ctr">
              <a:buSzPct val="100000"/>
              <a:defRPr sz="4800"/>
            </a:lvl6pPr>
            <a:lvl7pPr algn="ctr">
              <a:buSzPct val="100000"/>
              <a:defRPr sz="4800"/>
            </a:lvl7pPr>
            <a:lvl8pPr algn="ctr">
              <a:buSzPct val="100000"/>
              <a:defRPr sz="4800"/>
            </a:lvl8pPr>
            <a:lvl9pPr algn="ctr">
              <a:buSzPct val="100000"/>
              <a:defRPr sz="4800"/>
            </a:lvl9pPr>
          </a:lstStyle>
          <a:p/>
        </p:txBody>
      </p:sp>
      <p:sp>
        <p:nvSpPr>
          <p:cNvPr id="8" name="Shape 8"/>
          <p:cNvSpPr txBox="1"/>
          <p:nvPr>
            <p:ph idx="1" type="subTitle"/>
          </p:nvPr>
        </p:nvSpPr>
        <p:spPr>
          <a:xfrm>
            <a:off y="4572000" x="1828800"/>
            <a:ext cy="914400" cx="6502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x" type="tx">
  <p:cSld name="tx">
    <p:spTree>
      <p:nvGrpSpPr>
        <p:cNvPr id="9" name="Shape 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" name="Shape 10"/>
          <p:cNvSpPr txBox="1"/>
          <p:nvPr>
            <p:ph type="title"/>
          </p:nvPr>
        </p:nvSpPr>
        <p:spPr>
          <a:xfrm>
            <a:off y="304800" x="304800"/>
            <a:ext cy="914400" cx="9550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/>
        </p:txBody>
      </p:sp>
      <p:sp>
        <p:nvSpPr>
          <p:cNvPr id="11" name="Shape 11"/>
          <p:cNvSpPr txBox="1"/>
          <p:nvPr>
            <p:ph idx="1" type="body"/>
          </p:nvPr>
        </p:nvSpPr>
        <p:spPr>
          <a:xfrm>
            <a:off y="1828800" x="304800"/>
            <a:ext cy="5486399" cx="9550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twoColTx" type="twoColTx">
  <p:cSld name="twoColTx">
    <p:spTree>
      <p:nvGrpSpPr>
        <p:cNvPr id="12" name="Shape 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" name="Shape 13"/>
          <p:cNvSpPr txBox="1"/>
          <p:nvPr>
            <p:ph type="title"/>
          </p:nvPr>
        </p:nvSpPr>
        <p:spPr>
          <a:xfrm>
            <a:off y="304800" x="304800"/>
            <a:ext cy="914400" cx="9550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buSzPct val="99224"/>
              <a:defRPr sz="4266"/>
            </a:lvl1pPr>
            <a:lvl2pPr>
              <a:buSzPct val="99224"/>
              <a:defRPr sz="4266"/>
            </a:lvl2pPr>
            <a:lvl3pPr>
              <a:buSzPct val="99224"/>
              <a:defRPr sz="4266"/>
            </a:lvl3pPr>
            <a:lvl4pPr>
              <a:buSzPct val="99224"/>
              <a:defRPr sz="4266"/>
            </a:lvl4pPr>
            <a:lvl5pPr>
              <a:buSzPct val="99224"/>
              <a:defRPr sz="4266"/>
            </a:lvl5pPr>
            <a:lvl6pPr>
              <a:buSzPct val="99224"/>
              <a:defRPr sz="4266"/>
            </a:lvl6pPr>
            <a:lvl7pPr>
              <a:buSzPct val="99224"/>
              <a:defRPr sz="4266"/>
            </a:lvl7pPr>
            <a:lvl8pPr>
              <a:buSzPct val="99224"/>
              <a:defRPr sz="4266"/>
            </a:lvl8pPr>
            <a:lvl9pPr>
              <a:buSzPct val="99224"/>
              <a:defRPr sz="4266"/>
            </a:lvl9pPr>
          </a:lstStyle>
          <a:p/>
        </p:txBody>
      </p:sp>
      <p:sp>
        <p:nvSpPr>
          <p:cNvPr id="14" name="Shape 14"/>
          <p:cNvSpPr txBox="1"/>
          <p:nvPr>
            <p:ph idx="1" type="body"/>
          </p:nvPr>
        </p:nvSpPr>
        <p:spPr>
          <a:xfrm>
            <a:off y="1828800" x="304800"/>
            <a:ext cy="5486399" cx="4470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/>
        </p:txBody>
      </p:sp>
      <p:sp>
        <p:nvSpPr>
          <p:cNvPr id="15" name="Shape 15"/>
          <p:cNvSpPr txBox="1"/>
          <p:nvPr>
            <p:ph idx="2" type="body"/>
          </p:nvPr>
        </p:nvSpPr>
        <p:spPr>
          <a:xfrm>
            <a:off y="1828800" x="5384800"/>
            <a:ext cy="5486399" cx="44703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buSzPct val="98765"/>
              <a:defRPr sz="2666"/>
            </a:lvl1pPr>
            <a:lvl2pPr>
              <a:buSzPct val="98765"/>
              <a:defRPr sz="2666"/>
            </a:lvl2pPr>
            <a:lvl3pPr>
              <a:buSzPct val="98765"/>
              <a:defRPr sz="2666"/>
            </a:lvl3pPr>
            <a:lvl4pPr>
              <a:buSzPct val="98765"/>
              <a:defRPr sz="2666"/>
            </a:lvl4pPr>
            <a:lvl5pPr>
              <a:buSzPct val="98765"/>
              <a:defRPr sz="2666"/>
            </a:lvl5pPr>
            <a:lvl6pPr>
              <a:buSzPct val="98765"/>
              <a:defRPr sz="2666"/>
            </a:lvl6pPr>
            <a:lvl7pPr>
              <a:buSzPct val="98765"/>
              <a:defRPr sz="2666"/>
            </a:lvl7pPr>
            <a:lvl8pPr>
              <a:buSzPct val="98765"/>
              <a:defRPr sz="2666"/>
            </a:lvl8pPr>
            <a:lvl9pPr>
              <a:buSzPct val="98765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matchingName="CAPTION_ONLY">
  <p:cSld name="CAPTION_ONLY">
    <p:spTree>
      <p:nvGrpSpPr>
        <p:cNvPr id="16" name="Shape 1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7" name="Shape 17"/>
          <p:cNvSpPr txBox="1"/>
          <p:nvPr>
            <p:ph idx="1" type="body"/>
          </p:nvPr>
        </p:nvSpPr>
        <p:spPr>
          <a:xfrm>
            <a:off y="6705600" x="304800"/>
            <a:ext cy="609599" cx="95504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 algn="ctr">
              <a:buSzPct val="100000"/>
              <a:defRPr sz="3200"/>
            </a:lvl1pPr>
            <a:lvl2pPr algn="ctr">
              <a:buSzPct val="100000"/>
              <a:defRPr sz="3200"/>
            </a:lvl2pPr>
            <a:lvl3pPr algn="ctr">
              <a:buSzPct val="100000"/>
              <a:defRPr sz="3200"/>
            </a:lvl3pPr>
            <a:lvl4pPr algn="ctr">
              <a:buSzPct val="100000"/>
              <a:defRPr sz="3200"/>
            </a:lvl4pPr>
            <a:lvl5pPr algn="ctr">
              <a:buSzPct val="100000"/>
              <a:defRPr sz="3200"/>
            </a:lvl5pPr>
            <a:lvl6pPr algn="ctr">
              <a:buSzPct val="100000"/>
              <a:defRPr sz="3200"/>
            </a:lvl6pPr>
            <a:lvl7pPr algn="ctr">
              <a:buSzPct val="100000"/>
              <a:defRPr sz="3200"/>
            </a:lvl7pPr>
            <a:lvl8pPr algn="ctr">
              <a:buSzPct val="100000"/>
              <a:defRPr sz="3200"/>
            </a:lvl8pPr>
            <a:lvl9pPr algn="ctr">
              <a:buSzPct val="100000"/>
              <a:defRPr sz="3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theme/theme3.xml" Type="http://schemas.openxmlformats.org/officeDocument/2006/relationships/theme" Id="rId6"/><Relationship Target="../slideLayouts/slideLayout5.xml" Type="http://schemas.openxmlformats.org/officeDocument/2006/relationships/slideLayout" Id="rId5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rgbClr val="FFFFFF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2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1.png" Type="http://schemas.openxmlformats.org/officeDocument/2006/relationships/image" Id="rId4"/><Relationship Target="../media/image00.png" Type="http://schemas.openxmlformats.org/officeDocument/2006/relationships/image" Id="rId3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4.png" Type="http://schemas.openxmlformats.org/officeDocument/2006/relationships/image" Id="rId4"/><Relationship Target="../media/image00.png" Type="http://schemas.openxmlformats.org/officeDocument/2006/relationships/image" Id="rId3"/><Relationship Target="../media/image03.png" Type="http://schemas.openxmlformats.org/officeDocument/2006/relationships/image" Id="rId5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1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1.xml" Type="http://schemas.openxmlformats.org/officeDocument/2006/relationships/slideLayout" Id="rId1"/><Relationship Target="http://ru.wikipedia.org/wiki/%D0%97%D0%B0%D0%B3%D0%BB%D0%B0%D0%B2%D0%BD%D0%B0%D1%8F_%D1%81%D1%82%D1%80%D0%B0%D0%BD%D0%B8%D1%86%D0%B0" Type="http://schemas.openxmlformats.org/officeDocument/2006/relationships/hyperlink" TargetMode="External" Id="rId4"/><Relationship Target="../media/image00.png" Type="http://schemas.openxmlformats.org/officeDocument/2006/relationships/image" Id="rId3"/><Relationship Target="http://www.kniga-rus.ru/kniga32286-453777.html" Type="http://schemas.openxmlformats.org/officeDocument/2006/relationships/hyperlink" TargetMode="External" Id="rId6"/><Relationship Target="http://www.regiment.ru/Lib/A/7.htm" Type="http://schemas.openxmlformats.org/officeDocument/2006/relationships/hyperlink" TargetMode="External" Id="rId5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18" name="Shape 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9" name="Shape 19"/>
          <p:cNvSpPr txBox="1"/>
          <p:nvPr>
            <p:ph type="ctrTitle"/>
          </p:nvPr>
        </p:nvSpPr>
        <p:spPr>
          <a:xfrm>
            <a:off y="2418275" x="578550"/>
            <a:ext cy="1787649" cx="879332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888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Смысл воинского служения – защита Отечества</a:t>
            </a:r>
          </a:p>
        </p:txBody>
      </p:sp>
      <p:sp>
        <p:nvSpPr>
          <p:cNvPr id="20" name="Shape 20"/>
          <p:cNvSpPr txBox="1"/>
          <p:nvPr>
            <p:ph idx="1" type="subTitle"/>
          </p:nvPr>
        </p:nvSpPr>
        <p:spPr>
          <a:xfrm>
            <a:off y="4369150" x="1626300"/>
            <a:ext cy="1921225" cx="6983575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Предмет «Истоки» 7 класс</a:t>
            </a:r>
          </a:p>
          <a:p>
            <a:pPr algn="ctr" marR="0" indent="0" marL="0">
              <a:lnSpc>
                <a:spcPct val="119791"/>
              </a:lnSpc>
              <a:spcBef>
                <a:spcPts val="479"/>
              </a:spcBef>
              <a:spcAft>
                <a:spcPts val="0"/>
              </a:spcAft>
              <a:buNone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Автор Кабанова Татьяна Сергеевна</a:t>
            </a:r>
          </a:p>
        </p:txBody>
      </p:sp>
      <p:sp>
        <p:nvSpPr>
          <p:cNvPr id="21" name="Shape 21"/>
          <p:cNvSpPr txBox="1"/>
          <p:nvPr/>
        </p:nvSpPr>
        <p:spPr>
          <a:xfrm>
            <a:off y="261050" x="781400"/>
            <a:ext cy="755275" cx="8832125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sz="1777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Муниципальное общеобразовательное учреждение </a:t>
            </a:r>
          </a:p>
          <a:p>
            <a:pPr algn="ctr" marR="0" indent="0" marL="0">
              <a:lnSpc>
                <a:spcPct val="100000"/>
              </a:lnSpc>
              <a:spcBef>
                <a:spcPts val="802"/>
              </a:spcBef>
              <a:spcAft>
                <a:spcPts val="0"/>
              </a:spcAft>
              <a:buNone/>
            </a:pPr>
            <a:r>
              <a:rPr b="1" sz="1777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средняя общеобразовательная школа №9</a:t>
            </a:r>
          </a:p>
          <a:p>
            <a:pPr algn="ctr" marR="0" indent="0" marL="0">
              <a:lnSpc>
                <a:spcPct val="100000"/>
              </a:lnSpc>
              <a:spcBef>
                <a:spcPts val="802"/>
              </a:spcBef>
              <a:spcAft>
                <a:spcPts val="0"/>
              </a:spcAft>
              <a:buNone/>
            </a:pPr>
            <a:r>
              <a:rPr b="1" sz="1777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городского округа город Буй Костромской области</a:t>
            </a:r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25" name="Shape 2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6" name="Shape 26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y="356300" x="610300"/>
            <a:ext cy="1243874" cx="901557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888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Цель урока</a:t>
            </a:r>
          </a:p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y="1829150" x="610300"/>
            <a:ext cy="5002725" cx="901557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l" lvl="0" marR="0" indent="-276577" marL="381000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Увидеть истинный смысл воинского служения в защите своего Отечества.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2" name="Shape 3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33" name="Shape 33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y="1301750" x="610300"/>
            <a:ext cy="5530124" cx="6203950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l" marR="0" indent="0" marL="0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Определяя, что такое воинское искусство, Суворов в своей «Науке побеждать» говорит: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«Два воинские искусства. Первое, глазомер, как в лагерь стать, как идти, где атаковать, гнать и бить. Второе, быстрота». 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Главнейшие воинские заповеди –</a:t>
            </a:r>
            <a:r>
              <a:rPr b="1" sz="3111" lang="en-US">
                <a:solidFill>
                  <a:srgbClr val="CC3300"/>
                </a:solidFill>
                <a:latin typeface="Arial"/>
                <a:ea typeface="Arial"/>
                <a:cs typeface="Arial"/>
                <a:sym typeface="Arial"/>
              </a:rPr>
              <a:t>глазомер, быстрота, натиск. </a:t>
            </a:r>
          </a:p>
        </p:txBody>
      </p:sp>
      <p:sp>
        <p:nvSpPr>
          <p:cNvPr id="35" name="Shape 35"/>
          <p:cNvSpPr/>
          <p:nvPr/>
        </p:nvSpPr>
        <p:spPr>
          <a:xfrm>
            <a:off y="1026575" x="6667500"/>
            <a:ext cy="5037650" cx="3196149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39" name="Shape 3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0" name="Shape 40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  <p:sp>
        <p:nvSpPr>
          <p:cNvPr id="41" name="Shape 41"/>
          <p:cNvSpPr txBox="1"/>
          <p:nvPr>
            <p:ph type="title"/>
          </p:nvPr>
        </p:nvSpPr>
        <p:spPr>
          <a:xfrm>
            <a:off y="356300" x="610300"/>
            <a:ext cy="1479783" cx="901557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000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Из чего же рождалась любовь солдат к А.В.Суворову?</a:t>
            </a:r>
          </a:p>
        </p:txBody>
      </p:sp>
      <p:sp>
        <p:nvSpPr>
          <p:cNvPr id="42" name="Shape 42"/>
          <p:cNvSpPr txBox="1"/>
          <p:nvPr>
            <p:ph idx="1" type="body"/>
          </p:nvPr>
        </p:nvSpPr>
        <p:spPr>
          <a:xfrm>
            <a:off y="1829150" x="610300"/>
            <a:ext cy="5002725" cx="901557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l" lvl="0" marR="0" indent="-276577" marL="381000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Честность</a:t>
            </a:r>
          </a:p>
          <a:p>
            <a:pPr algn="l" lvl="0" marR="0" indent="-276577" marL="381000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Простота общения</a:t>
            </a:r>
          </a:p>
          <a:p>
            <a:pPr algn="l" lvl="0" marR="0" indent="-276577" marL="381000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Признание заслуг</a:t>
            </a:r>
          </a:p>
          <a:p>
            <a:pPr algn="l" lvl="0" marR="0" indent="-276577" marL="381000">
              <a:lnSpc>
                <a:spcPct val="119921"/>
              </a:lnSpc>
              <a:spcBef>
                <a:spcPts val="635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Чудачество</a:t>
            </a:r>
          </a:p>
        </p:txBody>
      </p:sp>
      <p:sp>
        <p:nvSpPr>
          <p:cNvPr id="43" name="Shape 43"/>
          <p:cNvSpPr/>
          <p:nvPr/>
        </p:nvSpPr>
        <p:spPr>
          <a:xfrm>
            <a:off y="1746225" x="5556250"/>
            <a:ext cy="4476750" cx="3492500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48" name="Shape 48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  <p:sp>
        <p:nvSpPr>
          <p:cNvPr id="49" name="Shape 49"/>
          <p:cNvSpPr txBox="1"/>
          <p:nvPr>
            <p:ph type="title"/>
          </p:nvPr>
        </p:nvSpPr>
        <p:spPr>
          <a:xfrm>
            <a:off y="356300" x="610300"/>
            <a:ext cy="1479783" cx="901557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20138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000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Заповеди Суворова успешному командиру:</a:t>
            </a:r>
          </a:p>
        </p:txBody>
      </p:sp>
      <p:sp>
        <p:nvSpPr>
          <p:cNvPr id="50" name="Shape 50"/>
          <p:cNvSpPr txBox="1"/>
          <p:nvPr>
            <p:ph idx="1" type="body"/>
          </p:nvPr>
        </p:nvSpPr>
        <p:spPr>
          <a:xfrm>
            <a:off y="1829150" x="610300"/>
            <a:ext cy="5002725" cx="901557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l" lvl="0" marR="0" indent="-220133" marL="381000">
              <a:lnSpc>
                <a:spcPct val="107812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Приучайся к деятельности неутомимой. Деятельность есть величайшее из всех достоинств.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Побеждает тот, кто меньше себя жалеет.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Ученье свет, а неученье – тьма. Необходимо непрерывное образование себя с помощью чтения.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Ближайшая к действию цель лучше дальней.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Время драгоценнее всего. Стоянием города не берут.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Смотри на дело в целом.</a:t>
            </a:r>
          </a:p>
          <a:p>
            <a:pPr algn="l" lvl="0" marR="0" indent="-220133" marL="381000">
              <a:lnSpc>
                <a:spcPct val="107812"/>
              </a:lnSpc>
              <a:spcBef>
                <a:spcPts val="479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2666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Ноша службы легка, когда дружно подымают ее многие.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54" name="Shape 5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55" name="Shape 55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  <p:sp>
        <p:nvSpPr>
          <p:cNvPr id="56" name="Shape 56"/>
          <p:cNvSpPr txBox="1"/>
          <p:nvPr>
            <p:ph type="title"/>
          </p:nvPr>
        </p:nvSpPr>
        <p:spPr>
          <a:xfrm>
            <a:off y="356300" x="610300"/>
            <a:ext cy="1243874" cx="901557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888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Суворов и Кутузов</a:t>
            </a:r>
          </a:p>
        </p:txBody>
      </p:sp>
      <p:sp>
        <p:nvSpPr>
          <p:cNvPr id="57" name="Shape 57"/>
          <p:cNvSpPr/>
          <p:nvPr/>
        </p:nvSpPr>
        <p:spPr>
          <a:xfrm>
            <a:off y="1778000" x="793750"/>
            <a:ext cy="5037650" cx="3915824"/>
          </a:xfrm>
          <a:prstGeom prst="rect">
            <a:avLst/>
          </a:prstGeom>
          <a:blipFill>
            <a:blip r:embed="rId4"/>
            <a:stretch>
              <a:fillRect/>
            </a:stretch>
          </a:blipFill>
        </p:spPr>
      </p:sp>
      <p:sp>
        <p:nvSpPr>
          <p:cNvPr id="58" name="Shape 58"/>
          <p:cNvSpPr/>
          <p:nvPr/>
        </p:nvSpPr>
        <p:spPr>
          <a:xfrm>
            <a:off y="1820325" x="5302250"/>
            <a:ext cy="5005899" cx="4265075"/>
          </a:xfrm>
          <a:prstGeom prst="rect">
            <a:avLst/>
          </a:prstGeom>
          <a:blipFill>
            <a:blip r:embed="rId5"/>
            <a:stretch>
              <a:fillRect/>
            </a:stretch>
          </a:blipFill>
        </p:spPr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2" name="Shape 6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63" name="Shape 63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  <p:sp>
        <p:nvSpPr>
          <p:cNvPr id="64" name="Shape 64"/>
          <p:cNvSpPr txBox="1"/>
          <p:nvPr>
            <p:ph type="title"/>
          </p:nvPr>
        </p:nvSpPr>
        <p:spPr>
          <a:xfrm>
            <a:off y="356300" x="610300"/>
            <a:ext cy="1243874" cx="901557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888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Вывод</a:t>
            </a:r>
          </a:p>
        </p:txBody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y="1829150" x="610300"/>
            <a:ext cy="5002725" cx="901557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l" lvl="0" marR="0" indent="-276577" marL="381000">
              <a:lnSpc>
                <a:spcPct val="119921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4609"/>
              <a:buFont typeface="Arial"/>
              <a:buChar char="•"/>
            </a:pPr>
            <a:r>
              <a:rPr sz="3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На какой бы должности не находился воин, какой бы воинский чин не носил, общим для всех было и остается одно: за их спиной Отечество, отчий край и родной очаг. А бывает, что в руках воинства оказываются и судьбы всего мира.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blipFill>
          <a:blip r:embed="rId3"/>
          <a:stretch>
            <a:fillRect/>
          </a:stretch>
        </a:blipFill>
      </p:bgPr>
    </p:bg>
    <p:spTree>
      <p:nvGrpSpPr>
        <p:cNvPr id="69" name="Shape 6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0" name="Shape 70"/>
          <p:cNvSpPr txBox="1"/>
          <p:nvPr>
            <p:ph type="title"/>
          </p:nvPr>
        </p:nvSpPr>
        <p:spPr>
          <a:xfrm>
            <a:off y="356300" x="610300"/>
            <a:ext cy="1243874" cx="9015574"/>
          </a:xfrm>
          <a:prstGeom prst="rect">
            <a:avLst/>
          </a:prstGeom>
        </p:spPr>
        <p:txBody>
          <a:bodyPr bIns="38100" rIns="38100" lIns="38100" tIns="38100" anchor="ctr" anchorCtr="0">
            <a:noAutofit/>
          </a:bodyPr>
          <a:lstStyle/>
          <a:p>
            <a:pPr algn="ctr" marR="0" indent="0" marL="0">
              <a:lnSpc>
                <a:spcPct val="119886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4888" lang="en-US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Информационные ресурсы</a:t>
            </a:r>
          </a:p>
        </p:txBody>
      </p:sp>
      <p:sp>
        <p:nvSpPr>
          <p:cNvPr id="71" name="Shape 71"/>
          <p:cNvSpPr txBox="1"/>
          <p:nvPr/>
        </p:nvSpPr>
        <p:spPr>
          <a:xfrm>
            <a:off y="1829150" x="610300"/>
            <a:ext cy="5002725" cx="9015574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l" lvl="0" marR="0" indent="-191911" marL="38100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Arial"/>
              <a:buChar char="•"/>
            </a:pPr>
            <a:r>
              <a:rPr sz="2222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Википедия. Свободная энциклопедия - </a:t>
            </a:r>
            <a:r>
              <a:rPr u="sng" sz="2222" lang="en-US">
                <a:solidFill>
                  <a:srgbClr val="009999"/>
                </a:solidFill>
                <a:latin typeface="Arial"/>
                <a:ea typeface="Arial"/>
                <a:cs typeface="Arial"/>
                <a:sym typeface="Arial"/>
                <a:hlinkClick r:id="rId4"/>
              </a:rPr>
              <a:t>http://ru.wikipedia.org/wiki/%D0%97%D0%B0%D0%B3%D0%BB%D0%B0%D0%B2%D0%BD%D0%B0%D1%8F_%D1%81%D1%82%D1%80%D0%B0%D0%BD%D0%B8%D1%86%D0%B0</a:t>
            </a:r>
            <a:r>
              <a:rPr u="sng" sz="2222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algn="l" lvl="0" marR="0" indent="-191911" marL="38100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Arial"/>
              <a:buChar char="•"/>
            </a:pPr>
            <a:r>
              <a:rPr sz="2222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Головин Н.Н. Суворов и его «Наука побеждать» - </a:t>
            </a:r>
            <a:r>
              <a:rPr u="sng" sz="2222" lang="en-US">
                <a:solidFill>
                  <a:srgbClr val="009999"/>
                </a:solidFill>
                <a:latin typeface="Arial"/>
                <a:ea typeface="Arial"/>
                <a:cs typeface="Arial"/>
                <a:sym typeface="Arial"/>
                <a:hlinkClick r:id="rId5"/>
              </a:rPr>
              <a:t>http://www.regiment.ru/Lib/A/7.htm</a:t>
            </a:r>
            <a:r>
              <a:rPr u="sng" sz="2222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;</a:t>
            </a:r>
          </a:p>
          <a:p>
            <a:pPr algn="l" lvl="0" marR="0" indent="-191911" marL="381000">
              <a:lnSpc>
                <a:spcPct val="120000"/>
              </a:lnSpc>
              <a:spcBef>
                <a:spcPts val="396"/>
              </a:spcBef>
              <a:spcAft>
                <a:spcPts val="0"/>
              </a:spcAft>
              <a:buClr>
                <a:srgbClr val="000000"/>
              </a:buClr>
              <a:buSzPct val="168350"/>
              <a:buFont typeface="Arial"/>
              <a:buChar char="•"/>
            </a:pPr>
            <a:r>
              <a:rPr sz="2222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«Наука побеждать» А.В.Суворов - </a:t>
            </a:r>
            <a:r>
              <a:rPr u="sng" sz="2222" lang="en-US">
                <a:solidFill>
                  <a:srgbClr val="009999"/>
                </a:solidFill>
                <a:latin typeface="Arial"/>
                <a:ea typeface="Arial"/>
                <a:cs typeface="Arial"/>
                <a:sym typeface="Arial"/>
                <a:hlinkClick r:id="rId6"/>
              </a:rPr>
              <a:t>http://www.kniga-rus.ru/kniga32286-453777.html</a:t>
            </a:r>
            <a:r>
              <a:rPr u="sng" sz="2222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</a:p>
          <a:p>
            <a:r>
              <a:t/>
            </a:r>
          </a:p>
        </p:txBody>
      </p:sp>
      <p:sp>
        <p:nvSpPr>
          <p:cNvPr id="72" name="Shape 72"/>
          <p:cNvSpPr txBox="1"/>
          <p:nvPr/>
        </p:nvSpPr>
        <p:spPr>
          <a:xfrm>
            <a:off y="6990275" x="3573625"/>
            <a:ext cy="503049" cx="3088899"/>
          </a:xfrm>
          <a:prstGeom prst="rect">
            <a:avLst/>
          </a:prstGeom>
        </p:spPr>
        <p:txBody>
          <a:bodyPr bIns="38100" rIns="38100" lIns="38100" tIns="38100" anchor="t" anchorCtr="0">
            <a:noAutofit/>
          </a:bodyPr>
          <a:lstStyle/>
          <a:p>
            <a:pPr algn="ctr" marR="0" indent="0" marL="0">
              <a:lnSpc>
                <a:spcPct val="11964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sz="1555" lang="en-US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Кабанова Т.С. МОУ СОШ №9</a:t>
            </a:r>
          </a:p>
        </p:txBody>
      </p:sp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Arial" script="Arab"/>
        <a:font typeface="Arial" script="Hebr"/>
        <a:font typeface="Cordia New" script="Thai"/>
        <a:font typeface="Nyala" script="Ethi"/>
        <a:font typeface="Vrinda" script="Beng"/>
        <a:font typeface="Shruti" script="Gujr"/>
        <a:font typeface="DaunPenh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Arial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