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3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The Private Life of Plants 4-6"/>
          <p:cNvPicPr>
            <a:picLocks noChangeAspect="1" noChangeArrowheads="1"/>
          </p:cNvPicPr>
          <p:nvPr/>
        </p:nvPicPr>
        <p:blipFill>
          <a:blip r:embed="rId2">
            <a:lum bright="2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accent1">
              <a:alpha val="50000"/>
            </a:schemeClr>
          </a:solidFill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chemeClr val="accent1">
              <a:alpha val="50000"/>
            </a:schemeClr>
          </a:solidFill>
          <a:ln w="38100">
            <a:solidFill>
              <a:schemeClr val="tx1"/>
            </a:solidFill>
          </a:ln>
        </p:spPr>
        <p:txBody>
          <a:bodyPr/>
          <a:lstStyle>
            <a:lvl1pPr marL="0" indent="0" algn="ctr"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1638" y="6245225"/>
            <a:ext cx="1863725" cy="476250"/>
          </a:xfrm>
          <a:prstGeom prst="rect">
            <a:avLst/>
          </a:prstGeom>
          <a:solidFill>
            <a:schemeClr val="accent1">
              <a:alpha val="5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25.04.2012</a:t>
            </a:fld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245225"/>
            <a:ext cx="6075363" cy="476250"/>
          </a:xfrm>
          <a:prstGeom prst="rect">
            <a:avLst/>
          </a:prstGeom>
          <a:solidFill>
            <a:schemeClr val="accent1">
              <a:alpha val="7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5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nimBg="1"/>
      <p:bldP spid="2052" grpId="0" build="p" animBg="1">
        <p:tmplLst>
          <p:tmpl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5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0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53" grpId="0" animBg="1"/>
      <p:bldP spid="2054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43725" y="274638"/>
            <a:ext cx="2200275" cy="63230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1313" y="274638"/>
            <a:ext cx="6450012" cy="63230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1313" y="1600200"/>
            <a:ext cx="4324350" cy="49974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18063" y="1600200"/>
            <a:ext cx="4325937" cy="49974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8577263" y="6497638"/>
            <a:ext cx="566737" cy="360362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1313" y="1600200"/>
            <a:ext cx="8802687" cy="2422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1313" y="4175125"/>
            <a:ext cx="8802687" cy="2422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>
          <a:xfrm>
            <a:off x="8577263" y="6497638"/>
            <a:ext cx="566737" cy="360362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1313" y="1600200"/>
            <a:ext cx="4324350" cy="4997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18063" y="1600200"/>
            <a:ext cx="4325937" cy="4997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yagel 1"/>
          <p:cNvPicPr>
            <a:picLocks noChangeAspect="1" noChangeArrowheads="1"/>
          </p:cNvPicPr>
          <p:nvPr/>
        </p:nvPicPr>
        <p:blipFill>
          <a:blip r:embed="rId15">
            <a:lum bright="30000" contrast="-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chemeClr val="accent1">
              <a:alpha val="70000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1313" y="1600200"/>
            <a:ext cx="8802687" cy="4997450"/>
          </a:xfrm>
          <a:prstGeom prst="rect">
            <a:avLst/>
          </a:prstGeom>
          <a:solidFill>
            <a:schemeClr val="accent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77263" y="6497638"/>
            <a:ext cx="56673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nimBg="1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2643206"/>
          </a:xfrm>
        </p:spPr>
        <p:txBody>
          <a:bodyPr/>
          <a:lstStyle/>
          <a:p>
            <a:r>
              <a:rPr lang="ru-RU" u="sng" dirty="0" smtClean="0"/>
              <a:t>Тестирование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Органы осязания, обоняния, вкуса» 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0"/>
            <a:ext cx="9144000" cy="6858000"/>
          </a:xfrm>
        </p:spPr>
        <p:txBody>
          <a:bodyPr/>
          <a:lstStyle/>
          <a:p>
            <a:r>
              <a:rPr lang="ru-RU" dirty="0" smtClean="0"/>
              <a:t>3</a:t>
            </a:r>
            <a:r>
              <a:rPr lang="ru-RU" dirty="0" smtClean="0"/>
              <a:t>. Какая часть наиболее восприимчива к кислому вкусу?</a:t>
            </a:r>
          </a:p>
          <a:p>
            <a:endParaRPr lang="ru-RU" dirty="0" smtClean="0"/>
          </a:p>
          <a:p>
            <a:r>
              <a:rPr lang="ru-RU" dirty="0" smtClean="0"/>
              <a:t>а</a:t>
            </a:r>
            <a:r>
              <a:rPr lang="ru-RU" dirty="0" smtClean="0"/>
              <a:t>) кончик     </a:t>
            </a:r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 smtClean="0"/>
              <a:t>) передняя часть                   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 smtClean="0"/>
              <a:t>) боковые края                    </a:t>
            </a:r>
            <a:endParaRPr lang="ru-RU" dirty="0" smtClean="0"/>
          </a:p>
          <a:p>
            <a:r>
              <a:rPr lang="ru-RU" dirty="0" smtClean="0"/>
              <a:t>г</a:t>
            </a:r>
            <a:r>
              <a:rPr lang="ru-RU" dirty="0" smtClean="0"/>
              <a:t>) задняя часть</a:t>
            </a:r>
          </a:p>
          <a:p>
            <a:endParaRPr lang="ru-RU" dirty="0"/>
          </a:p>
        </p:txBody>
      </p:sp>
      <p:sp>
        <p:nvSpPr>
          <p:cNvPr id="4" name="Ромб 3"/>
          <p:cNvSpPr/>
          <p:nvPr/>
        </p:nvSpPr>
        <p:spPr>
          <a:xfrm>
            <a:off x="0" y="2857496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0"/>
            <a:ext cx="9144000" cy="6858000"/>
          </a:xfrm>
        </p:spPr>
        <p:txBody>
          <a:bodyPr/>
          <a:lstStyle/>
          <a:p>
            <a:r>
              <a:rPr lang="ru-RU" dirty="0" smtClean="0"/>
              <a:t>4</a:t>
            </a:r>
            <a:r>
              <a:rPr lang="ru-RU" dirty="0" smtClean="0"/>
              <a:t>. Вкусовые сосочки расположены</a:t>
            </a:r>
          </a:p>
          <a:p>
            <a:endParaRPr lang="ru-RU" dirty="0" smtClean="0"/>
          </a:p>
          <a:p>
            <a:r>
              <a:rPr lang="ru-RU" dirty="0" smtClean="0"/>
              <a:t>а</a:t>
            </a:r>
            <a:r>
              <a:rPr lang="ru-RU" dirty="0" smtClean="0"/>
              <a:t>) в головном мозге       </a:t>
            </a:r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 smtClean="0"/>
              <a:t>) на деснах      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 smtClean="0"/>
              <a:t>) на поверхности языка                 </a:t>
            </a:r>
            <a:endParaRPr lang="ru-RU" dirty="0" smtClean="0"/>
          </a:p>
          <a:p>
            <a:r>
              <a:rPr lang="ru-RU" dirty="0" smtClean="0"/>
              <a:t>г</a:t>
            </a:r>
            <a:r>
              <a:rPr lang="ru-RU" dirty="0" smtClean="0"/>
              <a:t>) на внутренней стороне </a:t>
            </a:r>
            <a:r>
              <a:rPr lang="ru-RU" dirty="0" smtClean="0"/>
              <a:t>щек</a:t>
            </a:r>
            <a:endParaRPr lang="ru-RU" dirty="0" smtClean="0"/>
          </a:p>
        </p:txBody>
      </p:sp>
      <p:sp>
        <p:nvSpPr>
          <p:cNvPr id="4" name="Ромб 3"/>
          <p:cNvSpPr/>
          <p:nvPr/>
        </p:nvSpPr>
        <p:spPr>
          <a:xfrm>
            <a:off x="0" y="2357430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0"/>
            <a:ext cx="9144000" cy="6858000"/>
          </a:xfrm>
        </p:spPr>
        <p:txBody>
          <a:bodyPr/>
          <a:lstStyle/>
          <a:p>
            <a:r>
              <a:rPr lang="ru-RU" sz="2800" dirty="0" smtClean="0"/>
              <a:t>5</a:t>
            </a:r>
            <a:r>
              <a:rPr lang="ru-RU" sz="2800" dirty="0" smtClean="0"/>
              <a:t>.    Выберите три верных утверждения.</a:t>
            </a:r>
          </a:p>
          <a:p>
            <a:endParaRPr lang="ru-RU" sz="2400" dirty="0" smtClean="0"/>
          </a:p>
          <a:p>
            <a:r>
              <a:rPr lang="ru-RU" sz="2600" dirty="0" smtClean="0"/>
              <a:t>а</a:t>
            </a:r>
            <a:r>
              <a:rPr lang="ru-RU" sz="2600" dirty="0" smtClean="0"/>
              <a:t>) в определении вкуса, помимо вкусовых рецепторов играют роль и обонятельные рецепторы</a:t>
            </a:r>
          </a:p>
          <a:p>
            <a:r>
              <a:rPr lang="ru-RU" sz="2600" dirty="0" smtClean="0"/>
              <a:t>б) раздражение обонятельных рецепторов способны вызвать только летучие, растворимые в воде и жирах вещества</a:t>
            </a:r>
          </a:p>
          <a:p>
            <a:r>
              <a:rPr lang="ru-RU" sz="2600" dirty="0" smtClean="0"/>
              <a:t>в)  осязание позволяет определить вкус пищи</a:t>
            </a:r>
          </a:p>
          <a:p>
            <a:r>
              <a:rPr lang="ru-RU" sz="2600" dirty="0" smtClean="0"/>
              <a:t>г) пища одновременно воздействует на все вкусовые  рецепторы</a:t>
            </a:r>
          </a:p>
          <a:p>
            <a:r>
              <a:rPr lang="ru-RU" sz="2600" dirty="0" err="1" smtClean="0"/>
              <a:t>д</a:t>
            </a:r>
            <a:r>
              <a:rPr lang="ru-RU" sz="2600" dirty="0" smtClean="0"/>
              <a:t>) ощущение запаха возникает в кожно-мышечной зоне коры больших полушарий головного мозга</a:t>
            </a:r>
          </a:p>
          <a:p>
            <a:r>
              <a:rPr lang="ru-RU" sz="2600" dirty="0" smtClean="0"/>
              <a:t>е) любое вредное вещество при вдыхании нейтрализуется в носовой полости и становится безопасным для организма</a:t>
            </a:r>
          </a:p>
          <a:p>
            <a:r>
              <a:rPr lang="ru-RU" sz="2400" dirty="0" smtClean="0"/>
              <a:t> </a:t>
            </a:r>
          </a:p>
        </p:txBody>
      </p:sp>
      <p:sp>
        <p:nvSpPr>
          <p:cNvPr id="4" name="Ромб 3"/>
          <p:cNvSpPr/>
          <p:nvPr/>
        </p:nvSpPr>
        <p:spPr>
          <a:xfrm>
            <a:off x="0" y="928670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омб 4"/>
          <p:cNvSpPr/>
          <p:nvPr/>
        </p:nvSpPr>
        <p:spPr>
          <a:xfrm>
            <a:off x="0" y="1857364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5"/>
          <p:cNvSpPr/>
          <p:nvPr/>
        </p:nvSpPr>
        <p:spPr>
          <a:xfrm>
            <a:off x="0" y="3643314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0"/>
            <a:ext cx="9144000" cy="6858000"/>
          </a:xfrm>
        </p:spPr>
        <p:txBody>
          <a:bodyPr/>
          <a:lstStyle/>
          <a:p>
            <a:r>
              <a:rPr lang="ru-RU" sz="2200" dirty="0" smtClean="0"/>
              <a:t>6</a:t>
            </a:r>
            <a:r>
              <a:rPr lang="ru-RU" sz="2200" dirty="0" smtClean="0"/>
              <a:t>. Закончите составление текста, в котором даны 1 (первое) и 8 (последнее) предложения. Расположите предложения 2-7 в такой последовательности, чтобы текст получился связанным.</a:t>
            </a:r>
          </a:p>
          <a:p>
            <a:pPr algn="ctr"/>
            <a:r>
              <a:rPr lang="ru-RU" sz="2200" dirty="0" smtClean="0"/>
              <a:t>Осязание</a:t>
            </a:r>
          </a:p>
          <a:p>
            <a:r>
              <a:rPr lang="ru-RU" sz="2200" dirty="0" smtClean="0"/>
              <a:t>1. Осязательные рецепторы расположены в коже.</a:t>
            </a:r>
          </a:p>
          <a:p>
            <a:r>
              <a:rPr lang="ru-RU" sz="2200" dirty="0" smtClean="0"/>
              <a:t>2. Возбуждение по нервам передается в головной мозг в зону  кожно-мышечной чувствительности</a:t>
            </a:r>
          </a:p>
          <a:p>
            <a:r>
              <a:rPr lang="ru-RU" sz="2200" dirty="0" smtClean="0"/>
              <a:t>3. Оно дает представление о поверхности предмета, его форме, размере, массе</a:t>
            </a:r>
          </a:p>
          <a:p>
            <a:r>
              <a:rPr lang="ru-RU" sz="2200" dirty="0" smtClean="0"/>
              <a:t>4. Она находится в теменной доле коры больших полушарий головного мозга</a:t>
            </a:r>
          </a:p>
          <a:p>
            <a:r>
              <a:rPr lang="ru-RU" sz="2200" dirty="0" smtClean="0"/>
              <a:t>5. Чувство боли предохраняет организм от травм, сообщает о возникновении заболевания</a:t>
            </a:r>
          </a:p>
          <a:p>
            <a:r>
              <a:rPr lang="ru-RU" sz="2200" dirty="0" smtClean="0"/>
              <a:t>6. Значение осязания для организма очень велико</a:t>
            </a:r>
          </a:p>
          <a:p>
            <a:r>
              <a:rPr lang="ru-RU" sz="2200" dirty="0" smtClean="0"/>
              <a:t>7. Они возбуждаются при прикосновении, давлении, воздействии изменения температуры</a:t>
            </a:r>
          </a:p>
          <a:p>
            <a:r>
              <a:rPr lang="ru-RU" sz="2200" dirty="0" smtClean="0"/>
              <a:t>8. Ощущение давления помогает ориентироваться в пространстве.</a:t>
            </a:r>
          </a:p>
          <a:p>
            <a:r>
              <a:rPr lang="ru-RU" sz="2200" dirty="0" smtClean="0"/>
              <a:t>Ответ _________________________</a:t>
            </a:r>
          </a:p>
          <a:p>
            <a:endParaRPr lang="ru-RU" sz="2200" dirty="0"/>
          </a:p>
        </p:txBody>
      </p:sp>
      <p:sp>
        <p:nvSpPr>
          <p:cNvPr id="4" name="Прямоугольник с одним скругленным углом 3"/>
          <p:cNvSpPr/>
          <p:nvPr/>
        </p:nvSpPr>
        <p:spPr>
          <a:xfrm>
            <a:off x="1071538" y="6372531"/>
            <a:ext cx="3816722" cy="485469"/>
          </a:xfrm>
          <a:prstGeom prst="round1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1, 7, 2, 4, 6, 3, 5, 8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l"/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1. Тактильные осязательные рецепторы находятся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sz="32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l"/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а) в толще кожи            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б) в полукружных каналах         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в) </a:t>
            </a:r>
            <a:r>
              <a:rPr lang="ru-RU" sz="3200" kern="12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</a:t>
            </a: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носовой полости      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г) на поверхности костей</a:t>
            </a:r>
          </a:p>
          <a:p>
            <a:pPr algn="l"/>
            <a:endParaRPr lang="ru-RU" sz="3200" dirty="0"/>
          </a:p>
        </p:txBody>
      </p:sp>
      <p:sp>
        <p:nvSpPr>
          <p:cNvPr id="4" name="Ромб 3"/>
          <p:cNvSpPr/>
          <p:nvPr/>
        </p:nvSpPr>
        <p:spPr>
          <a:xfrm>
            <a:off x="0" y="2928934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/>
          </a:bodyPr>
          <a:lstStyle/>
          <a:p>
            <a:pPr algn="l"/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2. Какая часть языка наиболее восприимчива к сладкому вкусу?</a:t>
            </a:r>
          </a:p>
          <a:p>
            <a:pPr algn="l"/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а) кончик          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б) передняя часть                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в) боковые края            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г) задняя часть</a:t>
            </a:r>
          </a:p>
          <a:p>
            <a:endParaRPr lang="ru-RU" sz="3200" dirty="0"/>
          </a:p>
        </p:txBody>
      </p:sp>
      <p:sp>
        <p:nvSpPr>
          <p:cNvPr id="4" name="Ромб 3"/>
          <p:cNvSpPr/>
          <p:nvPr/>
        </p:nvSpPr>
        <p:spPr>
          <a:xfrm>
            <a:off x="428596" y="2571744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86874" cy="6215106"/>
          </a:xfrm>
        </p:spPr>
        <p:txBody>
          <a:bodyPr>
            <a:normAutofit/>
          </a:bodyPr>
          <a:lstStyle/>
          <a:p>
            <a:pPr algn="l"/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3. Человек воспринимает запахи при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sz="32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l"/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а) поступление кислорода в кору головного мозга        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б) выдыхании кислорода        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в) вдыхании воздуха                             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г) задержке дыхания</a:t>
            </a:r>
          </a:p>
          <a:p>
            <a:pPr algn="l"/>
            <a:endParaRPr lang="ru-RU" sz="3200" dirty="0"/>
          </a:p>
        </p:txBody>
      </p:sp>
      <p:sp>
        <p:nvSpPr>
          <p:cNvPr id="4" name="Ромб 3"/>
          <p:cNvSpPr/>
          <p:nvPr/>
        </p:nvSpPr>
        <p:spPr>
          <a:xfrm>
            <a:off x="214282" y="3786190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154758"/>
          </a:xfrm>
        </p:spPr>
        <p:txBody>
          <a:bodyPr>
            <a:normAutofit/>
          </a:bodyPr>
          <a:lstStyle/>
          <a:p>
            <a:pPr algn="l"/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4. Как называются образования, в которых располагаются вкусовые рецепторы?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sz="3200" kern="12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l"/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а) сосочки             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б) реснички                    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в) железы               </a:t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г) клетки</a:t>
            </a:r>
          </a:p>
          <a:p>
            <a:pPr algn="l"/>
            <a:endParaRPr lang="ru-RU" sz="3200" dirty="0"/>
          </a:p>
        </p:txBody>
      </p:sp>
      <p:sp>
        <p:nvSpPr>
          <p:cNvPr id="4" name="Ромб 3"/>
          <p:cNvSpPr/>
          <p:nvPr/>
        </p:nvSpPr>
        <p:spPr>
          <a:xfrm>
            <a:off x="0" y="2786058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l"/>
            <a:r>
              <a:rPr lang="ru-RU" sz="36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5. Выберите три верных утверждения.</a:t>
            </a:r>
          </a:p>
          <a:p>
            <a:pPr algn="l"/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а) во вкусовых сосочках располагаются вкусовые рецепторы</a:t>
            </a:r>
          </a:p>
          <a:p>
            <a:pPr algn="l"/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б) орган обоняния образован вкусовыми клетками с микроворсинками</a:t>
            </a:r>
          </a:p>
          <a:p>
            <a:pPr algn="l"/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в) сухая пища кажется безвкусной</a:t>
            </a:r>
          </a:p>
          <a:p>
            <a:pPr algn="l"/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г) тактильные рецепторы равномерно распределены по всей коже человека</a:t>
            </a:r>
          </a:p>
          <a:p>
            <a:pPr algn="l"/>
            <a:r>
              <a:rPr lang="ru-RU" sz="3200" kern="12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</a:t>
            </a:r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 кончик языка более чувствителен к горькому вкусу</a:t>
            </a:r>
          </a:p>
          <a:p>
            <a:pPr algn="l"/>
            <a:r>
              <a:rPr lang="ru-RU" sz="32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е) тактильных рецепторов больше всего на подушечках пальцев, губах, кончике языка</a:t>
            </a:r>
          </a:p>
          <a:p>
            <a:pPr algn="l"/>
            <a:endParaRPr lang="ru-RU" sz="3200" dirty="0"/>
          </a:p>
        </p:txBody>
      </p:sp>
      <p:sp>
        <p:nvSpPr>
          <p:cNvPr id="4" name="Ромб 3"/>
          <p:cNvSpPr/>
          <p:nvPr/>
        </p:nvSpPr>
        <p:spPr>
          <a:xfrm>
            <a:off x="0" y="1000108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омб 4"/>
          <p:cNvSpPr/>
          <p:nvPr/>
        </p:nvSpPr>
        <p:spPr>
          <a:xfrm>
            <a:off x="0" y="2928934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5"/>
          <p:cNvSpPr/>
          <p:nvPr/>
        </p:nvSpPr>
        <p:spPr>
          <a:xfrm>
            <a:off x="0" y="5429264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0"/>
            <a:ext cx="9144000" cy="6858000"/>
          </a:xfrm>
        </p:spPr>
        <p:txBody>
          <a:bodyPr/>
          <a:lstStyle/>
          <a:p>
            <a:r>
              <a:rPr lang="ru-RU" sz="2200" kern="1200" dirty="0" smtClean="0"/>
              <a:t>6. Закончите составление текста, в котором даны 1 (первое) и 8 (последнее) предложения. Расположите предложения 2-7 в такой последовательности, чтобы текст получился связанным.</a:t>
            </a:r>
          </a:p>
          <a:p>
            <a:pPr algn="ctr"/>
            <a:r>
              <a:rPr lang="ru-RU" sz="2200" b="1" kern="1200" dirty="0" smtClean="0"/>
              <a:t>Обоняние</a:t>
            </a:r>
          </a:p>
          <a:p>
            <a:r>
              <a:rPr lang="ru-RU" sz="2200" kern="1200" dirty="0" smtClean="0"/>
              <a:t>1. Обоняние позволяет различать запахи веществ, даже если они содержатся в воздухе в незначительных количествах.</a:t>
            </a:r>
          </a:p>
          <a:p>
            <a:r>
              <a:rPr lang="ru-RU" sz="2200" kern="1200" dirty="0" smtClean="0"/>
              <a:t>2. В ее слизистой оболочке расположено много обонятельных рецепторов.</a:t>
            </a:r>
          </a:p>
          <a:p>
            <a:r>
              <a:rPr lang="ru-RU" sz="2200" kern="1200" dirty="0" smtClean="0"/>
              <a:t>3. Они раздражаются пахучими газообразными веществами.</a:t>
            </a:r>
          </a:p>
          <a:p>
            <a:r>
              <a:rPr lang="ru-RU" sz="2200" kern="1200" dirty="0" smtClean="0"/>
              <a:t>4. Мозг человека получает информацию о пахучих веществах.</a:t>
            </a:r>
          </a:p>
          <a:p>
            <a:r>
              <a:rPr lang="ru-RU" sz="2200" kern="1200" dirty="0" smtClean="0"/>
              <a:t>5. Эти клетки имеют многочисленные микроворсинки.</a:t>
            </a:r>
          </a:p>
          <a:p>
            <a:r>
              <a:rPr lang="ru-RU" sz="2200" kern="1200" dirty="0" smtClean="0"/>
              <a:t>6. Импульсы от рецепторов  по обонятельному нерву поступают в обонятельную зону коры больших полушарий головного мозга.</a:t>
            </a:r>
          </a:p>
          <a:p>
            <a:r>
              <a:rPr lang="ru-RU" sz="2200" kern="1200" dirty="0" smtClean="0"/>
              <a:t>7. Орган обоняния расположен в верхней носовой раковине.</a:t>
            </a:r>
          </a:p>
          <a:p>
            <a:r>
              <a:rPr lang="ru-RU" sz="2200" kern="1200" dirty="0" smtClean="0"/>
              <a:t>8. Это дает возможность человеку почувствовать запах несвежей пищи, предупреждает о наличии вредных газов и т.д.</a:t>
            </a:r>
          </a:p>
          <a:p>
            <a:r>
              <a:rPr lang="ru-RU" sz="2200" kern="1200" dirty="0" smtClean="0"/>
              <a:t>Ответ _________________________</a:t>
            </a:r>
            <a:endParaRPr lang="ru-RU" sz="2200" dirty="0"/>
          </a:p>
        </p:txBody>
      </p:sp>
      <p:sp>
        <p:nvSpPr>
          <p:cNvPr id="4" name="Прямоугольник с одним скругленным углом 3"/>
          <p:cNvSpPr/>
          <p:nvPr/>
        </p:nvSpPr>
        <p:spPr>
          <a:xfrm>
            <a:off x="1112468" y="6085861"/>
            <a:ext cx="3816722" cy="485469"/>
          </a:xfrm>
          <a:prstGeom prst="round1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1, 7, 2, 5, 3, 6, 4, 8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0"/>
            <a:ext cx="9144000" cy="68580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В </a:t>
            </a:r>
            <a:r>
              <a:rPr lang="ru-RU" dirty="0" smtClean="0"/>
              <a:t>какую зону коры больших полушарий головного мозга передается возбуждение от тактильных (осязательных) рецепторов</a:t>
            </a:r>
            <a:r>
              <a:rPr lang="ru-RU" dirty="0" smtClean="0"/>
              <a:t>?</a:t>
            </a:r>
          </a:p>
          <a:p>
            <a:pPr marL="514350" indent="-514350"/>
            <a:endParaRPr lang="ru-RU" dirty="0" smtClean="0"/>
          </a:p>
          <a:p>
            <a:r>
              <a:rPr lang="ru-RU" dirty="0" smtClean="0"/>
              <a:t>а) в двигательную                             </a:t>
            </a:r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 smtClean="0"/>
              <a:t>) в кожно-мышечную                 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 smtClean="0"/>
              <a:t>) </a:t>
            </a:r>
            <a:r>
              <a:rPr lang="ru-RU" dirty="0" err="1" smtClean="0"/>
              <a:t>в</a:t>
            </a:r>
            <a:r>
              <a:rPr lang="ru-RU" dirty="0" smtClean="0"/>
              <a:t> зрительную             </a:t>
            </a:r>
            <a:endParaRPr lang="ru-RU" dirty="0" smtClean="0"/>
          </a:p>
          <a:p>
            <a:r>
              <a:rPr lang="ru-RU" dirty="0" smtClean="0"/>
              <a:t>г</a:t>
            </a:r>
            <a:r>
              <a:rPr lang="ru-RU" dirty="0" smtClean="0"/>
              <a:t>) в </a:t>
            </a:r>
            <a:r>
              <a:rPr lang="ru-RU" dirty="0" smtClean="0"/>
              <a:t>слуховую</a:t>
            </a:r>
            <a:endParaRPr lang="ru-RU" dirty="0" smtClean="0"/>
          </a:p>
        </p:txBody>
      </p:sp>
      <p:sp>
        <p:nvSpPr>
          <p:cNvPr id="4" name="Ромб 3"/>
          <p:cNvSpPr/>
          <p:nvPr/>
        </p:nvSpPr>
        <p:spPr>
          <a:xfrm>
            <a:off x="0" y="2786058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0"/>
            <a:ext cx="9144000" cy="6858000"/>
          </a:xfrm>
        </p:spPr>
        <p:txBody>
          <a:bodyPr/>
          <a:lstStyle/>
          <a:p>
            <a:r>
              <a:rPr lang="ru-RU" dirty="0" smtClean="0"/>
              <a:t>2</a:t>
            </a:r>
            <a:r>
              <a:rPr lang="ru-RU" dirty="0" smtClean="0"/>
              <a:t>. Обонятельные рецепторы расположены</a:t>
            </a:r>
          </a:p>
          <a:p>
            <a:endParaRPr lang="ru-RU" dirty="0" smtClean="0"/>
          </a:p>
          <a:p>
            <a:r>
              <a:rPr lang="ru-RU" dirty="0" smtClean="0"/>
              <a:t>а</a:t>
            </a:r>
            <a:r>
              <a:rPr lang="ru-RU" dirty="0" smtClean="0"/>
              <a:t>) в лобных долях          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 smtClean="0"/>
              <a:t>) </a:t>
            </a:r>
            <a:r>
              <a:rPr lang="ru-RU" dirty="0" err="1" smtClean="0"/>
              <a:t>в</a:t>
            </a:r>
            <a:r>
              <a:rPr lang="ru-RU" dirty="0" smtClean="0"/>
              <a:t> слизистой оболочке верхней раковин носовой полости      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 smtClean="0"/>
              <a:t>) на кончике носа     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г) в гайморовых </a:t>
            </a:r>
            <a:r>
              <a:rPr lang="ru-RU" dirty="0" smtClean="0"/>
              <a:t>пазухах</a:t>
            </a:r>
            <a:endParaRPr lang="ru-RU" dirty="0" smtClean="0"/>
          </a:p>
        </p:txBody>
      </p:sp>
      <p:sp>
        <p:nvSpPr>
          <p:cNvPr id="4" name="Ромб 3"/>
          <p:cNvSpPr/>
          <p:nvPr/>
        </p:nvSpPr>
        <p:spPr>
          <a:xfrm>
            <a:off x="0" y="1857364"/>
            <a:ext cx="500066" cy="571504"/>
          </a:xfrm>
          <a:prstGeom prst="diamond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50">
  <a:themeElements>
    <a:clrScheme name="Шаблон Ботаника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Шаблон Ботани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Ботаник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Ботаник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Ботаник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Ботаник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Ботаник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Ботаник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Ботаник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Ботаник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Ботаник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Ботаник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Ботаник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Ботаник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Ботаника 13">
        <a:dk1>
          <a:srgbClr val="333399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2A2A82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Ботаника 14">
        <a:dk1>
          <a:srgbClr val="003366"/>
        </a:dk1>
        <a:lt1>
          <a:srgbClr val="FFFFFF"/>
        </a:lt1>
        <a:dk2>
          <a:srgbClr val="0066FF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B8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Ботаника 15">
        <a:dk1>
          <a:srgbClr val="660066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560056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Тема50</Template>
  <TotalTime>0</TotalTime>
  <Words>530</Words>
  <PresentationFormat>Экран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Тема50</vt:lpstr>
      <vt:lpstr>Тестирование  «Органы осязания, обоняния, вкуса» </vt:lpstr>
      <vt:lpstr>1. Тактильные осязательные рецепторы находятся  а) в толще кожи              б) в полукружных каналах           в) в носовой полости        г) на поверхности костей </vt:lpstr>
      <vt:lpstr>2. Какая часть языка наиболее восприимчива к сладкому вкусу?  а) кончик           б) передняя часть                  в) боковые края             г) задняя часть </vt:lpstr>
      <vt:lpstr>3. Человек воспринимает запахи при  а) поступление кислорода в кору головного мозга         б) выдыхании кислорода         в) вдыхании воздуха                              г) задержке дыхания </vt:lpstr>
      <vt:lpstr>4. Как называются образования, в которых располагаются вкусовые рецепторы?  а) сосочки              б) реснички                     в) железы                г) клетки </vt:lpstr>
      <vt:lpstr>5. Выберите три верных утверждения.  а) во вкусовых сосочках располагаются вкусовые рецепторы б) орган обоняния образован вкусовыми клетками с микроворсинками в) сухая пища кажется безвкусной г) тактильные рецепторы равномерно распределены по всей коже человека д) кончик языка более чувствителен к горькому вкусу е) тактильных рецепторов больше всего на подушечках пальцев, губах, кончике языка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Тестирование  «Органы осязания, обоняния, вкуса» </dc:title>
  <dc:creator>Lil</dc:creator>
  <cp:lastModifiedBy>Ан</cp:lastModifiedBy>
  <cp:revision>1</cp:revision>
  <dcterms:created xsi:type="dcterms:W3CDTF">2012-04-25T18:38:58Z</dcterms:created>
  <dcterms:modified xsi:type="dcterms:W3CDTF">2012-04-25T19:20:43Z</dcterms:modified>
</cp:coreProperties>
</file>