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6" r:id="rId4"/>
    <p:sldId id="267" r:id="rId5"/>
    <p:sldId id="268" r:id="rId6"/>
    <p:sldId id="260" r:id="rId7"/>
    <p:sldId id="274" r:id="rId8"/>
    <p:sldId id="272" r:id="rId9"/>
    <p:sldId id="261" r:id="rId10"/>
    <p:sldId id="270" r:id="rId11"/>
    <p:sldId id="271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05" autoAdjust="0"/>
    <p:restoredTop sz="94660"/>
  </p:normalViewPr>
  <p:slideViewPr>
    <p:cSldViewPr>
      <p:cViewPr>
        <p:scale>
          <a:sx n="90" d="100"/>
          <a:sy n="90" d="100"/>
        </p:scale>
        <p:origin x="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671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486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029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721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709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25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986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858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252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29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340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588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3384376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7030A0"/>
                </a:solidFill>
              </a:rPr>
              <a:t>Speaking about</a:t>
            </a:r>
            <a:br>
              <a:rPr lang="en-US" sz="8000" dirty="0" smtClean="0">
                <a:solidFill>
                  <a:srgbClr val="7030A0"/>
                </a:solidFill>
              </a:rPr>
            </a:br>
            <a:r>
              <a:rPr lang="en-US" sz="8000" dirty="0" smtClean="0">
                <a:solidFill>
                  <a:srgbClr val="7030A0"/>
                </a:solidFill>
              </a:rPr>
              <a:t>summer holidays</a:t>
            </a:r>
            <a:endParaRPr lang="ru-RU" sz="80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5013176"/>
            <a:ext cx="6400800" cy="86409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Enjoy English</a:t>
            </a:r>
          </a:p>
          <a:p>
            <a:r>
              <a:rPr lang="en-US" dirty="0" smtClean="0"/>
              <a:t>Form 5</a:t>
            </a:r>
            <a:r>
              <a:rPr lang="en-US" baseline="30000" dirty="0" smtClean="0"/>
              <a:t>th</a:t>
            </a:r>
            <a:endParaRPr lang="ru-RU" dirty="0"/>
          </a:p>
        </p:txBody>
      </p:sp>
      <p:pic>
        <p:nvPicPr>
          <p:cNvPr id="1026" name="Picture 2" descr="http://im8-tub-ru.yandex.net/i?id=284220953-15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2331923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235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5"/>
            <a:ext cx="8229600" cy="824027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7030A0"/>
                </a:solidFill>
              </a:rPr>
              <a:t>Role-play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6146" name="Picture 2" descr="http://im3-tub-ru.yandex.net/i?id=547049147-51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5907" y="5628"/>
            <a:ext cx="1458094" cy="155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7504" y="620688"/>
            <a:ext cx="8928992" cy="586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500" dirty="0" smtClean="0"/>
              <a:t>Hi! You look wonderful. Any good news?</a:t>
            </a:r>
          </a:p>
          <a:p>
            <a:pPr marL="285750" indent="-285750">
              <a:buFontTx/>
              <a:buChar char="-"/>
            </a:pPr>
            <a:r>
              <a:rPr lang="en-US" sz="2500" dirty="0" smtClean="0"/>
              <a:t>Oh, do I?... Last week I went back to Moscow.</a:t>
            </a:r>
          </a:p>
          <a:p>
            <a:pPr marL="285750" indent="-285750">
              <a:buFontTx/>
              <a:buChar char="-"/>
            </a:pPr>
            <a:r>
              <a:rPr lang="en-US" sz="2500" dirty="0" smtClean="0"/>
              <a:t>Really? </a:t>
            </a:r>
            <a:r>
              <a:rPr lang="en-US" sz="2500" i="1" dirty="0" smtClean="0">
                <a:solidFill>
                  <a:schemeClr val="tx2"/>
                </a:solidFill>
              </a:rPr>
              <a:t>Where did you spend your summer holidays? Where were you?</a:t>
            </a:r>
          </a:p>
          <a:p>
            <a:pPr marL="285750" indent="-285750">
              <a:buFontTx/>
              <a:buChar char="-"/>
            </a:pPr>
            <a:r>
              <a:rPr lang="en-US" sz="2500" dirty="0" smtClean="0"/>
              <a:t>Oh, I went abroad. I was in Spain.</a:t>
            </a:r>
          </a:p>
          <a:p>
            <a:pPr marL="285750" indent="-285750">
              <a:buFontTx/>
              <a:buChar char="-"/>
            </a:pPr>
            <a:r>
              <a:rPr lang="en-US" sz="2500" i="1" dirty="0" smtClean="0">
                <a:solidFill>
                  <a:schemeClr val="tx2"/>
                </a:solidFill>
              </a:rPr>
              <a:t>What was the weather like?</a:t>
            </a:r>
          </a:p>
          <a:p>
            <a:pPr marL="285750" indent="-285750">
              <a:buFontTx/>
              <a:buChar char="-"/>
            </a:pPr>
            <a:r>
              <a:rPr lang="en-US" sz="2500" dirty="0" smtClean="0"/>
              <a:t>It was hot and sunny.</a:t>
            </a:r>
          </a:p>
          <a:p>
            <a:pPr marL="285750" indent="-285750">
              <a:buFontTx/>
              <a:buChar char="-"/>
            </a:pPr>
            <a:r>
              <a:rPr lang="en-US" sz="2500" i="1" dirty="0" smtClean="0">
                <a:solidFill>
                  <a:schemeClr val="tx2"/>
                </a:solidFill>
              </a:rPr>
              <a:t>How long did you stay there?</a:t>
            </a:r>
          </a:p>
          <a:p>
            <a:pPr marL="285750" indent="-285750">
              <a:buFontTx/>
              <a:buChar char="-"/>
            </a:pPr>
            <a:r>
              <a:rPr lang="en-US" sz="2500" dirty="0" smtClean="0"/>
              <a:t>10 days only.</a:t>
            </a:r>
          </a:p>
          <a:p>
            <a:pPr marL="285750" indent="-285750">
              <a:buFontTx/>
              <a:buChar char="-"/>
            </a:pPr>
            <a:r>
              <a:rPr lang="en-US" sz="2500" i="1" dirty="0" smtClean="0">
                <a:solidFill>
                  <a:schemeClr val="tx2"/>
                </a:solidFill>
              </a:rPr>
              <a:t>Did you go there alone or with your family?</a:t>
            </a:r>
          </a:p>
          <a:p>
            <a:pPr marL="285750" indent="-285750">
              <a:buFontTx/>
              <a:buChar char="-"/>
            </a:pPr>
            <a:r>
              <a:rPr lang="en-US" sz="2500" dirty="0" smtClean="0"/>
              <a:t>I was alone, but I missed my family a lot.</a:t>
            </a:r>
          </a:p>
          <a:p>
            <a:pPr marL="285750" indent="-285750">
              <a:buFontTx/>
              <a:buChar char="-"/>
            </a:pPr>
            <a:r>
              <a:rPr lang="en-US" sz="2500" dirty="0" smtClean="0"/>
              <a:t>Oh, I see… </a:t>
            </a:r>
            <a:r>
              <a:rPr lang="en-US" sz="2500" i="1" dirty="0" smtClean="0">
                <a:solidFill>
                  <a:schemeClr val="tx2"/>
                </a:solidFill>
              </a:rPr>
              <a:t>What did you do in Spain?</a:t>
            </a:r>
          </a:p>
          <a:p>
            <a:pPr marL="285750" indent="-285750">
              <a:buFontTx/>
              <a:buChar char="-"/>
            </a:pPr>
            <a:r>
              <a:rPr lang="en-US" sz="2500" dirty="0" smtClean="0"/>
              <a:t>I swam and took a lot of photos. I went to discos. Sorry, I must go…</a:t>
            </a:r>
          </a:p>
          <a:p>
            <a:pPr marL="285750" indent="-285750">
              <a:buFontTx/>
              <a:buChar char="-"/>
            </a:pPr>
            <a:r>
              <a:rPr lang="en-US" sz="2500" dirty="0" smtClean="0"/>
              <a:t>Bye, have a nice day.</a:t>
            </a:r>
          </a:p>
        </p:txBody>
      </p:sp>
    </p:spTree>
    <p:extLst>
      <p:ext uri="{BB962C8B-B14F-4D97-AF65-F5344CB8AC3E}">
        <p14:creationId xmlns:p14="http://schemas.microsoft.com/office/powerpoint/2010/main" val="281531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7467" y="0"/>
            <a:ext cx="7488112" cy="139834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Watching 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“</a:t>
            </a:r>
            <a:r>
              <a:rPr lang="fi-FI" b="1" u="sng" dirty="0">
                <a:solidFill>
                  <a:srgbClr val="7030A0"/>
                </a:solidFill>
              </a:rPr>
              <a:t>Peppa Pig - Sun, Sea &amp; </a:t>
            </a:r>
            <a:r>
              <a:rPr lang="fi-FI" b="1" u="sng" dirty="0" smtClean="0">
                <a:solidFill>
                  <a:srgbClr val="7030A0"/>
                </a:solidFill>
              </a:rPr>
              <a:t>Snow</a:t>
            </a:r>
            <a:r>
              <a:rPr lang="en-US" dirty="0" smtClean="0">
                <a:solidFill>
                  <a:srgbClr val="7030A0"/>
                </a:solidFill>
              </a:rPr>
              <a:t>”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465888"/>
            <a:ext cx="7552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1. </a:t>
            </a:r>
            <a:r>
              <a:rPr lang="en-US" sz="2800" dirty="0" err="1" smtClean="0"/>
              <a:t>Peppa’s</a:t>
            </a:r>
            <a:r>
              <a:rPr lang="en-US" sz="2800" dirty="0" smtClean="0"/>
              <a:t> family wanted to go to the seaside.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-1017" y="2743633"/>
            <a:ext cx="8764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3. They saw a lot of green trees in the morning.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66990" y="4508937"/>
            <a:ext cx="37762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6. They stayed at home.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856227" y="4770547"/>
            <a:ext cx="43062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7. Daddy Pig took a swim.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460181" y="3952220"/>
            <a:ext cx="67922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5. A real snowman came to </a:t>
            </a:r>
            <a:r>
              <a:rPr lang="en-US" sz="2800" dirty="0" err="1" smtClean="0"/>
              <a:t>Peppa’s</a:t>
            </a:r>
            <a:r>
              <a:rPr lang="en-US" sz="2800" dirty="0" smtClean="0"/>
              <a:t> house.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508375" y="2180600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2. The weather is sunny.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975432" y="5162162"/>
            <a:ext cx="4611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8. The sea was really cold.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024257" y="6002190"/>
            <a:ext cx="6091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9. The children had fun at the seaside.</a:t>
            </a:r>
            <a:endParaRPr lang="ru-RU" sz="2800" dirty="0"/>
          </a:p>
        </p:txBody>
      </p:sp>
      <p:pic>
        <p:nvPicPr>
          <p:cNvPr id="8194" name="Picture 2" descr="http://im0-tub-ru.yandex.net/i?id=151764688-53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92" y="28575"/>
            <a:ext cx="16287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78185" y="3429000"/>
            <a:ext cx="25068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4. It was spring.</a:t>
            </a:r>
            <a:endParaRPr lang="ru-RU" sz="2800" dirty="0"/>
          </a:p>
        </p:txBody>
      </p:sp>
      <p:pic>
        <p:nvPicPr>
          <p:cNvPr id="8196" name="Picture 4" descr="http://im6-tub-ru.yandex.net/i?id=175975025-35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7" y="5662494"/>
            <a:ext cx="2140651" cy="1202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697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375" y="53976"/>
            <a:ext cx="8229600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7030A0"/>
                </a:solidFill>
              </a:rPr>
              <a:t>Hometask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AutoShape 2" descr="http://im4-tub-ru.yandex.net/i?id=153396142-55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http://im7-tub-ru.yandex.net/i?id=451828228-69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11" y="160338"/>
            <a:ext cx="19716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1910" y="1161304"/>
            <a:ext cx="914400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7030A0"/>
                </a:solidFill>
              </a:rPr>
              <a:t>SB </a:t>
            </a:r>
            <a:r>
              <a:rPr lang="en-US" sz="5400" b="1" dirty="0" smtClean="0">
                <a:solidFill>
                  <a:srgbClr val="7030A0"/>
                </a:solidFill>
              </a:rPr>
              <a:t>ex.</a:t>
            </a:r>
            <a:r>
              <a:rPr lang="ru-RU" sz="5400" b="1" dirty="0" smtClean="0">
                <a:solidFill>
                  <a:srgbClr val="7030A0"/>
                </a:solidFill>
              </a:rPr>
              <a:t>38</a:t>
            </a:r>
            <a:r>
              <a:rPr lang="en-US" sz="5400" b="1" dirty="0" smtClean="0">
                <a:solidFill>
                  <a:srgbClr val="7030A0"/>
                </a:solidFill>
              </a:rPr>
              <a:t>  p.</a:t>
            </a:r>
            <a:r>
              <a:rPr lang="ru-RU" sz="5400" b="1" smtClean="0">
                <a:solidFill>
                  <a:srgbClr val="7030A0"/>
                </a:solidFill>
              </a:rPr>
              <a:t>18</a:t>
            </a:r>
            <a:r>
              <a:rPr lang="en-US" sz="5400" b="1" smtClean="0">
                <a:solidFill>
                  <a:srgbClr val="7030A0"/>
                </a:solidFill>
              </a:rPr>
              <a:t>  </a:t>
            </a:r>
            <a:endParaRPr lang="en-US" sz="5400" b="1" dirty="0" smtClean="0">
              <a:solidFill>
                <a:srgbClr val="7030A0"/>
              </a:solidFill>
            </a:endParaRPr>
          </a:p>
          <a:p>
            <a:pPr algn="ctr"/>
            <a:endParaRPr lang="ru-RU" sz="4000" b="1" dirty="0" smtClean="0">
              <a:solidFill>
                <a:srgbClr val="7030A0"/>
              </a:solidFill>
            </a:endParaRPr>
          </a:p>
          <a:p>
            <a:pPr algn="ctr"/>
            <a:r>
              <a:rPr lang="en-US" sz="5400" b="1" dirty="0" smtClean="0">
                <a:solidFill>
                  <a:schemeClr val="accent6">
                    <a:lumMod val="75000"/>
                  </a:schemeClr>
                </a:solidFill>
              </a:rPr>
              <a:t>learn the words</a:t>
            </a:r>
          </a:p>
          <a:p>
            <a:pPr algn="ctr"/>
            <a:endParaRPr lang="en-US" sz="4000" b="1" dirty="0">
              <a:solidFill>
                <a:srgbClr val="7030A0"/>
              </a:solidFill>
            </a:endParaRPr>
          </a:p>
          <a:p>
            <a:pPr algn="ctr"/>
            <a:r>
              <a:rPr lang="en-US" sz="5400" b="1" dirty="0">
                <a:solidFill>
                  <a:schemeClr val="accent5">
                    <a:lumMod val="50000"/>
                  </a:schemeClr>
                </a:solidFill>
              </a:rPr>
              <a:t>m</a:t>
            </a:r>
            <a:r>
              <a:rPr lang="en-US" sz="5400" b="1" dirty="0" smtClean="0">
                <a:solidFill>
                  <a:schemeClr val="accent5">
                    <a:lumMod val="50000"/>
                  </a:schemeClr>
                </a:solidFill>
              </a:rPr>
              <a:t>ake a story about your summer holidays (your letters)</a:t>
            </a:r>
          </a:p>
        </p:txBody>
      </p:sp>
    </p:spTree>
    <p:extLst>
      <p:ext uri="{BB962C8B-B14F-4D97-AF65-F5344CB8AC3E}">
        <p14:creationId xmlns:p14="http://schemas.microsoft.com/office/powerpoint/2010/main" val="73967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9652" y="32405"/>
            <a:ext cx="6995120" cy="588283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Phonics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95536" y="1340768"/>
            <a:ext cx="8229600" cy="12259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09600" y="1844824"/>
            <a:ext cx="8229600" cy="46085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 smtClean="0">
                <a:solidFill>
                  <a:srgbClr val="002060"/>
                </a:solidFill>
              </a:rPr>
              <a:t>[a:]       [</a:t>
            </a:r>
            <a:r>
              <a:rPr lang="en-US" b="1" dirty="0" err="1" smtClean="0">
                <a:solidFill>
                  <a:srgbClr val="002060"/>
                </a:solidFill>
              </a:rPr>
              <a:t>i</a:t>
            </a:r>
            <a:r>
              <a:rPr lang="en-US" b="1" dirty="0" smtClean="0">
                <a:solidFill>
                  <a:srgbClr val="002060"/>
                </a:solidFill>
              </a:rPr>
              <a:t>]       [</a:t>
            </a:r>
            <a:r>
              <a:rPr lang="en-US" b="1" dirty="0" err="1" smtClean="0">
                <a:solidFill>
                  <a:srgbClr val="002060"/>
                </a:solidFill>
              </a:rPr>
              <a:t>ei</a:t>
            </a:r>
            <a:r>
              <a:rPr lang="en-US" b="1" dirty="0" smtClean="0">
                <a:solidFill>
                  <a:srgbClr val="002060"/>
                </a:solidFill>
              </a:rPr>
              <a:t>]       [</a:t>
            </a:r>
            <a:r>
              <a:rPr lang="ru-RU" b="1" dirty="0" smtClean="0">
                <a:solidFill>
                  <a:srgbClr val="002060"/>
                </a:solidFill>
              </a:rPr>
              <a:t>з</a:t>
            </a:r>
            <a:r>
              <a:rPr lang="en-US" b="1" dirty="0" smtClean="0">
                <a:solidFill>
                  <a:srgbClr val="002060"/>
                </a:solidFill>
              </a:rPr>
              <a:t>:]       [</a:t>
            </a:r>
            <a:r>
              <a:rPr lang="en-US" b="1" dirty="0" smtClean="0">
                <a:solidFill>
                  <a:srgbClr val="002060"/>
                </a:solidFill>
                <a:cs typeface="Arabic Typesetting" pitchFamily="66" charset="-78"/>
              </a:rPr>
              <a:t>/\</a:t>
            </a:r>
            <a:r>
              <a:rPr lang="en-US" b="1" dirty="0" smtClean="0">
                <a:solidFill>
                  <a:srgbClr val="002060"/>
                </a:solidFill>
              </a:rPr>
              <a:t>]</a:t>
            </a:r>
          </a:p>
          <a:p>
            <a:endParaRPr lang="en-US" sz="5400" dirty="0" smtClean="0">
              <a:solidFill>
                <a:schemeClr val="tx1"/>
              </a:solidFill>
            </a:endParaRPr>
          </a:p>
          <a:p>
            <a:r>
              <a:rPr lang="en-US" sz="5400" dirty="0" smtClean="0">
                <a:solidFill>
                  <a:schemeClr val="tx1"/>
                </a:solidFill>
              </a:rPr>
              <a:t>idea     smart     girl     class</a:t>
            </a:r>
          </a:p>
          <a:p>
            <a:r>
              <a:rPr lang="en-US" sz="5400" dirty="0">
                <a:solidFill>
                  <a:schemeClr val="tx1"/>
                </a:solidFill>
              </a:rPr>
              <a:t>s</a:t>
            </a:r>
            <a:r>
              <a:rPr lang="en-US" sz="5400" dirty="0" smtClean="0">
                <a:solidFill>
                  <a:schemeClr val="tx1"/>
                </a:solidFill>
              </a:rPr>
              <a:t>tay     hear     month</a:t>
            </a:r>
          </a:p>
          <a:p>
            <a:r>
              <a:rPr lang="en-US" sz="5400" dirty="0" smtClean="0">
                <a:solidFill>
                  <a:schemeClr val="tx1"/>
                </a:solidFill>
              </a:rPr>
              <a:t>were     great      her</a:t>
            </a:r>
          </a:p>
        </p:txBody>
      </p:sp>
      <p:pic>
        <p:nvPicPr>
          <p:cNvPr id="1026" name="Picture 2" descr="http://im2-tub-ru.yandex.net/i?id=56503613-15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0" y="-1"/>
            <a:ext cx="1672440" cy="169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179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0647" y="0"/>
            <a:ext cx="6995120" cy="69269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Phonics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090" y="2420888"/>
            <a:ext cx="7602202" cy="4422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http://im2-tub-ru.yandex.net/i?id=56503613-15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0" y="-1"/>
            <a:ext cx="1672440" cy="169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730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6413" y="18757"/>
            <a:ext cx="6555067" cy="67954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Matching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2050" name="Picture 2" descr="http://im8-tub-ru.yandex.net/i?id=305961561-01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917" y="-16076"/>
            <a:ext cx="21526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716016" y="908720"/>
            <a:ext cx="3819405" cy="58326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000" dirty="0">
                <a:solidFill>
                  <a:schemeClr val="tx2"/>
                </a:solidFill>
              </a:rPr>
              <a:t>l</a:t>
            </a:r>
            <a:r>
              <a:rPr lang="en-US" sz="4000" dirty="0" smtClean="0">
                <a:solidFill>
                  <a:schemeClr val="tx2"/>
                </a:solidFill>
              </a:rPr>
              <a:t>essons</a:t>
            </a:r>
          </a:p>
          <a:p>
            <a:r>
              <a:rPr lang="en-US" sz="4000" dirty="0" smtClean="0">
                <a:solidFill>
                  <a:schemeClr val="tx2"/>
                </a:solidFill>
              </a:rPr>
              <a:t>a lot of time</a:t>
            </a:r>
          </a:p>
          <a:p>
            <a:r>
              <a:rPr lang="en-US" sz="4000" dirty="0" smtClean="0">
                <a:solidFill>
                  <a:schemeClr val="tx2"/>
                </a:solidFill>
              </a:rPr>
              <a:t>abroad</a:t>
            </a:r>
          </a:p>
          <a:p>
            <a:r>
              <a:rPr lang="en-US" sz="4000" dirty="0">
                <a:solidFill>
                  <a:schemeClr val="tx2"/>
                </a:solidFill>
              </a:rPr>
              <a:t>h</a:t>
            </a:r>
            <a:r>
              <a:rPr lang="en-US" sz="4000" dirty="0" smtClean="0">
                <a:solidFill>
                  <a:schemeClr val="tx2"/>
                </a:solidFill>
              </a:rPr>
              <a:t>olidays</a:t>
            </a:r>
          </a:p>
          <a:p>
            <a:r>
              <a:rPr lang="en-US" sz="4000" dirty="0" smtClean="0">
                <a:solidFill>
                  <a:schemeClr val="tx2"/>
                </a:solidFill>
              </a:rPr>
              <a:t>at</a:t>
            </a:r>
          </a:p>
          <a:p>
            <a:r>
              <a:rPr lang="en-US" sz="4000" dirty="0">
                <a:solidFill>
                  <a:schemeClr val="tx2"/>
                </a:solidFill>
              </a:rPr>
              <a:t>t</a:t>
            </a:r>
            <a:r>
              <a:rPr lang="en-US" sz="4000" dirty="0" smtClean="0">
                <a:solidFill>
                  <a:schemeClr val="tx2"/>
                </a:solidFill>
              </a:rPr>
              <a:t>he family</a:t>
            </a:r>
          </a:p>
          <a:p>
            <a:r>
              <a:rPr lang="en-US" sz="4000" dirty="0">
                <a:solidFill>
                  <a:schemeClr val="tx2"/>
                </a:solidFill>
              </a:rPr>
              <a:t>p</a:t>
            </a:r>
            <a:r>
              <a:rPr lang="en-US" sz="4000" dirty="0" smtClean="0">
                <a:solidFill>
                  <a:schemeClr val="tx2"/>
                </a:solidFill>
              </a:rPr>
              <a:t>ictures of</a:t>
            </a:r>
          </a:p>
          <a:p>
            <a:r>
              <a:rPr lang="en-US" sz="4000" dirty="0">
                <a:solidFill>
                  <a:schemeClr val="tx2"/>
                </a:solidFill>
              </a:rPr>
              <a:t>t</a:t>
            </a:r>
            <a:r>
              <a:rPr lang="en-US" sz="4000" dirty="0" smtClean="0">
                <a:solidFill>
                  <a:schemeClr val="tx2"/>
                </a:solidFill>
              </a:rPr>
              <a:t>he weekend</a:t>
            </a:r>
            <a:endParaRPr lang="ru-RU" sz="4000" dirty="0">
              <a:solidFill>
                <a:schemeClr val="tx2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2279" y="1412674"/>
            <a:ext cx="3617633" cy="54453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6000" b="1" dirty="0" smtClean="0">
                <a:solidFill>
                  <a:srgbClr val="FF0000"/>
                </a:solidFill>
              </a:rPr>
              <a:t>spend</a:t>
            </a:r>
          </a:p>
          <a:p>
            <a:pPr>
              <a:lnSpc>
                <a:spcPct val="150000"/>
              </a:lnSpc>
            </a:pPr>
            <a:r>
              <a:rPr lang="en-US" sz="6000" b="1" dirty="0">
                <a:solidFill>
                  <a:srgbClr val="FF0000"/>
                </a:solidFill>
              </a:rPr>
              <a:t>g</a:t>
            </a:r>
            <a:r>
              <a:rPr lang="en-US" sz="6000" b="1" dirty="0" smtClean="0">
                <a:solidFill>
                  <a:srgbClr val="FF0000"/>
                </a:solidFill>
              </a:rPr>
              <a:t>o</a:t>
            </a:r>
            <a:endParaRPr lang="ru-RU" sz="6000" b="1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6000" b="1" dirty="0" smtClean="0">
                <a:solidFill>
                  <a:srgbClr val="FF0000"/>
                </a:solidFill>
              </a:rPr>
              <a:t>stay</a:t>
            </a:r>
          </a:p>
          <a:p>
            <a:pPr>
              <a:lnSpc>
                <a:spcPct val="150000"/>
              </a:lnSpc>
            </a:pPr>
            <a:r>
              <a:rPr lang="en-US" sz="6000" b="1" dirty="0" smtClean="0">
                <a:solidFill>
                  <a:srgbClr val="FF0000"/>
                </a:solidFill>
              </a:rPr>
              <a:t>take</a:t>
            </a:r>
          </a:p>
          <a:p>
            <a:pPr>
              <a:lnSpc>
                <a:spcPct val="150000"/>
              </a:lnSpc>
            </a:pPr>
            <a:r>
              <a:rPr lang="en-US" sz="6000" b="1" dirty="0" smtClean="0">
                <a:solidFill>
                  <a:srgbClr val="FF0000"/>
                </a:solidFill>
              </a:rPr>
              <a:t>miss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30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2676" y="0"/>
            <a:ext cx="6535310" cy="71437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Matching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548068"/>
            <a:ext cx="4577879" cy="4428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http://im8-tub-ru.yandex.net/i?id=305961561-01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0" y="0"/>
            <a:ext cx="21526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388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69431" y="-24138"/>
            <a:ext cx="1874569" cy="120759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Picture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Story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7975" y="181172"/>
            <a:ext cx="857733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Last                Vanessa  ____              . </a:t>
            </a:r>
          </a:p>
          <a:p>
            <a:endParaRPr lang="en-US" sz="3600" dirty="0"/>
          </a:p>
          <a:p>
            <a:r>
              <a:rPr lang="en-US" sz="3600" dirty="0" smtClean="0"/>
              <a:t>She s_____ __ the                  .</a:t>
            </a:r>
          </a:p>
          <a:p>
            <a:endParaRPr lang="en-US" sz="3600" dirty="0" smtClean="0"/>
          </a:p>
          <a:p>
            <a:r>
              <a:rPr lang="en-US" sz="3600" dirty="0" smtClean="0"/>
              <a:t>Vanessa                  and                  a lot.</a:t>
            </a:r>
          </a:p>
          <a:p>
            <a:endParaRPr lang="en-US" sz="3600" dirty="0" smtClean="0"/>
          </a:p>
          <a:p>
            <a:r>
              <a:rPr lang="en-US" sz="3600" dirty="0" smtClean="0"/>
              <a:t>She s____ a lot of             on the </a:t>
            </a:r>
          </a:p>
          <a:p>
            <a:endParaRPr lang="en-US" sz="3600" dirty="0" smtClean="0"/>
          </a:p>
          <a:p>
            <a:r>
              <a:rPr lang="en-US" sz="3600" dirty="0" smtClean="0"/>
              <a:t>But she m_____ her                    greatly.</a:t>
            </a:r>
          </a:p>
          <a:p>
            <a:endParaRPr lang="en-US" sz="3600" dirty="0" smtClean="0"/>
          </a:p>
          <a:p>
            <a:r>
              <a:rPr lang="en-US" sz="3600" dirty="0" smtClean="0"/>
              <a:t>Anyway, she s____ her              in a great way.</a:t>
            </a:r>
          </a:p>
        </p:txBody>
      </p:sp>
      <p:pic>
        <p:nvPicPr>
          <p:cNvPr id="5134" name="Picture 14" descr="http://im0-tub-ru.yandex.net/i?id=153712145-54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675" y="800484"/>
            <a:ext cx="1498476" cy="1132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8" name="Picture 18" descr="http://im8-tub-ru.yandex.net/i?id=557861829-56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9950" y="112804"/>
            <a:ext cx="1155970" cy="1002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0" name="Picture 20" descr="http://im8-tub-ru.yandex.net/i?id=948829525-53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515" y="1954350"/>
            <a:ext cx="1640991" cy="1089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2" descr="http://im3-tub-ru.yandex.net/i?id=330350071-18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46" name="Picture 26" descr="http://im6-tub-ru.yandex.net/i?id=448773895-52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719" y="4293096"/>
            <a:ext cx="1670417" cy="1108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8" name="Picture 28" descr="http://im5-tub-ru.yandex.net/i?id=65680481-60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359" y="1928979"/>
            <a:ext cx="1623155" cy="119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50" name="Picture 30" descr="http://im2-tub-ru.yandex.net/i?id=242422100-30-72&amp;n=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098" y="3072621"/>
            <a:ext cx="1649015" cy="1030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52" name="Picture 32" descr="http://im5-tub-ru.yandex.net/i?id=53101674-14-72&amp;n=2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02086">
            <a:off x="3810042" y="3257644"/>
            <a:ext cx="1058435" cy="1058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54" name="Picture 34" descr="http://im0-tub-ru.yandex.net/i?id=430089397-58-72&amp;n=2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331" y="134992"/>
            <a:ext cx="1432368" cy="1023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56" name="Picture 36" descr="http://im2-tub-ru.yandex.net/i?id=351574505-07-72&amp;n=2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9166" y="5427932"/>
            <a:ext cx="1155970" cy="119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03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703884"/>
            <a:ext cx="8640960" cy="4536504"/>
          </a:xfrm>
        </p:spPr>
        <p:txBody>
          <a:bodyPr>
            <a:normAutofit fontScale="90000"/>
          </a:bodyPr>
          <a:lstStyle/>
          <a:p>
            <a:r>
              <a:rPr lang="en-US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agree with you.</a:t>
            </a:r>
            <a:br>
              <a:rPr lang="en-US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disagree with you.</a:t>
            </a:r>
            <a:endParaRPr lang="ru-RU" sz="8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172676" y="0"/>
            <a:ext cx="6535310" cy="11967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7030A0"/>
                </a:solidFill>
              </a:rPr>
              <a:t>Speaking</a:t>
            </a:r>
            <a:br>
              <a:rPr lang="en-US" smtClean="0">
                <a:solidFill>
                  <a:srgbClr val="7030A0"/>
                </a:solidFill>
              </a:rPr>
            </a:br>
            <a:r>
              <a:rPr lang="en-US" smtClean="0">
                <a:solidFill>
                  <a:srgbClr val="7030A0"/>
                </a:solidFill>
              </a:rPr>
              <a:t>AGREE or DISAGREE?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Picture 2" descr="http://www.universitychic.com/files/ID-100671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64432" cy="1764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648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2172676" y="0"/>
            <a:ext cx="6535310" cy="119675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Speaking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>AGREE or DISAGREE?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26" name="Picture 2" descr="http://www.universitychic.com/files/ID-100671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64432" cy="1764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1484783"/>
            <a:ext cx="83529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dirty="0" smtClean="0">
                <a:solidFill>
                  <a:srgbClr val="002060"/>
                </a:solidFill>
              </a:rPr>
              <a:t>I </a:t>
            </a:r>
            <a:r>
              <a:rPr lang="en-US" sz="3600" dirty="0">
                <a:solidFill>
                  <a:srgbClr val="002060"/>
                </a:solidFill>
              </a:rPr>
              <a:t>spent my summer holidays in the country.</a:t>
            </a:r>
            <a:endParaRPr lang="ru-RU" sz="36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solidFill>
                  <a:srgbClr val="002060"/>
                </a:solidFill>
              </a:rPr>
              <a:t>I </a:t>
            </a:r>
            <a:r>
              <a:rPr lang="en-US" sz="3600" dirty="0">
                <a:solidFill>
                  <a:srgbClr val="002060"/>
                </a:solidFill>
              </a:rPr>
              <a:t>didn't go to the country in July. </a:t>
            </a:r>
            <a:endParaRPr lang="ru-RU" sz="36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solidFill>
                  <a:srgbClr val="002060"/>
                </a:solidFill>
              </a:rPr>
              <a:t>The </a:t>
            </a:r>
            <a:r>
              <a:rPr lang="en-US" sz="3600" dirty="0">
                <a:solidFill>
                  <a:srgbClr val="002060"/>
                </a:solidFill>
              </a:rPr>
              <a:t>weather was rainy last August. </a:t>
            </a:r>
            <a:endParaRPr lang="ru-RU" sz="36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solidFill>
                  <a:srgbClr val="002060"/>
                </a:solidFill>
              </a:rPr>
              <a:t>It </a:t>
            </a:r>
            <a:r>
              <a:rPr lang="en-US" sz="3600" dirty="0">
                <a:solidFill>
                  <a:srgbClr val="002060"/>
                </a:solidFill>
              </a:rPr>
              <a:t>was interesting to spend your summer holidays in the city. </a:t>
            </a:r>
            <a:endParaRPr lang="ru-RU" sz="36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3600" dirty="0" smtClean="0">
                <a:solidFill>
                  <a:srgbClr val="002060"/>
                </a:solidFill>
              </a:rPr>
              <a:t>I </a:t>
            </a:r>
            <a:r>
              <a:rPr lang="en-US" sz="3600" dirty="0">
                <a:solidFill>
                  <a:srgbClr val="002060"/>
                </a:solidFill>
              </a:rPr>
              <a:t>visited my grandparents in June. 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44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6"/>
            <a:ext cx="8229600" cy="64467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Role-play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6146" name="Picture 2" descr="http://im3-tub-ru.yandex.net/i?id=547049147-51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5907" y="5628"/>
            <a:ext cx="1458094" cy="155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64076" y="4171922"/>
            <a:ext cx="2865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Oh, I see… What did you do in Spain?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33772" y="657362"/>
            <a:ext cx="4960532" cy="8240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Hi! You look wonderful. </a:t>
            </a:r>
            <a:r>
              <a:rPr lang="en-US" sz="2400" dirty="0" smtClean="0"/>
              <a:t>Any good news?</a:t>
            </a:r>
            <a:endParaRPr lang="ru-RU" sz="24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766177" y="2306878"/>
            <a:ext cx="3826260" cy="8240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How long did you stay there?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460597" y="657363"/>
            <a:ext cx="2437420" cy="8240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What was the weather like?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33772" y="1276603"/>
            <a:ext cx="2915816" cy="8240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accent2"/>
                </a:solidFill>
              </a:rPr>
              <a:t>Where did you go?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603903" y="1556791"/>
            <a:ext cx="4158280" cy="8240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accent6"/>
                </a:solidFill>
              </a:rPr>
              <a:t>Oh, I went abroad</a:t>
            </a:r>
            <a:r>
              <a:rPr lang="en-US" sz="2400" dirty="0" smtClean="0">
                <a:solidFill>
                  <a:schemeClr val="accent6"/>
                </a:solidFill>
              </a:rPr>
              <a:t>. I was in Spain.</a:t>
            </a:r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200371" y="5734097"/>
            <a:ext cx="2915816" cy="8240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accent3">
                    <a:lumMod val="50000"/>
                  </a:schemeClr>
                </a:solidFill>
              </a:rPr>
              <a:t>10 days </a:t>
            </a:r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only.</a:t>
            </a:r>
            <a:endParaRPr lang="en-US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504151" y="3664039"/>
            <a:ext cx="2208399" cy="12001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I was alone, but I missed my family a lot.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351492" y="2111135"/>
            <a:ext cx="4277960" cy="11981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2060"/>
                </a:solidFill>
              </a:rPr>
              <a:t>Really? Where did you spend your summer holidays</a:t>
            </a:r>
            <a:r>
              <a:rPr lang="en-US" sz="2400" dirty="0" smtClean="0">
                <a:solidFill>
                  <a:srgbClr val="002060"/>
                </a:solidFill>
              </a:rPr>
              <a:t>? Where were you?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740122" y="5162327"/>
            <a:ext cx="3947832" cy="11435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I </a:t>
            </a:r>
            <a:r>
              <a:rPr lang="en-US" sz="2400">
                <a:solidFill>
                  <a:schemeClr val="tx2">
                    <a:lumMod val="75000"/>
                  </a:schemeClr>
                </a:solidFill>
              </a:rPr>
              <a:t>swam </a:t>
            </a:r>
            <a:r>
              <a:rPr lang="en-US" sz="2400" smtClean="0">
                <a:solidFill>
                  <a:schemeClr val="tx2">
                    <a:lumMod val="75000"/>
                  </a:schemeClr>
                </a:solidFill>
              </a:rPr>
              <a:t>and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took a lot of photos. I went to discos. Sorry, I must go…</a:t>
            </a: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5837598" y="2935162"/>
            <a:ext cx="3097770" cy="12474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Did you go there alone or with your family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5298674" y="4864222"/>
            <a:ext cx="3681938" cy="11435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rgbClr val="FF0000"/>
                </a:solidFill>
              </a:rPr>
              <a:t>Oh, do </a:t>
            </a:r>
            <a:r>
              <a:rPr lang="en-US" sz="2400" dirty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? </a:t>
            </a:r>
            <a:r>
              <a:rPr lang="en-US" sz="2400" dirty="0">
                <a:solidFill>
                  <a:srgbClr val="FF0000"/>
                </a:solidFill>
              </a:rPr>
              <a:t>Last week I went back to Moscow.</a:t>
            </a: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5837598" y="4149661"/>
            <a:ext cx="3278589" cy="7145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Bye, have a nice day.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65220" y="3306759"/>
            <a:ext cx="28178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It was hot and sunny.</a:t>
            </a:r>
          </a:p>
        </p:txBody>
      </p:sp>
    </p:spTree>
    <p:extLst>
      <p:ext uri="{BB962C8B-B14F-4D97-AF65-F5344CB8AC3E}">
        <p14:creationId xmlns:p14="http://schemas.microsoft.com/office/powerpoint/2010/main" val="199330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</TotalTime>
  <Words>517</Words>
  <Application>Microsoft Office PowerPoint</Application>
  <PresentationFormat>Экран (4:3)</PresentationFormat>
  <Paragraphs>90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Speaking about summer holidays</vt:lpstr>
      <vt:lpstr>Phonics</vt:lpstr>
      <vt:lpstr>Phonics</vt:lpstr>
      <vt:lpstr>Matching</vt:lpstr>
      <vt:lpstr>Matching</vt:lpstr>
      <vt:lpstr>Picture Story</vt:lpstr>
      <vt:lpstr>I agree with you.  I disagree with you.</vt:lpstr>
      <vt:lpstr>Speaking AGREE or DISAGREE?</vt:lpstr>
      <vt:lpstr>Role-play</vt:lpstr>
      <vt:lpstr>Role-play</vt:lpstr>
      <vt:lpstr>Watching  “Peppa Pig - Sun, Sea &amp; Snow”</vt:lpstr>
      <vt:lpstr>Hometask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Speaking about summer holidays</dc:title>
  <dc:creator>Stacey</dc:creator>
  <cp:lastModifiedBy>17-5</cp:lastModifiedBy>
  <cp:revision>33</cp:revision>
  <dcterms:created xsi:type="dcterms:W3CDTF">2012-10-06T16:02:42Z</dcterms:created>
  <dcterms:modified xsi:type="dcterms:W3CDTF">2012-10-12T06:16:02Z</dcterms:modified>
</cp:coreProperties>
</file>