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11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6FDBA-8F8B-4FB9-BAC0-F3EA331FB2D1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3DD3D6C-459D-4290-9C6F-F33BF9A0EB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6FDBA-8F8B-4FB9-BAC0-F3EA331FB2D1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D3D6C-459D-4290-9C6F-F33BF9A0EB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6FDBA-8F8B-4FB9-BAC0-F3EA331FB2D1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D3D6C-459D-4290-9C6F-F33BF9A0EB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6FDBA-8F8B-4FB9-BAC0-F3EA331FB2D1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3DD3D6C-459D-4290-9C6F-F33BF9A0EB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6FDBA-8F8B-4FB9-BAC0-F3EA331FB2D1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D3D6C-459D-4290-9C6F-F33BF9A0EB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6FDBA-8F8B-4FB9-BAC0-F3EA331FB2D1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D3D6C-459D-4290-9C6F-F33BF9A0EB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6FDBA-8F8B-4FB9-BAC0-F3EA331FB2D1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3DD3D6C-459D-4290-9C6F-F33BF9A0EB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6FDBA-8F8B-4FB9-BAC0-F3EA331FB2D1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D3D6C-459D-4290-9C6F-F33BF9A0EB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6FDBA-8F8B-4FB9-BAC0-F3EA331FB2D1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D3D6C-459D-4290-9C6F-F33BF9A0EB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6FDBA-8F8B-4FB9-BAC0-F3EA331FB2D1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D3D6C-459D-4290-9C6F-F33BF9A0EB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6FDBA-8F8B-4FB9-BAC0-F3EA331FB2D1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D3D6C-459D-4290-9C6F-F33BF9A0EB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0D6FDBA-8F8B-4FB9-BAC0-F3EA331FB2D1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3DD3D6C-459D-4290-9C6F-F33BF9A0EB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161447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«Досуг в системе </a:t>
            </a:r>
            <a:r>
              <a:rPr lang="ru-RU" dirty="0" err="1" smtClean="0"/>
              <a:t>социокультурной</a:t>
            </a:r>
            <a:r>
              <a:rPr lang="ru-RU" dirty="0" smtClean="0"/>
              <a:t>  адаптации личности воспитанника детского дома»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sz="half" idx="1"/>
          </p:nvPr>
        </p:nvSpPr>
        <p:spPr>
          <a:xfrm>
            <a:off x="304800" y="2643182"/>
            <a:ext cx="4191000" cy="3681418"/>
          </a:xfrm>
        </p:spPr>
        <p:txBody>
          <a:bodyPr/>
          <a:lstStyle/>
          <a:p>
            <a:r>
              <a:rPr lang="ru-RU" dirty="0" smtClean="0"/>
              <a:t>Журавлёв Александр Иванович – педагог дополнительного образования</a:t>
            </a:r>
            <a:endParaRPr lang="ru-RU" dirty="0"/>
          </a:p>
        </p:txBody>
      </p:sp>
      <p:pic>
        <p:nvPicPr>
          <p:cNvPr id="3074" name="Picture 2" descr="D:\Фото\Мои\P102013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2333625"/>
            <a:ext cx="4357718" cy="3257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571481"/>
            <a:ext cx="8186766" cy="3500462"/>
          </a:xfrm>
        </p:spPr>
        <p:txBody>
          <a:bodyPr/>
          <a:lstStyle/>
          <a:p>
            <a:r>
              <a:rPr lang="ru-RU" sz="4000" dirty="0" err="1" smtClean="0"/>
              <a:t>Полудосуг</a:t>
            </a:r>
            <a:r>
              <a:rPr lang="ru-RU" sz="4000" dirty="0" smtClean="0"/>
              <a:t> — это состояние, когда субъект, с одной стороны, внешне обязан, а с другой — внутренне готов добровольно выполнить какое-то дело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098" name="Picture 2" descr="C:\Документы\Вставки для презентаций\музыкальные\6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4286256"/>
            <a:ext cx="2000264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Основные характеристики досуга детей 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071546"/>
            <a:ext cx="8686800" cy="5572164"/>
          </a:xfrm>
        </p:spPr>
        <p:txBody>
          <a:bodyPr>
            <a:normAutofit fontScale="32500" lnSpcReduction="20000"/>
          </a:bodyPr>
          <a:lstStyle/>
          <a:p>
            <a:endParaRPr lang="ru-RU" dirty="0" smtClean="0"/>
          </a:p>
          <a:p>
            <a:r>
              <a:rPr lang="ru-RU" sz="4500" dirty="0" smtClean="0"/>
              <a:t> </a:t>
            </a:r>
            <a:r>
              <a:rPr lang="ru-RU" sz="4500" b="1" dirty="0" smtClean="0"/>
              <a:t>- досуг имеет ярко выраженные физиологический, психологический и социальный аспекты;</a:t>
            </a:r>
          </a:p>
          <a:p>
            <a:r>
              <a:rPr lang="ru-RU" sz="4500" b="1" dirty="0" smtClean="0"/>
              <a:t> - досуг основан на добровольности при выборе рода занятий и степени активности;</a:t>
            </a:r>
          </a:p>
          <a:p>
            <a:r>
              <a:rPr lang="ru-RU" sz="4500" b="1" dirty="0" smtClean="0"/>
              <a:t> - досуг предполагает не регламентированную, а свободную творческую деятельность;</a:t>
            </a:r>
          </a:p>
          <a:p>
            <a:r>
              <a:rPr lang="ru-RU" sz="4500" b="1" dirty="0" smtClean="0"/>
              <a:t> - досуг формирует и развивает личность;</a:t>
            </a:r>
          </a:p>
          <a:p>
            <a:r>
              <a:rPr lang="ru-RU" sz="4500" b="1" dirty="0" smtClean="0"/>
              <a:t> - досуг способствует самовыражению, самоутверждению и саморазвитию личности через свободно выбранные действия;</a:t>
            </a:r>
          </a:p>
          <a:p>
            <a:r>
              <a:rPr lang="ru-RU" sz="4500" b="1" dirty="0" smtClean="0"/>
              <a:t> - досуг формирует потребность детей в свободе и независимости;</a:t>
            </a:r>
          </a:p>
          <a:p>
            <a:r>
              <a:rPr lang="ru-RU" sz="4500" b="1" dirty="0" smtClean="0"/>
              <a:t> - досуг способствует раскрытию природных талантов и приобретению полезных для жизни умений и навыков;</a:t>
            </a:r>
          </a:p>
          <a:p>
            <a:r>
              <a:rPr lang="ru-RU" sz="4500" b="1" dirty="0" smtClean="0"/>
              <a:t> - досуг стимулирует творческую инициативу детей;</a:t>
            </a:r>
          </a:p>
          <a:p>
            <a:r>
              <a:rPr lang="ru-RU" sz="4500" b="1" dirty="0" smtClean="0"/>
              <a:t> - досуг есть сфера удовлетворения потребностей личности;</a:t>
            </a:r>
          </a:p>
          <a:p>
            <a:r>
              <a:rPr lang="ru-RU" sz="4500" b="1" dirty="0" smtClean="0"/>
              <a:t> - досуг способствует формированию ценностных ориентаций;</a:t>
            </a:r>
          </a:p>
          <a:p>
            <a:r>
              <a:rPr lang="ru-RU" sz="4500" b="1" dirty="0" smtClean="0"/>
              <a:t> - досуг детерминирован внутренне и внешне;</a:t>
            </a:r>
          </a:p>
          <a:p>
            <a:r>
              <a:rPr lang="ru-RU" sz="4500" b="1" dirty="0" smtClean="0"/>
              <a:t> - досуг выступает как своеобразная «зона ограниченного вмешательства взрослых»;</a:t>
            </a:r>
          </a:p>
          <a:p>
            <a:r>
              <a:rPr lang="ru-RU" sz="4500" b="1" dirty="0" smtClean="0"/>
              <a:t> - досуг способствует объективной самооценке детей;</a:t>
            </a:r>
          </a:p>
          <a:p>
            <a:r>
              <a:rPr lang="ru-RU" sz="4500" b="1" dirty="0" smtClean="0"/>
              <a:t> - досуг формирует позитивную «Я- концепцию»;</a:t>
            </a:r>
          </a:p>
          <a:p>
            <a:r>
              <a:rPr lang="ru-RU" sz="4500" b="1" dirty="0" smtClean="0"/>
              <a:t> - досуг обеспечивает удовлетворение и персональное удовольствие;</a:t>
            </a:r>
          </a:p>
          <a:p>
            <a:r>
              <a:rPr lang="ru-RU" sz="4500" b="1" dirty="0" smtClean="0"/>
              <a:t> - досуг способствует самовоспитанию личности;</a:t>
            </a:r>
          </a:p>
          <a:p>
            <a:r>
              <a:rPr lang="ru-RU" sz="4500" b="1" dirty="0" smtClean="0"/>
              <a:t> - досуг формирует социально значимые потребности личности и нормы поведения в обществе;</a:t>
            </a:r>
          </a:p>
          <a:p>
            <a:r>
              <a:rPr lang="ru-RU" sz="4500" b="1" dirty="0" smtClean="0"/>
              <a:t> - досуг- активность, контрастирующая с полным отдыхом.</a:t>
            </a:r>
          </a:p>
          <a:p>
            <a:r>
              <a:rPr lang="ru-RU" sz="4500" b="1" dirty="0" smtClean="0"/>
              <a:t> </a:t>
            </a:r>
          </a:p>
          <a:p>
            <a:endParaRPr lang="ru-RU" sz="45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4800" y="571480"/>
            <a:ext cx="8686800" cy="723920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>   Принципы организации и функции детского досуга.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    - всеобщности и доступности ;</a:t>
            </a:r>
          </a:p>
          <a:p>
            <a:pPr>
              <a:buNone/>
            </a:pPr>
            <a:r>
              <a:rPr lang="ru-RU" b="1" dirty="0" smtClean="0"/>
              <a:t>    - самодеятельности ;</a:t>
            </a:r>
          </a:p>
          <a:p>
            <a:pPr>
              <a:buNone/>
            </a:pPr>
            <a:r>
              <a:rPr lang="ru-RU" b="1" dirty="0" smtClean="0"/>
              <a:t>    - индивидуального подхода</a:t>
            </a:r>
            <a:r>
              <a:rPr lang="ru-RU" dirty="0" smtClean="0"/>
              <a:t> ;</a:t>
            </a:r>
          </a:p>
          <a:p>
            <a:pPr>
              <a:buNone/>
            </a:pPr>
            <a:r>
              <a:rPr lang="ru-RU" b="1" dirty="0" smtClean="0"/>
              <a:t>    - систематичности и целенаправленности;        - преемственности</a:t>
            </a:r>
            <a:r>
              <a:rPr lang="ru-RU" dirty="0" smtClean="0"/>
              <a:t> ;</a:t>
            </a:r>
          </a:p>
          <a:p>
            <a:pPr>
              <a:buNone/>
            </a:pPr>
            <a:r>
              <a:rPr lang="ru-RU" b="1" dirty="0" smtClean="0"/>
              <a:t>    - занимательности ;</a:t>
            </a:r>
            <a:endParaRPr lang="ru-RU" dirty="0"/>
          </a:p>
        </p:txBody>
      </p:sp>
      <p:pic>
        <p:nvPicPr>
          <p:cNvPr id="5122" name="Picture 2" descr="C:\Документы\Вставки для презентаций\музыкальные\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3643314"/>
            <a:ext cx="2286016" cy="32146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                Функции досуга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err="1" smtClean="0"/>
              <a:t>самореализационная</a:t>
            </a:r>
            <a:r>
              <a:rPr lang="ru-RU" b="1" dirty="0" smtClean="0"/>
              <a:t>; </a:t>
            </a:r>
          </a:p>
          <a:p>
            <a:r>
              <a:rPr lang="ru-RU" b="1" dirty="0" smtClean="0"/>
              <a:t>творческая;</a:t>
            </a:r>
          </a:p>
          <a:p>
            <a:r>
              <a:rPr lang="ru-RU" b="1" dirty="0" smtClean="0"/>
              <a:t>коммуникативная; </a:t>
            </a:r>
          </a:p>
          <a:p>
            <a:r>
              <a:rPr lang="ru-RU" b="1" dirty="0" smtClean="0"/>
              <a:t>мировоззренческая ; </a:t>
            </a:r>
          </a:p>
          <a:p>
            <a:r>
              <a:rPr lang="ru-RU" b="1" dirty="0" smtClean="0"/>
              <a:t>просветительская</a:t>
            </a:r>
            <a:r>
              <a:rPr lang="ru-RU" dirty="0" smtClean="0"/>
              <a:t> ;</a:t>
            </a:r>
            <a:r>
              <a:rPr lang="ru-RU" b="1" dirty="0" smtClean="0"/>
              <a:t> </a:t>
            </a:r>
          </a:p>
          <a:p>
            <a:r>
              <a:rPr lang="ru-RU" b="1" dirty="0" err="1" smtClean="0"/>
              <a:t>профориентационная</a:t>
            </a:r>
            <a:r>
              <a:rPr lang="ru-RU" b="1" dirty="0" smtClean="0"/>
              <a:t> ;</a:t>
            </a:r>
            <a:endParaRPr lang="ru-RU" dirty="0" smtClean="0"/>
          </a:p>
          <a:p>
            <a:r>
              <a:rPr lang="ru-RU" b="1" dirty="0" smtClean="0"/>
              <a:t>рекреационная ;</a:t>
            </a:r>
          </a:p>
          <a:p>
            <a:r>
              <a:rPr lang="ru-RU" b="1" dirty="0" smtClean="0"/>
              <a:t>гедонистическая; </a:t>
            </a:r>
          </a:p>
          <a:p>
            <a:r>
              <a:rPr lang="ru-RU" b="1" dirty="0" err="1" smtClean="0"/>
              <a:t>Прокреативная</a:t>
            </a:r>
            <a:r>
              <a:rPr lang="ru-RU" b="1" dirty="0" smtClean="0"/>
              <a:t>.</a:t>
            </a:r>
          </a:p>
          <a:p>
            <a:endParaRPr lang="ru-RU" b="1" dirty="0" smtClean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C:\Документы\Вставки для презентаций\музыкальные\1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4071942"/>
            <a:ext cx="2357454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357166"/>
            <a:ext cx="8258204" cy="6072230"/>
          </a:xfrm>
        </p:spPr>
        <p:txBody>
          <a:bodyPr>
            <a:normAutofit fontScale="70000" lnSpcReduction="20000"/>
          </a:bodyPr>
          <a:lstStyle/>
          <a:p>
            <a:r>
              <a:rPr lang="ru-RU" sz="4000" b="1" dirty="0" smtClean="0"/>
              <a:t>Дополнительное образование детей</a:t>
            </a:r>
            <a:r>
              <a:rPr lang="ru-RU" sz="4000" dirty="0" smtClean="0"/>
              <a:t> – это </a:t>
            </a:r>
            <a:r>
              <a:rPr lang="ru-RU" sz="4000" u="sng" dirty="0" smtClean="0"/>
              <a:t>особая подсистема общего образования</a:t>
            </a:r>
            <a:r>
              <a:rPr lang="ru-RU" sz="4000" dirty="0" smtClean="0"/>
              <a:t>, обеспечивающая развитие интересов и способностей личности, ее индивидуальный образовательный путь на основе свободного выбора содержательной деятельности, которая не ограничивается рамками образовательных стандартов и формами традиционной внеурочной и внешкольной работы.</a:t>
            </a:r>
          </a:p>
          <a:p>
            <a:r>
              <a:rPr lang="ru-RU" sz="4000" dirty="0" smtClean="0"/>
              <a:t>Дополнительное образование детей – специально организованный целенаправленный процесс воспитания и обучения посредством реализации дополнительных образовательных программ, оказания дополнительных образовательных услуг за пределами основных образовательных программ в интересах общества, государства, человека.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      Функции дополнительного образования детей  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 ·  образовательная (получение новых знаний); </a:t>
            </a:r>
          </a:p>
          <a:p>
            <a:r>
              <a:rPr lang="ru-RU" dirty="0" smtClean="0"/>
              <a:t> ·  воспитательная (приобщение к культуре, формирование нравственных  ориентиров); </a:t>
            </a:r>
          </a:p>
          <a:p>
            <a:r>
              <a:rPr lang="ru-RU" dirty="0" smtClean="0"/>
              <a:t> ·  развивающая (развитие познавательной сферы); </a:t>
            </a:r>
          </a:p>
          <a:p>
            <a:r>
              <a:rPr lang="ru-RU" dirty="0" smtClean="0"/>
              <a:t> ·  функция психологического сопровождения (создание условий для личностного роста ребенка); </a:t>
            </a:r>
          </a:p>
          <a:p>
            <a:r>
              <a:rPr lang="ru-RU" dirty="0" smtClean="0"/>
              <a:t> ·  функция социализации (освоение социального опыта); </a:t>
            </a:r>
          </a:p>
          <a:p>
            <a:r>
              <a:rPr lang="ru-RU" dirty="0" smtClean="0"/>
              <a:t> ·  функция самореализации (самоопределение и саморазвитие); </a:t>
            </a:r>
          </a:p>
          <a:p>
            <a:r>
              <a:rPr lang="ru-RU" dirty="0" smtClean="0"/>
              <a:t> ·  </a:t>
            </a:r>
            <a:r>
              <a:rPr lang="ru-RU" dirty="0" err="1" smtClean="0"/>
              <a:t>креативная</a:t>
            </a:r>
            <a:r>
              <a:rPr lang="ru-RU" dirty="0" smtClean="0"/>
              <a:t> (раскрытие творческих способностей); </a:t>
            </a:r>
          </a:p>
          <a:p>
            <a:r>
              <a:rPr lang="ru-RU" dirty="0" smtClean="0"/>
              <a:t> ·  компенсационная (углубление и дополнение основного образования); </a:t>
            </a:r>
          </a:p>
          <a:p>
            <a:r>
              <a:rPr lang="ru-RU" dirty="0" smtClean="0"/>
              <a:t> ·  </a:t>
            </a:r>
            <a:r>
              <a:rPr lang="ru-RU" dirty="0" err="1" smtClean="0"/>
              <a:t>профориентационная</a:t>
            </a:r>
            <a:r>
              <a:rPr lang="ru-RU" dirty="0" smtClean="0"/>
              <a:t> (</a:t>
            </a:r>
            <a:r>
              <a:rPr lang="ru-RU" dirty="0" err="1" smtClean="0"/>
              <a:t>предпрофессиональное</a:t>
            </a:r>
            <a:r>
              <a:rPr lang="ru-RU" dirty="0" smtClean="0"/>
              <a:t> самоопределение); 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 ·  рекреационная (организация досуга); </a:t>
            </a:r>
          </a:p>
          <a:p>
            <a:r>
              <a:rPr lang="ru-RU" dirty="0" smtClean="0"/>
              <a:t> ·  интегрирующая (объединение всех указанных характеристик с целью обеспечения комплексного становления личности).</a:t>
            </a:r>
          </a:p>
          <a:p>
            <a:r>
              <a:rPr lang="ru-RU" dirty="0" smtClean="0"/>
              <a:t>       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2614610"/>
          </a:xfrm>
        </p:spPr>
        <p:txBody>
          <a:bodyPr>
            <a:normAutofit/>
          </a:bodyPr>
          <a:lstStyle/>
          <a:p>
            <a:r>
              <a:rPr lang="ru-RU" dirty="0" smtClean="0"/>
              <a:t>Спасибо за внимание.</a:t>
            </a:r>
            <a:br>
              <a:rPr lang="ru-RU" dirty="0" smtClean="0"/>
            </a:br>
            <a:r>
              <a:rPr lang="ru-RU" dirty="0" smtClean="0"/>
              <a:t>Успехов во всём!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428868"/>
            <a:ext cx="8686800" cy="365125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2050" name="Picture 2" descr="D:\5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3143248"/>
            <a:ext cx="3214710" cy="30003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357167"/>
            <a:ext cx="8329642" cy="6215105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Досуг</a:t>
            </a:r>
            <a:r>
              <a:rPr lang="ru-RU" dirty="0" smtClean="0"/>
              <a:t> - время, не занятое работой, какими-либо делами.</a:t>
            </a:r>
          </a:p>
          <a:p>
            <a:r>
              <a:rPr lang="ru-RU" dirty="0" smtClean="0"/>
              <a:t>Слово «досуг» появилось в глубокой древности. О нем упоминает в своих трудах Аристотель. В России этот термин известен с XV в. Но его значение здесь несколько иное. Само слово «досуг» происходит от слова «достигать», а «досужий» понимается как умелый, искусный.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 Функциональное назначение досуга </a:t>
            </a:r>
            <a:r>
              <a:rPr lang="ru-RU" dirty="0" smtClean="0"/>
              <a:t>— восстановление и развитие физических и духовных сил человека. Его структура многогранна. Существуют 500 видов досуга. Однако удовлетворяется всего лишь несколько десятков. Санкт-Петербургские ученые сводят все виды досуга к шести видам: отдых и движение, развлечение, творчество, просвещение, созерцание, праздник.</a:t>
            </a:r>
          </a:p>
          <a:p>
            <a:r>
              <a:rPr lang="ru-RU" dirty="0" smtClean="0"/>
              <a:t> Харьковские ученые ограничиваются даже четырьмя видами: создание культурных ценностей, потребление духовных ценностей, отдых и развлечение, самообразование.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Социально-культурная  адаптация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В целом  определение </a:t>
            </a:r>
            <a:r>
              <a:rPr lang="ru-RU" b="1" dirty="0" smtClean="0">
                <a:solidFill>
                  <a:srgbClr val="FF0000"/>
                </a:solidFill>
              </a:rPr>
              <a:t>социально-культурной адаптации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- состояние таких «взаимоотношений личности и группы, когда личность без длительных внешних и внутренних конфликтов продуктивно выполняет свою ведущую деятельность, удовлетворяет свои основные </a:t>
            </a:r>
            <a:r>
              <a:rPr lang="ru-RU" dirty="0" err="1" smtClean="0"/>
              <a:t>социогенные</a:t>
            </a:r>
            <a:r>
              <a:rPr lang="ru-RU" dirty="0" smtClean="0"/>
              <a:t> потребности, в полной мере идет навстречу тем ролевым ожиданиям, которые предъявляет к ней эталонная группа, переживает состояние самоутверждения и свободного выражения своих творческих способностей". </a:t>
            </a:r>
          </a:p>
          <a:p>
            <a:pPr>
              <a:buNone/>
            </a:pPr>
            <a:r>
              <a:rPr lang="ru-RU" dirty="0" smtClean="0"/>
              <a:t>     Такое понимание </a:t>
            </a:r>
            <a:r>
              <a:rPr lang="ru-RU" dirty="0" err="1" smtClean="0"/>
              <a:t>социокультурной</a:t>
            </a:r>
            <a:r>
              <a:rPr lang="ru-RU" dirty="0" smtClean="0"/>
              <a:t> адаптации задает высокую планку для педагогических усилий, ориентирует процесс воспитания на всемерное социально-полезное развитие и активизацию личностных ресурсов.» («</a:t>
            </a:r>
            <a:r>
              <a:rPr lang="ru-RU" dirty="0" err="1" smtClean="0"/>
              <a:t>Социокультурная</a:t>
            </a:r>
            <a:r>
              <a:rPr lang="ru-RU" dirty="0" smtClean="0"/>
              <a:t> адаптация детей-сирот» - кандидат философских наук </a:t>
            </a:r>
            <a:r>
              <a:rPr lang="ru-RU" dirty="0" err="1" smtClean="0"/>
              <a:t>КаверинаВ.И</a:t>
            </a:r>
            <a:r>
              <a:rPr lang="ru-RU" dirty="0" smtClean="0"/>
              <a:t>.)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Сенсорная </a:t>
            </a:r>
            <a:r>
              <a:rPr lang="ru-RU" dirty="0" err="1" smtClean="0"/>
              <a:t>депривация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Отсутствие впечатлений в связи с постоянным пребыванием в одном и том же окружении: обстановка в комнате, одни и те же люди, строгий режим, привычный уклад жизни и др. </a:t>
            </a:r>
            <a:endParaRPr lang="ru-RU" sz="4000" dirty="0"/>
          </a:p>
        </p:txBody>
      </p:sp>
      <p:pic>
        <p:nvPicPr>
          <p:cNvPr id="8194" name="Picture 2" descr="D:\3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4643446"/>
            <a:ext cx="4071934" cy="1857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Двигательная </a:t>
            </a:r>
            <a:r>
              <a:rPr lang="ru-RU" dirty="0" err="1" smtClean="0"/>
              <a:t>депривация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 smtClean="0"/>
              <a:t>Ограничение в движении: в результате травмы, болезни, а также при умышленном ограничении движения </a:t>
            </a:r>
            <a:r>
              <a:rPr lang="ru-RU" sz="4000" dirty="0" err="1" smtClean="0"/>
              <a:t>гиперактивных</a:t>
            </a:r>
            <a:r>
              <a:rPr lang="ru-RU" sz="4000" dirty="0" smtClean="0"/>
              <a:t> детей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146" name="Picture 2" descr="D:\24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1" y="4429132"/>
            <a:ext cx="1643074" cy="24288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Эмоциональная и волевая </a:t>
            </a:r>
            <a:r>
              <a:rPr lang="ru-RU" dirty="0" err="1" smtClean="0"/>
              <a:t>депривация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 smtClean="0"/>
              <a:t>недостаточное развитие произвольности поведения у воспитанников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7171" name="Picture 3" descr="D:\4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3643314"/>
            <a:ext cx="2428892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Психическая </a:t>
            </a:r>
            <a:r>
              <a:rPr lang="ru-RU" dirty="0" err="1" smtClean="0"/>
              <a:t>депривация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Психическое состояние, возникшее в результате таких жизненных ситуаций, где субъекту не предоставляется возможности для удовлетворения некоторых его основных (жизненных) психических потребностей в достаточной мере и в течение достаточно длительного времени»</a:t>
            </a:r>
          </a:p>
          <a:p>
            <a:endParaRPr lang="ru-RU" dirty="0"/>
          </a:p>
        </p:txBody>
      </p:sp>
      <p:pic>
        <p:nvPicPr>
          <p:cNvPr id="9218" name="Picture 2" descr="D:\26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5" y="4572008"/>
            <a:ext cx="2071703" cy="22859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</a:t>
            </a:r>
            <a:r>
              <a:rPr lang="ru-RU" dirty="0" smtClean="0"/>
              <a:t>Творческая </a:t>
            </a:r>
            <a:r>
              <a:rPr lang="ru-RU" dirty="0" smtClean="0"/>
              <a:t>деятельность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В процессе социализации детей-сирот, целесообразно применять творческие методы в рамках </a:t>
            </a:r>
            <a:r>
              <a:rPr lang="ru-RU" b="1" dirty="0" smtClean="0"/>
              <a:t>интеллектуального развития</a:t>
            </a:r>
            <a:r>
              <a:rPr lang="ru-RU" dirty="0" smtClean="0"/>
              <a:t>, повышение уровня которого происходит в процессе  положительно окрашенного общения, художественно-изобразительной деятельности,</a:t>
            </a:r>
            <a:endParaRPr lang="ru-RU" sz="2800" dirty="0" smtClean="0"/>
          </a:p>
          <a:p>
            <a:r>
              <a:rPr lang="ru-RU" dirty="0" smtClean="0"/>
              <a:t> а также </a:t>
            </a:r>
            <a:r>
              <a:rPr lang="ru-RU" b="1" dirty="0" smtClean="0"/>
              <a:t>эмоционального развития,</a:t>
            </a:r>
            <a:r>
              <a:rPr lang="ru-RU" dirty="0" smtClean="0"/>
              <a:t> повышение уровня которого происходит в результате роста самооценки, создания ситуации успеха, выработки позитивного отношения к миру через сопереживание, прикосновение, соучастие. </a:t>
            </a:r>
            <a:endParaRPr lang="ru-RU" sz="2800" dirty="0" smtClean="0"/>
          </a:p>
          <a:p>
            <a:pPr lvl="8"/>
            <a:endParaRPr lang="ru-RU" dirty="0"/>
          </a:p>
        </p:txBody>
      </p:sp>
      <p:pic>
        <p:nvPicPr>
          <p:cNvPr id="3074" name="Picture 2" descr="C:\Документы\Вставки для презентаций\музыкальные\4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00958" y="285728"/>
            <a:ext cx="1357322" cy="1285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428625"/>
            <a:ext cx="8686800" cy="56515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Требования к организации режима </a:t>
            </a:r>
            <a:r>
              <a:rPr lang="ru-RU" dirty="0" err="1" smtClean="0"/>
              <a:t>досуговой</a:t>
            </a:r>
            <a:r>
              <a:rPr lang="ru-RU" dirty="0" smtClean="0"/>
              <a:t> деятельности в условиях детского дома:</a:t>
            </a:r>
          </a:p>
          <a:p>
            <a:r>
              <a:rPr lang="ru-RU" dirty="0" smtClean="0"/>
              <a:t> - проведение занятий в малых группах;</a:t>
            </a:r>
          </a:p>
          <a:p>
            <a:r>
              <a:rPr lang="ru-RU" dirty="0" smtClean="0"/>
              <a:t> - непродолжительность занятий, чередование с отдыхом;</a:t>
            </a:r>
          </a:p>
          <a:p>
            <a:r>
              <a:rPr lang="ru-RU" dirty="0" smtClean="0"/>
              <a:t> - разнообразие занятий, проведение нескольких разноплановых занятий в течение дня.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2051" name="Picture 3" descr="C:\Документы\Вставки для презентаций\музыкальные\1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4429132"/>
            <a:ext cx="2286000" cy="21431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174</TotalTime>
  <Words>537</Words>
  <Application>Microsoft Office PowerPoint</Application>
  <PresentationFormat>Экран (4:3)</PresentationFormat>
  <Paragraphs>81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«Досуг в системе социокультурной  адаптации личности воспитанника детского дома»</vt:lpstr>
      <vt:lpstr>Слайд 2</vt:lpstr>
      <vt:lpstr>Социально-культурная  адаптация</vt:lpstr>
      <vt:lpstr>      Сенсорная депривация</vt:lpstr>
      <vt:lpstr>      Двигательная депривация</vt:lpstr>
      <vt:lpstr> Эмоциональная и волевая депривация</vt:lpstr>
      <vt:lpstr>        Психическая депривация</vt:lpstr>
      <vt:lpstr>   Творческая деятельность</vt:lpstr>
      <vt:lpstr>Слайд 9</vt:lpstr>
      <vt:lpstr>Слайд 10</vt:lpstr>
      <vt:lpstr>Основные характеристики досуга детей :  </vt:lpstr>
      <vt:lpstr>   Принципы организации и функции детского досуга. </vt:lpstr>
      <vt:lpstr>                Функции досуга </vt:lpstr>
      <vt:lpstr>Слайд 14</vt:lpstr>
      <vt:lpstr>      Функции дополнительного образования детей   </vt:lpstr>
      <vt:lpstr>Спасибо за внимание. Успехов во всём!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«Досуг в системе социокультурной  адаптации личности воспитанника детского дома»</dc:title>
  <dc:creator>Owner</dc:creator>
  <cp:lastModifiedBy>Owner</cp:lastModifiedBy>
  <cp:revision>16</cp:revision>
  <dcterms:created xsi:type="dcterms:W3CDTF">2012-11-25T18:01:26Z</dcterms:created>
  <dcterms:modified xsi:type="dcterms:W3CDTF">2012-11-26T07:50:58Z</dcterms:modified>
</cp:coreProperties>
</file>