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3CD973-D031-469A-871F-B12B968C472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F60596-08AC-445E-8D26-6C1E94B39266}">
      <dgm:prSet phldrT="[Текст]"/>
      <dgm:spPr/>
      <dgm:t>
        <a:bodyPr/>
        <a:lstStyle/>
        <a:p>
          <a:r>
            <a:rPr lang="ru-RU" dirty="0" smtClean="0"/>
            <a:t>Этапы энергетического обмена (катаболизма)</a:t>
          </a:r>
          <a:endParaRPr lang="ru-RU" dirty="0"/>
        </a:p>
      </dgm:t>
    </dgm:pt>
    <dgm:pt modelId="{17DC6B6E-5192-4E84-A57F-7B5A6CA8CB92}" type="parTrans" cxnId="{A6C667E8-87D0-413C-9793-A7DFEEB199D3}">
      <dgm:prSet/>
      <dgm:spPr/>
      <dgm:t>
        <a:bodyPr/>
        <a:lstStyle/>
        <a:p>
          <a:endParaRPr lang="ru-RU"/>
        </a:p>
      </dgm:t>
    </dgm:pt>
    <dgm:pt modelId="{41A63F40-8091-42B5-A45C-6CC5BE70ADCA}" type="sibTrans" cxnId="{A6C667E8-87D0-413C-9793-A7DFEEB199D3}">
      <dgm:prSet/>
      <dgm:spPr/>
      <dgm:t>
        <a:bodyPr/>
        <a:lstStyle/>
        <a:p>
          <a:endParaRPr lang="ru-RU"/>
        </a:p>
      </dgm:t>
    </dgm:pt>
    <dgm:pt modelId="{760D32F8-1193-426E-AA3B-2CFFCFD3AC82}">
      <dgm:prSet phldrT="[Текст]"/>
      <dgm:spPr/>
      <dgm:t>
        <a:bodyPr/>
        <a:lstStyle/>
        <a:p>
          <a:r>
            <a:rPr lang="ru-RU" dirty="0" smtClean="0"/>
            <a:t>Анаэробный этап</a:t>
          </a:r>
        </a:p>
        <a:p>
          <a:r>
            <a:rPr lang="ru-RU" dirty="0" smtClean="0"/>
            <a:t>(гликолиз)</a:t>
          </a:r>
          <a:endParaRPr lang="ru-RU" dirty="0"/>
        </a:p>
      </dgm:t>
    </dgm:pt>
    <dgm:pt modelId="{65493ECA-2AEA-433B-9F96-A8C1D4EC2E19}" type="parTrans" cxnId="{CAE4401B-E38E-43C8-A2B5-EA16DB0F6D29}">
      <dgm:prSet/>
      <dgm:spPr/>
      <dgm:t>
        <a:bodyPr/>
        <a:lstStyle/>
        <a:p>
          <a:endParaRPr lang="ru-RU"/>
        </a:p>
      </dgm:t>
    </dgm:pt>
    <dgm:pt modelId="{BD9FD8BC-477B-4275-AC98-6385638106B4}" type="sibTrans" cxnId="{CAE4401B-E38E-43C8-A2B5-EA16DB0F6D29}">
      <dgm:prSet/>
      <dgm:spPr/>
      <dgm:t>
        <a:bodyPr/>
        <a:lstStyle/>
        <a:p>
          <a:endParaRPr lang="ru-RU"/>
        </a:p>
      </dgm:t>
    </dgm:pt>
    <dgm:pt modelId="{AE6796F8-775B-421C-B737-697CFB4832F9}">
      <dgm:prSet phldrT="[Текст]"/>
      <dgm:spPr/>
      <dgm:t>
        <a:bodyPr/>
        <a:lstStyle/>
        <a:p>
          <a:r>
            <a:rPr lang="ru-RU" dirty="0" smtClean="0"/>
            <a:t>Аэробный этап</a:t>
          </a:r>
        </a:p>
        <a:p>
          <a:r>
            <a:rPr lang="ru-RU" dirty="0" smtClean="0"/>
            <a:t>(дыхание)</a:t>
          </a:r>
          <a:endParaRPr lang="ru-RU" dirty="0"/>
        </a:p>
      </dgm:t>
    </dgm:pt>
    <dgm:pt modelId="{CAA7ADAA-A3F3-47EF-8082-3C49D4599125}" type="parTrans" cxnId="{7E4D6A10-B466-4F84-B8C7-F763EE0CE967}">
      <dgm:prSet/>
      <dgm:spPr/>
      <dgm:t>
        <a:bodyPr/>
        <a:lstStyle/>
        <a:p>
          <a:endParaRPr lang="ru-RU"/>
        </a:p>
      </dgm:t>
    </dgm:pt>
    <dgm:pt modelId="{D84338E4-92A2-46AB-8B01-51B384EC8BE8}" type="sibTrans" cxnId="{7E4D6A10-B466-4F84-B8C7-F763EE0CE967}">
      <dgm:prSet/>
      <dgm:spPr/>
      <dgm:t>
        <a:bodyPr/>
        <a:lstStyle/>
        <a:p>
          <a:endParaRPr lang="ru-RU"/>
        </a:p>
      </dgm:t>
    </dgm:pt>
    <dgm:pt modelId="{3079D7AD-CF31-45E1-8A7C-8739C5A7388B}" type="pres">
      <dgm:prSet presAssocID="{6F3CD973-D031-469A-871F-B12B968C472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5D160DD-321C-4533-B8E2-51BB1358D0D8}" type="pres">
      <dgm:prSet presAssocID="{1CF60596-08AC-445E-8D26-6C1E94B39266}" presName="hierRoot1" presStyleCnt="0"/>
      <dgm:spPr/>
    </dgm:pt>
    <dgm:pt modelId="{FE802DDD-5A7E-4D60-8F54-A8DF528B0035}" type="pres">
      <dgm:prSet presAssocID="{1CF60596-08AC-445E-8D26-6C1E94B39266}" presName="composite" presStyleCnt="0"/>
      <dgm:spPr/>
    </dgm:pt>
    <dgm:pt modelId="{C7F8327C-B076-4DF9-8C3E-BAB876C5F96E}" type="pres">
      <dgm:prSet presAssocID="{1CF60596-08AC-445E-8D26-6C1E94B39266}" presName="background" presStyleLbl="node0" presStyleIdx="0" presStyleCnt="1"/>
      <dgm:spPr/>
    </dgm:pt>
    <dgm:pt modelId="{9C5C2927-4AA8-4443-85AA-639ADF27F587}" type="pres">
      <dgm:prSet presAssocID="{1CF60596-08AC-445E-8D26-6C1E94B39266}" presName="text" presStyleLbl="fgAcc0" presStyleIdx="0" presStyleCnt="1" custScaleX="335334" custLinFactNeighborX="-2512" custLinFactNeighborY="-1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B01105-1491-4DE7-86D4-639936D3D255}" type="pres">
      <dgm:prSet presAssocID="{1CF60596-08AC-445E-8D26-6C1E94B39266}" presName="hierChild2" presStyleCnt="0"/>
      <dgm:spPr/>
    </dgm:pt>
    <dgm:pt modelId="{07971C2F-29C4-43CE-B537-A0B1A84ECE79}" type="pres">
      <dgm:prSet presAssocID="{65493ECA-2AEA-433B-9F96-A8C1D4EC2E1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446B995-85EA-4E47-A840-B8B3B233E862}" type="pres">
      <dgm:prSet presAssocID="{760D32F8-1193-426E-AA3B-2CFFCFD3AC82}" presName="hierRoot2" presStyleCnt="0"/>
      <dgm:spPr/>
    </dgm:pt>
    <dgm:pt modelId="{D3B0E128-403C-433E-9242-A0B7561B2303}" type="pres">
      <dgm:prSet presAssocID="{760D32F8-1193-426E-AA3B-2CFFCFD3AC82}" presName="composite2" presStyleCnt="0"/>
      <dgm:spPr/>
    </dgm:pt>
    <dgm:pt modelId="{44EB9EBE-67A7-4B18-92A7-83107D2313FA}" type="pres">
      <dgm:prSet presAssocID="{760D32F8-1193-426E-AA3B-2CFFCFD3AC82}" presName="background2" presStyleLbl="node2" presStyleIdx="0" presStyleCnt="2"/>
      <dgm:spPr/>
    </dgm:pt>
    <dgm:pt modelId="{2F936B95-AA38-464A-AC0F-F9F6FC52D9EE}" type="pres">
      <dgm:prSet presAssocID="{760D32F8-1193-426E-AA3B-2CFFCFD3AC82}" presName="text2" presStyleLbl="fgAcc2" presStyleIdx="0" presStyleCnt="2" custScaleX="193547" custScaleY="1754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5C2D99-232B-4C41-A2A4-C38C98691F73}" type="pres">
      <dgm:prSet presAssocID="{760D32F8-1193-426E-AA3B-2CFFCFD3AC82}" presName="hierChild3" presStyleCnt="0"/>
      <dgm:spPr/>
    </dgm:pt>
    <dgm:pt modelId="{23E4DD55-4B50-4F17-B784-AD5DBD99FB99}" type="pres">
      <dgm:prSet presAssocID="{CAA7ADAA-A3F3-47EF-8082-3C49D459912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769D6E2-9C11-41E2-B0F9-6569B33C545C}" type="pres">
      <dgm:prSet presAssocID="{AE6796F8-775B-421C-B737-697CFB4832F9}" presName="hierRoot2" presStyleCnt="0"/>
      <dgm:spPr/>
    </dgm:pt>
    <dgm:pt modelId="{D3866C47-A877-49EA-9086-ACE99966405B}" type="pres">
      <dgm:prSet presAssocID="{AE6796F8-775B-421C-B737-697CFB4832F9}" presName="composite2" presStyleCnt="0"/>
      <dgm:spPr/>
    </dgm:pt>
    <dgm:pt modelId="{CADF3C4F-366E-4E83-853F-A9F7C41076AB}" type="pres">
      <dgm:prSet presAssocID="{AE6796F8-775B-421C-B737-697CFB4832F9}" presName="background2" presStyleLbl="node2" presStyleIdx="1" presStyleCnt="2"/>
      <dgm:spPr/>
    </dgm:pt>
    <dgm:pt modelId="{541946B8-814F-4D09-94F6-AA0AED361108}" type="pres">
      <dgm:prSet presAssocID="{AE6796F8-775B-421C-B737-697CFB4832F9}" presName="text2" presStyleLbl="fgAcc2" presStyleIdx="1" presStyleCnt="2" custScaleX="196220" custScaleY="1754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B83ACB-F717-4E1C-8DE6-AACABEA96E3A}" type="pres">
      <dgm:prSet presAssocID="{AE6796F8-775B-421C-B737-697CFB4832F9}" presName="hierChild3" presStyleCnt="0"/>
      <dgm:spPr/>
    </dgm:pt>
  </dgm:ptLst>
  <dgm:cxnLst>
    <dgm:cxn modelId="{3C5166BE-5C42-457E-AFF2-731CE7F98850}" type="presOf" srcId="{6F3CD973-D031-469A-871F-B12B968C4727}" destId="{3079D7AD-CF31-45E1-8A7C-8739C5A7388B}" srcOrd="0" destOrd="0" presId="urn:microsoft.com/office/officeart/2005/8/layout/hierarchy1"/>
    <dgm:cxn modelId="{BB651E27-875F-41AA-A791-95FDA5E58EA9}" type="presOf" srcId="{CAA7ADAA-A3F3-47EF-8082-3C49D4599125}" destId="{23E4DD55-4B50-4F17-B784-AD5DBD99FB99}" srcOrd="0" destOrd="0" presId="urn:microsoft.com/office/officeart/2005/8/layout/hierarchy1"/>
    <dgm:cxn modelId="{A6C667E8-87D0-413C-9793-A7DFEEB199D3}" srcId="{6F3CD973-D031-469A-871F-B12B968C4727}" destId="{1CF60596-08AC-445E-8D26-6C1E94B39266}" srcOrd="0" destOrd="0" parTransId="{17DC6B6E-5192-4E84-A57F-7B5A6CA8CB92}" sibTransId="{41A63F40-8091-42B5-A45C-6CC5BE70ADCA}"/>
    <dgm:cxn modelId="{7E4D6A10-B466-4F84-B8C7-F763EE0CE967}" srcId="{1CF60596-08AC-445E-8D26-6C1E94B39266}" destId="{AE6796F8-775B-421C-B737-697CFB4832F9}" srcOrd="1" destOrd="0" parTransId="{CAA7ADAA-A3F3-47EF-8082-3C49D4599125}" sibTransId="{D84338E4-92A2-46AB-8B01-51B384EC8BE8}"/>
    <dgm:cxn modelId="{CAE4401B-E38E-43C8-A2B5-EA16DB0F6D29}" srcId="{1CF60596-08AC-445E-8D26-6C1E94B39266}" destId="{760D32F8-1193-426E-AA3B-2CFFCFD3AC82}" srcOrd="0" destOrd="0" parTransId="{65493ECA-2AEA-433B-9F96-A8C1D4EC2E19}" sibTransId="{BD9FD8BC-477B-4275-AC98-6385638106B4}"/>
    <dgm:cxn modelId="{F45F5A0A-030B-42B9-A3B8-9642AF0AEA60}" type="presOf" srcId="{760D32F8-1193-426E-AA3B-2CFFCFD3AC82}" destId="{2F936B95-AA38-464A-AC0F-F9F6FC52D9EE}" srcOrd="0" destOrd="0" presId="urn:microsoft.com/office/officeart/2005/8/layout/hierarchy1"/>
    <dgm:cxn modelId="{9A5DCEDA-BF3D-4401-8A20-8266A2A6C2FE}" type="presOf" srcId="{1CF60596-08AC-445E-8D26-6C1E94B39266}" destId="{9C5C2927-4AA8-4443-85AA-639ADF27F587}" srcOrd="0" destOrd="0" presId="urn:microsoft.com/office/officeart/2005/8/layout/hierarchy1"/>
    <dgm:cxn modelId="{473AC33E-72E0-4B4C-BF24-5991EDBFF550}" type="presOf" srcId="{65493ECA-2AEA-433B-9F96-A8C1D4EC2E19}" destId="{07971C2F-29C4-43CE-B537-A0B1A84ECE79}" srcOrd="0" destOrd="0" presId="urn:microsoft.com/office/officeart/2005/8/layout/hierarchy1"/>
    <dgm:cxn modelId="{73C79750-F9A6-4BC6-B734-8E17A57A8938}" type="presOf" srcId="{AE6796F8-775B-421C-B737-697CFB4832F9}" destId="{541946B8-814F-4D09-94F6-AA0AED361108}" srcOrd="0" destOrd="0" presId="urn:microsoft.com/office/officeart/2005/8/layout/hierarchy1"/>
    <dgm:cxn modelId="{913CAA49-3518-4CE1-86C2-757ED480C8A9}" type="presParOf" srcId="{3079D7AD-CF31-45E1-8A7C-8739C5A7388B}" destId="{95D160DD-321C-4533-B8E2-51BB1358D0D8}" srcOrd="0" destOrd="0" presId="urn:microsoft.com/office/officeart/2005/8/layout/hierarchy1"/>
    <dgm:cxn modelId="{7201F354-C067-4344-A8F4-FC8B66DBB1FC}" type="presParOf" srcId="{95D160DD-321C-4533-B8E2-51BB1358D0D8}" destId="{FE802DDD-5A7E-4D60-8F54-A8DF528B0035}" srcOrd="0" destOrd="0" presId="urn:microsoft.com/office/officeart/2005/8/layout/hierarchy1"/>
    <dgm:cxn modelId="{4D98D021-A395-4F38-B2ED-64B260E6949F}" type="presParOf" srcId="{FE802DDD-5A7E-4D60-8F54-A8DF528B0035}" destId="{C7F8327C-B076-4DF9-8C3E-BAB876C5F96E}" srcOrd="0" destOrd="0" presId="urn:microsoft.com/office/officeart/2005/8/layout/hierarchy1"/>
    <dgm:cxn modelId="{34E32C73-A5A3-49FB-8696-4D567AFF5A34}" type="presParOf" srcId="{FE802DDD-5A7E-4D60-8F54-A8DF528B0035}" destId="{9C5C2927-4AA8-4443-85AA-639ADF27F587}" srcOrd="1" destOrd="0" presId="urn:microsoft.com/office/officeart/2005/8/layout/hierarchy1"/>
    <dgm:cxn modelId="{C6235174-1FD6-4236-84FC-7FE724DC1F95}" type="presParOf" srcId="{95D160DD-321C-4533-B8E2-51BB1358D0D8}" destId="{ADB01105-1491-4DE7-86D4-639936D3D255}" srcOrd="1" destOrd="0" presId="urn:microsoft.com/office/officeart/2005/8/layout/hierarchy1"/>
    <dgm:cxn modelId="{BD2D3AD0-A1FE-4F6B-9E79-AA237C4F7D01}" type="presParOf" srcId="{ADB01105-1491-4DE7-86D4-639936D3D255}" destId="{07971C2F-29C4-43CE-B537-A0B1A84ECE79}" srcOrd="0" destOrd="0" presId="urn:microsoft.com/office/officeart/2005/8/layout/hierarchy1"/>
    <dgm:cxn modelId="{83AB83B6-867A-4582-A800-7B88141690A9}" type="presParOf" srcId="{ADB01105-1491-4DE7-86D4-639936D3D255}" destId="{5446B995-85EA-4E47-A840-B8B3B233E862}" srcOrd="1" destOrd="0" presId="urn:microsoft.com/office/officeart/2005/8/layout/hierarchy1"/>
    <dgm:cxn modelId="{F89F810E-8B0A-4D0F-AC58-929CD368C076}" type="presParOf" srcId="{5446B995-85EA-4E47-A840-B8B3B233E862}" destId="{D3B0E128-403C-433E-9242-A0B7561B2303}" srcOrd="0" destOrd="0" presId="urn:microsoft.com/office/officeart/2005/8/layout/hierarchy1"/>
    <dgm:cxn modelId="{1E476B4A-35E0-40A9-B124-CC07ABA8E7A2}" type="presParOf" srcId="{D3B0E128-403C-433E-9242-A0B7561B2303}" destId="{44EB9EBE-67A7-4B18-92A7-83107D2313FA}" srcOrd="0" destOrd="0" presId="urn:microsoft.com/office/officeart/2005/8/layout/hierarchy1"/>
    <dgm:cxn modelId="{7C61F60F-F4FA-4C5B-9960-69D34BBD6E88}" type="presParOf" srcId="{D3B0E128-403C-433E-9242-A0B7561B2303}" destId="{2F936B95-AA38-464A-AC0F-F9F6FC52D9EE}" srcOrd="1" destOrd="0" presId="urn:microsoft.com/office/officeart/2005/8/layout/hierarchy1"/>
    <dgm:cxn modelId="{D9B0388C-C3CD-48BB-BADC-C6D26DABF84C}" type="presParOf" srcId="{5446B995-85EA-4E47-A840-B8B3B233E862}" destId="{955C2D99-232B-4C41-A2A4-C38C98691F73}" srcOrd="1" destOrd="0" presId="urn:microsoft.com/office/officeart/2005/8/layout/hierarchy1"/>
    <dgm:cxn modelId="{099CEE6D-051A-48E2-8DAF-CE09586780E1}" type="presParOf" srcId="{ADB01105-1491-4DE7-86D4-639936D3D255}" destId="{23E4DD55-4B50-4F17-B784-AD5DBD99FB99}" srcOrd="2" destOrd="0" presId="urn:microsoft.com/office/officeart/2005/8/layout/hierarchy1"/>
    <dgm:cxn modelId="{48D0D08B-3414-4278-BA00-06124B871A0A}" type="presParOf" srcId="{ADB01105-1491-4DE7-86D4-639936D3D255}" destId="{0769D6E2-9C11-41E2-B0F9-6569B33C545C}" srcOrd="3" destOrd="0" presId="urn:microsoft.com/office/officeart/2005/8/layout/hierarchy1"/>
    <dgm:cxn modelId="{AE2C6835-2EF3-46E1-918D-11E657FE8103}" type="presParOf" srcId="{0769D6E2-9C11-41E2-B0F9-6569B33C545C}" destId="{D3866C47-A877-49EA-9086-ACE99966405B}" srcOrd="0" destOrd="0" presId="urn:microsoft.com/office/officeart/2005/8/layout/hierarchy1"/>
    <dgm:cxn modelId="{F728C303-C4E9-4190-AF36-3F2EDB01FA50}" type="presParOf" srcId="{D3866C47-A877-49EA-9086-ACE99966405B}" destId="{CADF3C4F-366E-4E83-853F-A9F7C41076AB}" srcOrd="0" destOrd="0" presId="urn:microsoft.com/office/officeart/2005/8/layout/hierarchy1"/>
    <dgm:cxn modelId="{E6CD9F8B-D604-45DA-A544-038C53F9E97F}" type="presParOf" srcId="{D3866C47-A877-49EA-9086-ACE99966405B}" destId="{541946B8-814F-4D09-94F6-AA0AED361108}" srcOrd="1" destOrd="0" presId="urn:microsoft.com/office/officeart/2005/8/layout/hierarchy1"/>
    <dgm:cxn modelId="{FEDEECE5-9A28-4388-9820-9DB870F5E3A0}" type="presParOf" srcId="{0769D6E2-9C11-41E2-B0F9-6569B33C545C}" destId="{5DB83ACB-F717-4E1C-8DE6-AACABEA96E3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4DD55-4B50-4F17-B784-AD5DBD99FB99}">
      <dsp:nvSpPr>
        <dsp:cNvPr id="0" name=""/>
        <dsp:cNvSpPr/>
      </dsp:nvSpPr>
      <dsp:spPr>
        <a:xfrm>
          <a:off x="3958122" y="2254959"/>
          <a:ext cx="2143982" cy="567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7251"/>
              </a:lnTo>
              <a:lnTo>
                <a:pt x="2143982" y="387251"/>
              </a:lnTo>
              <a:lnTo>
                <a:pt x="2143982" y="567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71C2F-29C4-43CE-B537-A0B1A84ECE79}">
      <dsp:nvSpPr>
        <dsp:cNvPr id="0" name=""/>
        <dsp:cNvSpPr/>
      </dsp:nvSpPr>
      <dsp:spPr>
        <a:xfrm>
          <a:off x="1885753" y="2254959"/>
          <a:ext cx="2072368" cy="567162"/>
        </a:xfrm>
        <a:custGeom>
          <a:avLst/>
          <a:gdLst/>
          <a:ahLst/>
          <a:cxnLst/>
          <a:rect l="0" t="0" r="0" b="0"/>
          <a:pathLst>
            <a:path>
              <a:moveTo>
                <a:pt x="2072368" y="0"/>
              </a:moveTo>
              <a:lnTo>
                <a:pt x="2072368" y="387251"/>
              </a:lnTo>
              <a:lnTo>
                <a:pt x="0" y="387251"/>
              </a:lnTo>
              <a:lnTo>
                <a:pt x="0" y="5671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8327C-B076-4DF9-8C3E-BAB876C5F96E}">
      <dsp:nvSpPr>
        <dsp:cNvPr id="0" name=""/>
        <dsp:cNvSpPr/>
      </dsp:nvSpPr>
      <dsp:spPr>
        <a:xfrm>
          <a:off x="701906" y="1021743"/>
          <a:ext cx="6512431" cy="12332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C2927-4AA8-4443-85AA-639ADF27F587}">
      <dsp:nvSpPr>
        <dsp:cNvPr id="0" name=""/>
        <dsp:cNvSpPr/>
      </dsp:nvSpPr>
      <dsp:spPr>
        <a:xfrm>
          <a:off x="917692" y="1226740"/>
          <a:ext cx="6512431" cy="12332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Этапы энергетического обмена (катаболизма)</a:t>
          </a:r>
          <a:endParaRPr lang="ru-RU" sz="3200" kern="1200" dirty="0"/>
        </a:p>
      </dsp:txBody>
      <dsp:txXfrm>
        <a:off x="953812" y="1262860"/>
        <a:ext cx="6440191" cy="1160976"/>
      </dsp:txXfrm>
    </dsp:sp>
    <dsp:sp modelId="{44EB9EBE-67A7-4B18-92A7-83107D2313FA}">
      <dsp:nvSpPr>
        <dsp:cNvPr id="0" name=""/>
        <dsp:cNvSpPr/>
      </dsp:nvSpPr>
      <dsp:spPr>
        <a:xfrm>
          <a:off x="6341" y="2822122"/>
          <a:ext cx="3758824" cy="2163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936B95-AA38-464A-AC0F-F9F6FC52D9EE}">
      <dsp:nvSpPr>
        <dsp:cNvPr id="0" name=""/>
        <dsp:cNvSpPr/>
      </dsp:nvSpPr>
      <dsp:spPr>
        <a:xfrm>
          <a:off x="222127" y="3027119"/>
          <a:ext cx="3758824" cy="2163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Анаэробный этап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(гликолиз)</a:t>
          </a:r>
          <a:endParaRPr lang="ru-RU" sz="3200" kern="1200" dirty="0"/>
        </a:p>
      </dsp:txBody>
      <dsp:txXfrm>
        <a:off x="285505" y="3090497"/>
        <a:ext cx="3632068" cy="2037144"/>
      </dsp:txXfrm>
    </dsp:sp>
    <dsp:sp modelId="{CADF3C4F-366E-4E83-853F-A9F7C41076AB}">
      <dsp:nvSpPr>
        <dsp:cNvPr id="0" name=""/>
        <dsp:cNvSpPr/>
      </dsp:nvSpPr>
      <dsp:spPr>
        <a:xfrm>
          <a:off x="4196737" y="2822122"/>
          <a:ext cx="3810735" cy="21639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1946B8-814F-4D09-94F6-AA0AED361108}">
      <dsp:nvSpPr>
        <dsp:cNvPr id="0" name=""/>
        <dsp:cNvSpPr/>
      </dsp:nvSpPr>
      <dsp:spPr>
        <a:xfrm>
          <a:off x="4412523" y="3027119"/>
          <a:ext cx="3810735" cy="2163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Аэробный этап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(дыхание)</a:t>
          </a:r>
          <a:endParaRPr lang="ru-RU" sz="3200" kern="1200" dirty="0"/>
        </a:p>
      </dsp:txBody>
      <dsp:txXfrm>
        <a:off x="4475901" y="3090497"/>
        <a:ext cx="3683979" cy="2037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155831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Энергетический обмен.</a:t>
            </a:r>
            <a:br>
              <a:rPr lang="ru-RU" sz="5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sz="5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Синтез АТФ.</a:t>
            </a:r>
            <a:endParaRPr lang="ru-RU" sz="5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Строение молекулы АТФ – аденозинтрифосфорной кислоты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2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АТФ – единственный и универсальный источник энергообеспечения клетки</a:t>
            </a:r>
            <a:endParaRPr lang="ru-RU" b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5715016"/>
            <a:ext cx="9144000" cy="453997"/>
          </a:xfrm>
        </p:spPr>
        <p:txBody>
          <a:bodyPr>
            <a:normAutofit fontScale="85000" lnSpcReduction="20000"/>
          </a:bodyPr>
          <a:lstStyle/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05064"/>
            <a:ext cx="167670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Азотистое основание - </a:t>
            </a:r>
            <a:r>
              <a:rPr lang="ru-RU" sz="2800" dirty="0" err="1" smtClean="0"/>
              <a:t>Аденин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005064"/>
            <a:ext cx="142876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/>
              <a:t>Углеводрибоза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3645024"/>
            <a:ext cx="114300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Остаток фосфор-ной кислоты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3645024"/>
            <a:ext cx="114300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>
                <a:solidFill>
                  <a:prstClr val="white"/>
                </a:solidFill>
              </a:rPr>
              <a:t>Остаток фосфор-ной кислоты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29520" y="3645024"/>
            <a:ext cx="1174928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>
                <a:solidFill>
                  <a:prstClr val="white"/>
                </a:solidFill>
              </a:rPr>
              <a:t>Остаток фосфор-ной кислоты</a:t>
            </a:r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14" name="Прямая соединительная линия 13"/>
          <p:cNvCxnSpPr>
            <a:stCxn id="6" idx="3"/>
            <a:endCxn id="7" idx="1"/>
          </p:cNvCxnSpPr>
          <p:nvPr/>
        </p:nvCxnSpPr>
        <p:spPr>
          <a:xfrm>
            <a:off x="2000232" y="4653136"/>
            <a:ext cx="35719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7" idx="3"/>
            <a:endCxn id="8" idx="1"/>
          </p:cNvCxnSpPr>
          <p:nvPr/>
        </p:nvCxnSpPr>
        <p:spPr>
          <a:xfrm>
            <a:off x="3786182" y="4653136"/>
            <a:ext cx="35719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Скругленная соединительная линия 19"/>
          <p:cNvCxnSpPr>
            <a:stCxn id="9" idx="3"/>
            <a:endCxn id="10" idx="1"/>
          </p:cNvCxnSpPr>
          <p:nvPr/>
        </p:nvCxnSpPr>
        <p:spPr>
          <a:xfrm>
            <a:off x="7000892" y="4653136"/>
            <a:ext cx="428628" cy="12700"/>
          </a:xfrm>
          <a:prstGeom prst="curvedConnector3">
            <a:avLst>
              <a:gd name="adj1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8" idx="3"/>
            <a:endCxn id="9" idx="1"/>
          </p:cNvCxnSpPr>
          <p:nvPr/>
        </p:nvCxnSpPr>
        <p:spPr>
          <a:xfrm>
            <a:off x="5286380" y="4653136"/>
            <a:ext cx="57150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357166"/>
          <a:ext cx="8229600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Анаэробный этап (гликолиз)</a:t>
            </a:r>
            <a:b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500726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		Гликолиз</a:t>
            </a:r>
            <a:r>
              <a:rPr lang="ru-RU" dirty="0" smtClean="0"/>
              <a:t> (расщепление глюкозы) – многоступенчатый процесс, представляющий ряд реакций (около 10), каждую из которой катализирует свой фермент.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en-US" sz="3600" u="sng" dirty="0" smtClean="0">
                <a:solidFill>
                  <a:srgbClr val="FF0000"/>
                </a:solidFill>
              </a:rPr>
              <a:t>C</a:t>
            </a:r>
            <a:r>
              <a:rPr lang="en-US" sz="3600" u="sng" baseline="-25000" dirty="0" smtClean="0">
                <a:solidFill>
                  <a:srgbClr val="FF0000"/>
                </a:solidFill>
              </a:rPr>
              <a:t>6</a:t>
            </a:r>
            <a:r>
              <a:rPr lang="en-US" sz="3600" u="sng" dirty="0" smtClean="0">
                <a:solidFill>
                  <a:srgbClr val="FF0000"/>
                </a:solidFill>
              </a:rPr>
              <a:t>H</a:t>
            </a:r>
            <a:r>
              <a:rPr lang="en-US" sz="3600" u="sng" baseline="-25000" dirty="0" smtClean="0">
                <a:solidFill>
                  <a:srgbClr val="FF0000"/>
                </a:solidFill>
              </a:rPr>
              <a:t>12</a:t>
            </a:r>
            <a:r>
              <a:rPr lang="en-US" sz="3600" u="sng" dirty="0" smtClean="0">
                <a:solidFill>
                  <a:srgbClr val="FF0000"/>
                </a:solidFill>
              </a:rPr>
              <a:t>O</a:t>
            </a:r>
            <a:r>
              <a:rPr lang="en-US" sz="3600" u="sng" baseline="-25000" dirty="0" smtClean="0">
                <a:solidFill>
                  <a:srgbClr val="FF0000"/>
                </a:solidFill>
              </a:rPr>
              <a:t>6</a:t>
            </a:r>
            <a:r>
              <a:rPr lang="en-US" sz="3600" dirty="0" smtClean="0"/>
              <a:t>+2</a:t>
            </a:r>
            <a:r>
              <a:rPr lang="ru-RU" sz="3600" dirty="0" smtClean="0"/>
              <a:t>АДФ+2Н</a:t>
            </a:r>
            <a:r>
              <a:rPr lang="ru-RU" sz="3600" baseline="-25000" dirty="0" smtClean="0"/>
              <a:t>3</a:t>
            </a:r>
            <a:r>
              <a:rPr lang="ru-RU" sz="3600" dirty="0" smtClean="0"/>
              <a:t>РО</a:t>
            </a:r>
            <a:r>
              <a:rPr lang="ru-RU" sz="3600" baseline="-25000" dirty="0" smtClean="0"/>
              <a:t>4</a:t>
            </a:r>
            <a:r>
              <a:rPr lang="ru-RU" sz="3600" dirty="0" smtClean="0"/>
              <a:t>=</a:t>
            </a:r>
            <a:r>
              <a:rPr lang="ru-RU" sz="3600" u="sng" dirty="0" smtClean="0"/>
              <a:t>2С</a:t>
            </a:r>
            <a:r>
              <a:rPr lang="ru-RU" sz="3600" u="sng" baseline="-25000" dirty="0" smtClean="0"/>
              <a:t>3</a:t>
            </a:r>
            <a:r>
              <a:rPr lang="ru-RU" sz="3600" u="sng" dirty="0" smtClean="0"/>
              <a:t>Н</a:t>
            </a:r>
            <a:r>
              <a:rPr lang="ru-RU" sz="3600" u="sng" baseline="-25000" dirty="0" smtClean="0"/>
              <a:t>6</a:t>
            </a:r>
            <a:r>
              <a:rPr lang="ru-RU" sz="3600" u="sng" dirty="0" smtClean="0"/>
              <a:t>О</a:t>
            </a:r>
            <a:r>
              <a:rPr lang="ru-RU" sz="3600" u="sng" baseline="-25000" dirty="0" smtClean="0"/>
              <a:t>3</a:t>
            </a:r>
            <a:r>
              <a:rPr lang="ru-RU" sz="3600" dirty="0" smtClean="0"/>
              <a:t>+</a:t>
            </a:r>
            <a:r>
              <a:rPr lang="ru-RU" sz="3600" dirty="0" smtClean="0">
                <a:solidFill>
                  <a:srgbClr val="FF0000"/>
                </a:solidFill>
              </a:rPr>
              <a:t>2АТФ</a:t>
            </a:r>
            <a:r>
              <a:rPr lang="ru-RU" sz="3600" dirty="0" smtClean="0"/>
              <a:t>+2Н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О</a:t>
            </a:r>
          </a:p>
          <a:p>
            <a:pPr>
              <a:buNone/>
            </a:pPr>
            <a:r>
              <a:rPr lang="ru-RU" sz="3600" baseline="-25000" dirty="0" smtClean="0"/>
              <a:t>    ГЛЮКОЗА                                                МОЛОЧНАЯ </a:t>
            </a:r>
          </a:p>
          <a:p>
            <a:pPr>
              <a:buNone/>
            </a:pPr>
            <a:r>
              <a:rPr lang="ru-RU" sz="3600" baseline="-25000" dirty="0" smtClean="0"/>
              <a:t>                                                                         КИСЛОТА</a:t>
            </a:r>
          </a:p>
          <a:p>
            <a:pPr>
              <a:buNone/>
            </a:pPr>
            <a:r>
              <a:rPr lang="ru-RU" sz="3600" smtClean="0"/>
              <a:t> 	Образуется </a:t>
            </a:r>
            <a:r>
              <a:rPr lang="ru-RU" sz="36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200кДж/моль</a:t>
            </a:r>
            <a:r>
              <a:rPr lang="ru-RU" sz="3600" dirty="0" smtClean="0"/>
              <a:t> глюкозы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Аэробный этап (дыхание)</a:t>
            </a:r>
            <a:b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endParaRPr lang="ru-RU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57256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Для протекания дыхания необходимы:</a:t>
            </a:r>
          </a:p>
          <a:p>
            <a:pPr marL="514350" indent="-514350">
              <a:buAutoNum type="arabicParenR"/>
            </a:pPr>
            <a:r>
              <a:rPr lang="ru-RU" dirty="0" smtClean="0"/>
              <a:t>Мембраны митохондрий</a:t>
            </a:r>
          </a:p>
          <a:p>
            <a:pPr marL="514350" indent="-514350">
              <a:buAutoNum type="arabicParenR"/>
            </a:pPr>
            <a:r>
              <a:rPr lang="ru-RU" dirty="0" smtClean="0"/>
              <a:t>Ферменты</a:t>
            </a:r>
          </a:p>
          <a:p>
            <a:pPr marL="514350" indent="-514350">
              <a:buAutoNum type="arabicParenR"/>
            </a:pPr>
            <a:r>
              <a:rPr lang="ru-RU" dirty="0" smtClean="0"/>
              <a:t>Н</a:t>
            </a:r>
            <a:r>
              <a:rPr lang="ru-RU" baseline="-25000" dirty="0" smtClean="0"/>
              <a:t>2</a:t>
            </a:r>
            <a:r>
              <a:rPr lang="ru-RU" dirty="0" smtClean="0"/>
              <a:t>О</a:t>
            </a:r>
          </a:p>
          <a:p>
            <a:pPr marL="514350" indent="-514350">
              <a:buAutoNum type="arabicParenR"/>
            </a:pPr>
            <a:r>
              <a:rPr lang="ru-RU" dirty="0" smtClean="0"/>
              <a:t>О</a:t>
            </a:r>
            <a:r>
              <a:rPr lang="ru-RU" baseline="-25000" dirty="0" smtClean="0"/>
              <a:t>2</a:t>
            </a:r>
          </a:p>
          <a:p>
            <a:pPr marL="514350" indent="-514350">
              <a:buAutoNum type="arabicParenR"/>
            </a:pPr>
            <a:r>
              <a:rPr lang="ru-RU" dirty="0" smtClean="0"/>
              <a:t>Молекулы-переносчики</a:t>
            </a:r>
          </a:p>
          <a:p>
            <a:pPr marL="514350" indent="-514350"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2С</a:t>
            </a:r>
            <a:r>
              <a:rPr lang="ru-RU" sz="3600" baseline="-25000" dirty="0" smtClean="0">
                <a:solidFill>
                  <a:srgbClr val="FF0000"/>
                </a:solidFill>
              </a:rPr>
              <a:t>3</a:t>
            </a:r>
            <a:r>
              <a:rPr lang="ru-RU" sz="3600" dirty="0" smtClean="0">
                <a:solidFill>
                  <a:srgbClr val="FF0000"/>
                </a:solidFill>
              </a:rPr>
              <a:t>Н</a:t>
            </a:r>
            <a:r>
              <a:rPr lang="ru-RU" sz="3600" baseline="-25000" dirty="0" smtClean="0">
                <a:solidFill>
                  <a:srgbClr val="FF0000"/>
                </a:solidFill>
              </a:rPr>
              <a:t>6</a:t>
            </a:r>
            <a:r>
              <a:rPr lang="ru-RU" sz="3600" dirty="0" smtClean="0">
                <a:solidFill>
                  <a:srgbClr val="FF0000"/>
                </a:solidFill>
              </a:rPr>
              <a:t>О</a:t>
            </a:r>
            <a:r>
              <a:rPr lang="ru-RU" sz="3600" baseline="-25000" dirty="0" smtClean="0">
                <a:solidFill>
                  <a:srgbClr val="FF0000"/>
                </a:solidFill>
              </a:rPr>
              <a:t>3</a:t>
            </a:r>
            <a:r>
              <a:rPr lang="ru-RU" sz="3600" dirty="0" smtClean="0"/>
              <a:t>+6О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+36АДФ+36Н</a:t>
            </a:r>
            <a:r>
              <a:rPr lang="ru-RU" sz="3600" baseline="-25000" dirty="0" smtClean="0"/>
              <a:t>3</a:t>
            </a:r>
            <a:r>
              <a:rPr lang="ru-RU" sz="3600" dirty="0" smtClean="0"/>
              <a:t>РО</a:t>
            </a:r>
            <a:r>
              <a:rPr lang="ru-RU" sz="3600" baseline="-25000" dirty="0" smtClean="0"/>
              <a:t>4</a:t>
            </a:r>
            <a:r>
              <a:rPr lang="ru-RU" sz="3600" dirty="0" smtClean="0"/>
              <a:t>=</a:t>
            </a:r>
          </a:p>
          <a:p>
            <a:pPr marL="514350" indent="-514350"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36АТФ</a:t>
            </a:r>
            <a:r>
              <a:rPr lang="ru-RU" sz="3600" dirty="0" smtClean="0"/>
              <a:t>+6СО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+42Н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О</a:t>
            </a:r>
          </a:p>
          <a:p>
            <a:pPr marL="514350" indent="-514350">
              <a:buNone/>
            </a:pPr>
            <a:r>
              <a:rPr lang="ru-RU" dirty="0" smtClean="0"/>
              <a:t>Образуется </a:t>
            </a: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2600кДж/2моль</a:t>
            </a:r>
            <a:r>
              <a:rPr lang="ru-RU" dirty="0" smtClean="0"/>
              <a:t> молочной кислоты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57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Энергетический обмен. Синтез АТФ.</vt:lpstr>
      <vt:lpstr>Строение молекулы АТФ – аденозинтрифосфорной кислоты  АТФ – единственный и универсальный источник энергообеспечения клетки</vt:lpstr>
      <vt:lpstr>Презентация PowerPoint</vt:lpstr>
      <vt:lpstr> Анаэробный этап (гликолиз) </vt:lpstr>
      <vt:lpstr> Аэробный этап (дыхание)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Mashuk</cp:lastModifiedBy>
  <cp:revision>8</cp:revision>
  <dcterms:created xsi:type="dcterms:W3CDTF">2012-12-20T01:16:09Z</dcterms:created>
  <dcterms:modified xsi:type="dcterms:W3CDTF">2013-03-11T06:59:04Z</dcterms:modified>
</cp:coreProperties>
</file>