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Default Extension="gif" ContentType="image/gif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67" r:id="rId2"/>
    <p:sldId id="271" r:id="rId3"/>
    <p:sldId id="275" r:id="rId4"/>
    <p:sldId id="256" r:id="rId5"/>
    <p:sldId id="257" r:id="rId6"/>
    <p:sldId id="258" r:id="rId7"/>
    <p:sldId id="270" r:id="rId8"/>
    <p:sldId id="273" r:id="rId9"/>
    <p:sldId id="261" r:id="rId10"/>
    <p:sldId id="263" r:id="rId11"/>
    <p:sldId id="264" r:id="rId12"/>
    <p:sldId id="266" r:id="rId13"/>
    <p:sldId id="265" r:id="rId14"/>
    <p:sldId id="268" r:id="rId15"/>
    <p:sldId id="269" r:id="rId16"/>
    <p:sldId id="27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7641"/>
    <a:srgbClr val="11DFFB"/>
    <a:srgbClr val="E9FA12"/>
    <a:srgbClr val="00FF00"/>
    <a:srgbClr val="F8B736"/>
    <a:srgbClr val="F89F56"/>
    <a:srgbClr val="FFEFFC"/>
    <a:srgbClr val="FED6F6"/>
    <a:srgbClr val="E1CCF0"/>
    <a:srgbClr val="DFF1C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1" autoAdjust="0"/>
    <p:restoredTop sz="94660"/>
  </p:normalViewPr>
  <p:slideViewPr>
    <p:cSldViewPr>
      <p:cViewPr varScale="1">
        <p:scale>
          <a:sx n="74" d="100"/>
          <a:sy n="74" d="100"/>
        </p:scale>
        <p:origin x="-106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84A85-64BD-4246-9F5F-01F6147EAF8D}" type="datetimeFigureOut">
              <a:rPr lang="ru-RU" smtClean="0"/>
              <a:pPr/>
              <a:t>11.03.2013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2E2C12-5C66-4E2C-AEA9-2CD0D54681E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2E2C12-5C66-4E2C-AEA9-2CD0D54681E4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2E2C12-5C66-4E2C-AEA9-2CD0D54681E4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2E2C12-5C66-4E2C-AEA9-2CD0D54681E4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2E2C12-5C66-4E2C-AEA9-2CD0D54681E4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2E2C12-5C66-4E2C-AEA9-2CD0D54681E4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2E2C12-5C66-4E2C-AEA9-2CD0D54681E4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2E2C12-5C66-4E2C-AEA9-2CD0D54681E4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FC1C4C-865F-42CB-9E1B-911B056C9713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FC1C4C-865F-42CB-9E1B-911B056C9713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2E2C12-5C66-4E2C-AEA9-2CD0D54681E4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2E2C12-5C66-4E2C-AEA9-2CD0D54681E4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2E2C12-5C66-4E2C-AEA9-2CD0D54681E4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2E2C12-5C66-4E2C-AEA9-2CD0D54681E4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2E2C12-5C66-4E2C-AEA9-2CD0D54681E4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FC1C4C-865F-42CB-9E1B-911B056C9713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2E2C12-5C66-4E2C-AEA9-2CD0D54681E4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A99EA-0532-4F85-9C8D-12407E667F8D}" type="datetimeFigureOut">
              <a:rPr lang="ru-RU" smtClean="0"/>
              <a:pPr/>
              <a:t>11.03.2013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DA318-01CB-4F11-9517-3909FAEA89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A99EA-0532-4F85-9C8D-12407E667F8D}" type="datetimeFigureOut">
              <a:rPr lang="ru-RU" smtClean="0"/>
              <a:pPr/>
              <a:t>11.03.2013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DA318-01CB-4F11-9517-3909FAEA89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A99EA-0532-4F85-9C8D-12407E667F8D}" type="datetimeFigureOut">
              <a:rPr lang="ru-RU" smtClean="0"/>
              <a:pPr/>
              <a:t>11.03.2013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DA318-01CB-4F11-9517-3909FAEA89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A99EA-0532-4F85-9C8D-12407E667F8D}" type="datetimeFigureOut">
              <a:rPr lang="ru-RU" smtClean="0"/>
              <a:pPr/>
              <a:t>11.03.2013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DA318-01CB-4F11-9517-3909FAEA89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A99EA-0532-4F85-9C8D-12407E667F8D}" type="datetimeFigureOut">
              <a:rPr lang="ru-RU" smtClean="0"/>
              <a:pPr/>
              <a:t>11.03.2013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DA318-01CB-4F11-9517-3909FAEA89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A99EA-0532-4F85-9C8D-12407E667F8D}" type="datetimeFigureOut">
              <a:rPr lang="ru-RU" smtClean="0"/>
              <a:pPr/>
              <a:t>11.03.2013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DA318-01CB-4F11-9517-3909FAEA89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A99EA-0532-4F85-9C8D-12407E667F8D}" type="datetimeFigureOut">
              <a:rPr lang="ru-RU" smtClean="0"/>
              <a:pPr/>
              <a:t>11.03.2013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DA318-01CB-4F11-9517-3909FAEA89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A99EA-0532-4F85-9C8D-12407E667F8D}" type="datetimeFigureOut">
              <a:rPr lang="ru-RU" smtClean="0"/>
              <a:pPr/>
              <a:t>11.03.2013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DA318-01CB-4F11-9517-3909FAEA89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A99EA-0532-4F85-9C8D-12407E667F8D}" type="datetimeFigureOut">
              <a:rPr lang="ru-RU" smtClean="0"/>
              <a:pPr/>
              <a:t>11.03.2013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DA318-01CB-4F11-9517-3909FAEA89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A99EA-0532-4F85-9C8D-12407E667F8D}" type="datetimeFigureOut">
              <a:rPr lang="ru-RU" smtClean="0"/>
              <a:pPr/>
              <a:t>11.03.2013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DA318-01CB-4F11-9517-3909FAEA89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A99EA-0532-4F85-9C8D-12407E667F8D}" type="datetimeFigureOut">
              <a:rPr lang="ru-RU" smtClean="0"/>
              <a:pPr/>
              <a:t>11.03.2013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DA318-01CB-4F11-9517-3909FAEA89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89F56">
                <a:alpha val="15686"/>
              </a:srgbClr>
            </a:gs>
            <a:gs pos="0">
              <a:schemeClr val="accent6"/>
            </a:gs>
            <a:gs pos="0">
              <a:srgbClr val="F8B736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7A99EA-0532-4F85-9C8D-12407E667F8D}" type="datetimeFigureOut">
              <a:rPr lang="ru-RU" smtClean="0"/>
              <a:pPr/>
              <a:t>11.03.2013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7DA318-01CB-4F11-9517-3909FAEA89F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2;&#1077;&#1088;&#1072;\Desktop\&#1103;&#1085;&#1074;&#1072;&#1088;&#1100;%2028\zv%20file\chai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2;&#1077;&#1088;&#1072;\Desktop\&#1103;&#1085;&#1074;&#1072;&#1088;&#1100;%2028\zv%20file\borodin.mp3" TargetMode="External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gif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357166"/>
            <a:ext cx="8229600" cy="1703682"/>
          </a:xfrm>
        </p:spPr>
        <p:txBody>
          <a:bodyPr>
            <a:normAutofit fontScale="90000"/>
          </a:bodyPr>
          <a:lstStyle/>
          <a:p>
            <a:pPr algn="r"/>
            <a:r>
              <a:rPr lang="ru-RU" dirty="0" smtClean="0"/>
              <a:t>Тема урока: Музыка как  главное действующее лицо в жанре </a:t>
            </a:r>
            <a:r>
              <a:rPr lang="ru-RU" dirty="0" smtClean="0"/>
              <a:t>БАСНЯ</a:t>
            </a:r>
            <a:br>
              <a:rPr lang="ru-RU" dirty="0" smtClean="0"/>
            </a:br>
            <a:r>
              <a:rPr lang="ru-RU" sz="2700" dirty="0" smtClean="0"/>
              <a:t>Учитель музыки ГБОУ СОШ №349</a:t>
            </a:r>
            <a:br>
              <a:rPr lang="ru-RU" sz="2700" dirty="0" smtClean="0"/>
            </a:br>
            <a:r>
              <a:rPr lang="ru-RU" sz="2700" dirty="0" smtClean="0"/>
              <a:t> Окользина Вера Ивановна</a:t>
            </a:r>
            <a:endParaRPr lang="ru-RU" sz="27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857364"/>
            <a:ext cx="8229600" cy="3983047"/>
          </a:xfrm>
        </p:spPr>
        <p:txBody>
          <a:bodyPr>
            <a:normAutofit/>
          </a:bodyPr>
          <a:lstStyle/>
          <a:p>
            <a:pPr lvl="8" algn="ctr">
              <a:buNone/>
            </a:pPr>
            <a:endParaRPr lang="ru-RU" sz="2600" dirty="0" smtClean="0"/>
          </a:p>
          <a:p>
            <a:pPr lvl="8" algn="ctr">
              <a:buNone/>
            </a:pPr>
            <a:r>
              <a:rPr lang="ru-RU" sz="2600" dirty="0" smtClean="0"/>
              <a:t> </a:t>
            </a:r>
            <a:endParaRPr lang="ru-RU" sz="2600" dirty="0" smtClean="0"/>
          </a:p>
          <a:p>
            <a:pPr lvl="8" algn="ctr">
              <a:buNone/>
            </a:pPr>
            <a:endParaRPr lang="ru-RU" sz="2600" dirty="0" smtClean="0"/>
          </a:p>
          <a:p>
            <a:pPr lvl="8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Нет музыки, которая более походила бы на разговор, чем квартет.</a:t>
            </a:r>
          </a:p>
          <a:p>
            <a:pPr lvl="8" algn="ctr"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8" algn="ctr"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4414" y="2000240"/>
            <a:ext cx="2500330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572000" y="6143644"/>
            <a:ext cx="33575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П.И.Чайковский «Ноктюрн»</a:t>
            </a:r>
            <a:endParaRPr lang="ru-RU" sz="2000" dirty="0"/>
          </a:p>
        </p:txBody>
      </p:sp>
      <p:pic>
        <p:nvPicPr>
          <p:cNvPr id="7" name="chai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7072330" y="4786322"/>
            <a:ext cx="1000132" cy="100013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7" dur="253568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2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2" grpId="0"/>
      <p:bldP spid="3" grpId="0" build="p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85786" y="500042"/>
            <a:ext cx="7358114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Соловей – талантливая творческая </a:t>
            </a:r>
          </a:p>
          <a:p>
            <a:pPr algn="ctr"/>
            <a:r>
              <a:rPr lang="ru-RU" sz="3600" dirty="0" smtClean="0"/>
              <a:t>натура, всеобщий любимец.</a:t>
            </a:r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r>
              <a:rPr lang="ru-RU" sz="2800" dirty="0" smtClean="0"/>
              <a:t>«Чтоб музыкантом быть, так надобно уменье</a:t>
            </a:r>
            <a:br>
              <a:rPr lang="ru-RU" sz="2800" dirty="0" smtClean="0"/>
            </a:br>
            <a:r>
              <a:rPr lang="ru-RU" sz="2800" dirty="0" smtClean="0"/>
              <a:t>И уши ваших понежней»,</a:t>
            </a:r>
            <a:br>
              <a:rPr lang="ru-RU" sz="2800" dirty="0" smtClean="0"/>
            </a:br>
            <a:r>
              <a:rPr lang="ru-RU" sz="2800" dirty="0" smtClean="0"/>
              <a:t>Им отвечает Соловей:</a:t>
            </a:r>
            <a:br>
              <a:rPr lang="ru-RU" sz="2800" dirty="0" smtClean="0"/>
            </a:br>
            <a:r>
              <a:rPr lang="ru-RU" sz="2800" dirty="0" smtClean="0"/>
              <a:t>«А вы, друзья, как ни садитесь,</a:t>
            </a:r>
            <a:br>
              <a:rPr lang="ru-RU" sz="2800" dirty="0" smtClean="0"/>
            </a:br>
            <a:r>
              <a:rPr lang="ru-RU" sz="2800" dirty="0" smtClean="0"/>
              <a:t>Всё в музыканты не годитесь».</a:t>
            </a:r>
            <a:endParaRPr lang="ru-RU" sz="2800" dirty="0"/>
          </a:p>
        </p:txBody>
      </p:sp>
      <p:pic>
        <p:nvPicPr>
          <p:cNvPr id="3074" name="Picture 2" descr="C:\Users\Вера\Desktop\презентация\0645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8926" y="1857364"/>
            <a:ext cx="3268128" cy="2591159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/>
              <a:t>А.П.БОРОДИН  Мелодия </a:t>
            </a:r>
            <a:r>
              <a:rPr lang="en-US" sz="4000" dirty="0" smtClean="0"/>
              <a:t>III</a:t>
            </a:r>
            <a:r>
              <a:rPr lang="ru-RU" sz="4000" dirty="0" smtClean="0"/>
              <a:t> части </a:t>
            </a:r>
            <a:br>
              <a:rPr lang="ru-RU" sz="4000" dirty="0" smtClean="0"/>
            </a:br>
            <a:r>
              <a:rPr lang="ru-RU" sz="4000" dirty="0" smtClean="0"/>
              <a:t>Квартета №2</a:t>
            </a:r>
            <a:endParaRPr lang="ru-RU" sz="4000" dirty="0"/>
          </a:p>
        </p:txBody>
      </p:sp>
      <p:pic>
        <p:nvPicPr>
          <p:cNvPr id="4098" name="Picture 2" descr="C:\Users\Вера\Desktop\презентация\отрывок.001.00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57222" y="2000240"/>
            <a:ext cx="9964518" cy="3714776"/>
          </a:xfrm>
          <a:prstGeom prst="rect">
            <a:avLst/>
          </a:prstGeom>
          <a:blipFill>
            <a:blip r:embed="rId4" cstate="print"/>
            <a:tile tx="0" ty="0" sx="100000" sy="100000" flip="none" algn="tl"/>
          </a:blipFill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2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214422"/>
            <a:ext cx="8143932" cy="3857652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pPr>
              <a:buNone/>
            </a:pPr>
            <a:r>
              <a:rPr lang="ru-RU" dirty="0" smtClean="0"/>
              <a:t>И даже струнного скрипичного квартета</a:t>
            </a:r>
          </a:p>
          <a:p>
            <a:pPr>
              <a:buNone/>
            </a:pPr>
            <a:r>
              <a:rPr lang="ru-RU" dirty="0" smtClean="0"/>
              <a:t>Понятен нам взаимный разговор:</a:t>
            </a:r>
          </a:p>
          <a:p>
            <a:pPr>
              <a:buNone/>
            </a:pPr>
            <a:r>
              <a:rPr lang="ru-RU" dirty="0" smtClean="0"/>
              <a:t>Вопроса пыл, сочувствие ответа</a:t>
            </a:r>
          </a:p>
          <a:p>
            <a:pPr>
              <a:buNone/>
            </a:pPr>
            <a:r>
              <a:rPr lang="ru-RU" dirty="0" smtClean="0"/>
              <a:t>И мудрого баса пленительный задор.</a:t>
            </a:r>
          </a:p>
          <a:p>
            <a:pPr algn="r">
              <a:buNone/>
            </a:pPr>
            <a:r>
              <a:rPr lang="ru-RU" dirty="0" smtClean="0"/>
              <a:t>Д.Веневитинов</a:t>
            </a:r>
          </a:p>
          <a:p>
            <a:pPr algn="r">
              <a:buNone/>
            </a:pPr>
            <a:endParaRPr lang="ru-RU" dirty="0" smtClean="0"/>
          </a:p>
          <a:p>
            <a:pPr algn="r">
              <a:buNone/>
            </a:pPr>
            <a:endParaRPr lang="ru-RU" dirty="0" smtClean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571472" y="714356"/>
            <a:ext cx="8229600" cy="92869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А.П.Бородин</a:t>
            </a:r>
            <a:br>
              <a:rPr lang="ru-RU" dirty="0" smtClean="0"/>
            </a:br>
            <a:r>
              <a:rPr lang="ru-RU" sz="4000" dirty="0" smtClean="0"/>
              <a:t>Квартет №2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sz="2700" dirty="0"/>
          </a:p>
        </p:txBody>
      </p:sp>
      <p:sp>
        <p:nvSpPr>
          <p:cNvPr id="7" name="TextBox 6"/>
          <p:cNvSpPr txBox="1"/>
          <p:nvPr/>
        </p:nvSpPr>
        <p:spPr>
          <a:xfrm>
            <a:off x="9929850" y="407194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357126" y="5000636"/>
            <a:ext cx="878687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Ноктюрн - </a:t>
            </a:r>
            <a:r>
              <a:rPr lang="en-US" sz="2800" dirty="0" smtClean="0"/>
              <a:t> (</a:t>
            </a:r>
            <a:r>
              <a:rPr lang="ru-RU" sz="2800" dirty="0" smtClean="0"/>
              <a:t>фр.</a:t>
            </a:r>
            <a:r>
              <a:rPr lang="en-US" sz="2800" dirty="0" smtClean="0"/>
              <a:t>Nocturne </a:t>
            </a:r>
            <a:r>
              <a:rPr lang="ru-RU" sz="2800" dirty="0" smtClean="0"/>
              <a:t>–</a:t>
            </a:r>
            <a:r>
              <a:rPr lang="en-US" sz="2800" dirty="0" smtClean="0"/>
              <a:t> </a:t>
            </a:r>
            <a:r>
              <a:rPr lang="ru-RU" sz="2800" dirty="0" smtClean="0"/>
              <a:t>ночной</a:t>
            </a:r>
            <a:r>
              <a:rPr lang="en-US" sz="2800" dirty="0" smtClean="0"/>
              <a:t>) – </a:t>
            </a:r>
            <a:r>
              <a:rPr lang="ru-RU" sz="2800" dirty="0" smtClean="0"/>
              <a:t>инструментальная лирическая пьеса мечтательного характера.</a:t>
            </a:r>
            <a:endParaRPr lang="ru-RU" sz="2800" dirty="0"/>
          </a:p>
        </p:txBody>
      </p:sp>
      <p:pic>
        <p:nvPicPr>
          <p:cNvPr id="9" name="borodin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7786710" y="5857892"/>
            <a:ext cx="714380" cy="71438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6" dur="492208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3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3" grpId="0" uiExpand="1" build="p"/>
      <p:bldP spid="4" grpId="1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Александр Порфирьевич Бородин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sz="27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500306"/>
            <a:ext cx="8229600" cy="4357694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2800" dirty="0" smtClean="0"/>
          </a:p>
          <a:p>
            <a:pPr algn="ctr">
              <a:buNone/>
            </a:pPr>
            <a:endParaRPr lang="ru-RU" sz="2800" dirty="0" smtClean="0"/>
          </a:p>
          <a:p>
            <a:pPr algn="ctr">
              <a:buNone/>
            </a:pPr>
            <a:endParaRPr lang="ru-RU" sz="2800" dirty="0" smtClean="0"/>
          </a:p>
          <a:p>
            <a:pPr algn="ctr">
              <a:buNone/>
            </a:pPr>
            <a:endParaRPr lang="ru-RU" sz="2800" dirty="0" smtClean="0"/>
          </a:p>
          <a:p>
            <a:pPr algn="ctr">
              <a:buNone/>
            </a:pPr>
            <a:endParaRPr lang="ru-RU" sz="2800" dirty="0" smtClean="0"/>
          </a:p>
          <a:p>
            <a:pPr algn="ctr">
              <a:buNone/>
            </a:pPr>
            <a:endParaRPr lang="ru-RU" sz="2800" dirty="0" smtClean="0"/>
          </a:p>
          <a:p>
            <a:pPr algn="ctr">
              <a:buNone/>
            </a:pPr>
            <a:endParaRPr lang="ru-RU" sz="2800" dirty="0" smtClean="0"/>
          </a:p>
          <a:p>
            <a:pPr algn="ctr">
              <a:buNone/>
            </a:pPr>
            <a:endParaRPr lang="ru-RU" sz="2800" dirty="0" smtClean="0"/>
          </a:p>
          <a:p>
            <a:pPr algn="ctr">
              <a:buNone/>
            </a:pPr>
            <a:endParaRPr lang="ru-RU" sz="2800" dirty="0" smtClean="0"/>
          </a:p>
          <a:p>
            <a:pPr algn="ctr">
              <a:buNone/>
            </a:pPr>
            <a:endParaRPr lang="ru-RU" sz="2800" dirty="0" smtClean="0"/>
          </a:p>
          <a:p>
            <a:pPr algn="r">
              <a:buNone/>
            </a:pPr>
            <a:endParaRPr lang="ru-RU" sz="2800" dirty="0" smtClean="0"/>
          </a:p>
        </p:txBody>
      </p:sp>
      <p:pic>
        <p:nvPicPr>
          <p:cNvPr id="6" name="i-main-pic" descr="Картинка 6 из 25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7554" y="1142984"/>
            <a:ext cx="2747869" cy="4000528"/>
          </a:xfrm>
          <a:prstGeom prst="rect">
            <a:avLst/>
          </a:prstGeom>
          <a:noFill/>
          <a:ln w="57150" cmpd="thickThin">
            <a:solidFill>
              <a:srgbClr val="000099"/>
            </a:solidFill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786050" y="5286388"/>
            <a:ext cx="37147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1833-1877</a:t>
            </a:r>
          </a:p>
          <a:p>
            <a:pPr algn="ctr"/>
            <a:r>
              <a:rPr lang="ru-RU" b="1" dirty="0" smtClean="0"/>
              <a:t>Талантливый музыкант, крупный учёный, выдающийся химик.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500694" y="6357958"/>
            <a:ext cx="34289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«Серенада четырёх кавалеров»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Гретри</a:t>
            </a:r>
            <a:r>
              <a:rPr lang="ru-RU" dirty="0" smtClean="0"/>
              <a:t>  «Спор»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 1. В лесу осёл с кукушкой соперничали раз: </a:t>
            </a:r>
          </a:p>
          <a:p>
            <a:pPr>
              <a:buNone/>
            </a:pPr>
            <a:r>
              <a:rPr lang="ru-RU" sz="2800" dirty="0" smtClean="0"/>
              <a:t>     Кто лучше и приятней умеет петь из нас. (2р) </a:t>
            </a:r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 2.«Конечно, я», - кукушка пустилась куковать; </a:t>
            </a:r>
          </a:p>
          <a:p>
            <a:pPr>
              <a:buNone/>
            </a:pPr>
            <a:r>
              <a:rPr lang="ru-RU" sz="2800" dirty="0" smtClean="0"/>
              <a:t>     Осёл же, приосанясь, протяжно стал кричать. (2р)</a:t>
            </a:r>
          </a:p>
          <a:p>
            <a:pPr>
              <a:buNone/>
            </a:pPr>
            <a:r>
              <a:rPr lang="ru-RU" sz="2800" dirty="0" smtClean="0"/>
              <a:t> </a:t>
            </a:r>
          </a:p>
          <a:p>
            <a:pPr>
              <a:buNone/>
            </a:pPr>
            <a:r>
              <a:rPr lang="ru-RU" sz="2800" dirty="0" smtClean="0"/>
              <a:t> 3. Дуэт был так согласен у тех артистов двух, </a:t>
            </a:r>
          </a:p>
          <a:p>
            <a:pPr>
              <a:buNone/>
            </a:pPr>
            <a:r>
              <a:rPr lang="ru-RU" sz="2800" smtClean="0"/>
              <a:t>     Что, </a:t>
            </a:r>
            <a:r>
              <a:rPr lang="ru-RU" sz="2800" dirty="0" smtClean="0"/>
              <a:t>затыкая уши, бежал от них пастух. (2р) </a:t>
            </a:r>
            <a:endParaRPr lang="ru-RU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Прямоугольник 89"/>
          <p:cNvSpPr/>
          <p:nvPr/>
        </p:nvSpPr>
        <p:spPr>
          <a:xfrm>
            <a:off x="2786050" y="4000504"/>
            <a:ext cx="35719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1" name="Прямоугольник 90"/>
          <p:cNvSpPr/>
          <p:nvPr/>
        </p:nvSpPr>
        <p:spPr>
          <a:xfrm>
            <a:off x="2428860" y="4000504"/>
            <a:ext cx="35719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2" name="Прямоугольник 91"/>
          <p:cNvSpPr/>
          <p:nvPr/>
        </p:nvSpPr>
        <p:spPr>
          <a:xfrm>
            <a:off x="2071670" y="4000504"/>
            <a:ext cx="35719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14810" y="1500174"/>
            <a:ext cx="357190" cy="357190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4572000" y="1500174"/>
            <a:ext cx="35719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4929190" y="1500174"/>
            <a:ext cx="35719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3500430" y="1500174"/>
            <a:ext cx="35719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3857620" y="1500174"/>
            <a:ext cx="35719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3143240" y="1500174"/>
            <a:ext cx="35719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2786050" y="1500174"/>
            <a:ext cx="35719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143000"/>
          </a:xfrm>
        </p:spPr>
        <p:txBody>
          <a:bodyPr/>
          <a:lstStyle/>
          <a:p>
            <a:r>
              <a:rPr lang="ru-RU" dirty="0" smtClean="0"/>
              <a:t>Кроссворд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571736" y="364331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214810" y="1857364"/>
            <a:ext cx="357190" cy="357190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214810" y="2214554"/>
            <a:ext cx="357190" cy="357190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214810" y="2571744"/>
            <a:ext cx="357190" cy="357190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214810" y="2928934"/>
            <a:ext cx="357190" cy="357190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214810" y="3286124"/>
            <a:ext cx="357190" cy="357190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214810" y="3643314"/>
            <a:ext cx="357190" cy="357190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214810" y="4000504"/>
            <a:ext cx="357190" cy="357190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4214810" y="4357694"/>
            <a:ext cx="357190" cy="357190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4214810" y="4714884"/>
            <a:ext cx="357190" cy="357190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572000" y="1857364"/>
            <a:ext cx="35719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4572000" y="2214554"/>
            <a:ext cx="35719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2786050" y="1857364"/>
            <a:ext cx="35719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3143240" y="1857364"/>
            <a:ext cx="35719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3500430" y="1857364"/>
            <a:ext cx="35719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3857620" y="1857364"/>
            <a:ext cx="35719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2428860" y="1857364"/>
            <a:ext cx="35719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4929190" y="2214554"/>
            <a:ext cx="35719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3857620" y="2214554"/>
            <a:ext cx="35719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3500430" y="2214554"/>
            <a:ext cx="35719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5" name="Прямоугольник 34"/>
          <p:cNvSpPr/>
          <p:nvPr/>
        </p:nvSpPr>
        <p:spPr>
          <a:xfrm>
            <a:off x="4572000" y="2571744"/>
            <a:ext cx="35719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6" name="Прямоугольник 35"/>
          <p:cNvSpPr/>
          <p:nvPr/>
        </p:nvSpPr>
        <p:spPr>
          <a:xfrm>
            <a:off x="2428860" y="2571744"/>
            <a:ext cx="35719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2786050" y="2571744"/>
            <a:ext cx="35719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8" name="Прямоугольник 37"/>
          <p:cNvSpPr/>
          <p:nvPr/>
        </p:nvSpPr>
        <p:spPr>
          <a:xfrm>
            <a:off x="3143240" y="2571744"/>
            <a:ext cx="35719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9" name="Прямоугольник 38"/>
          <p:cNvSpPr/>
          <p:nvPr/>
        </p:nvSpPr>
        <p:spPr>
          <a:xfrm>
            <a:off x="3500430" y="2571744"/>
            <a:ext cx="35719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3857620" y="2571744"/>
            <a:ext cx="35719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2" name="Прямоугольник 41"/>
          <p:cNvSpPr/>
          <p:nvPr/>
        </p:nvSpPr>
        <p:spPr>
          <a:xfrm>
            <a:off x="5643570" y="2928934"/>
            <a:ext cx="35719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3" name="Прямоугольник 42"/>
          <p:cNvSpPr/>
          <p:nvPr/>
        </p:nvSpPr>
        <p:spPr>
          <a:xfrm>
            <a:off x="6000760" y="2928934"/>
            <a:ext cx="35719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4" name="Прямоугольник 43"/>
          <p:cNvSpPr/>
          <p:nvPr/>
        </p:nvSpPr>
        <p:spPr>
          <a:xfrm>
            <a:off x="6357950" y="2928934"/>
            <a:ext cx="35719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3857620" y="2928934"/>
            <a:ext cx="35719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6" name="Прямоугольник 45"/>
          <p:cNvSpPr/>
          <p:nvPr/>
        </p:nvSpPr>
        <p:spPr>
          <a:xfrm>
            <a:off x="4572000" y="2928934"/>
            <a:ext cx="35719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7" name="Прямоугольник 46"/>
          <p:cNvSpPr/>
          <p:nvPr/>
        </p:nvSpPr>
        <p:spPr>
          <a:xfrm>
            <a:off x="5286380" y="2928934"/>
            <a:ext cx="35719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8" name="Прямоугольник 47"/>
          <p:cNvSpPr/>
          <p:nvPr/>
        </p:nvSpPr>
        <p:spPr>
          <a:xfrm>
            <a:off x="4929190" y="2928934"/>
            <a:ext cx="35719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9" name="Прямоугольник 48"/>
          <p:cNvSpPr/>
          <p:nvPr/>
        </p:nvSpPr>
        <p:spPr>
          <a:xfrm>
            <a:off x="4572000" y="3286124"/>
            <a:ext cx="35719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0" name="Прямоугольник 49"/>
          <p:cNvSpPr/>
          <p:nvPr/>
        </p:nvSpPr>
        <p:spPr>
          <a:xfrm>
            <a:off x="4929190" y="3286124"/>
            <a:ext cx="35719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1" name="Прямоугольник 50"/>
          <p:cNvSpPr/>
          <p:nvPr/>
        </p:nvSpPr>
        <p:spPr>
          <a:xfrm>
            <a:off x="5286380" y="3286124"/>
            <a:ext cx="35719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2" name="Прямоугольник 51"/>
          <p:cNvSpPr/>
          <p:nvPr/>
        </p:nvSpPr>
        <p:spPr>
          <a:xfrm>
            <a:off x="5643570" y="3286124"/>
            <a:ext cx="35719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3" name="Прямоугольник 52"/>
          <p:cNvSpPr/>
          <p:nvPr/>
        </p:nvSpPr>
        <p:spPr>
          <a:xfrm>
            <a:off x="6000760" y="3286124"/>
            <a:ext cx="35719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4" name="Прямоугольник 53"/>
          <p:cNvSpPr/>
          <p:nvPr/>
        </p:nvSpPr>
        <p:spPr>
          <a:xfrm>
            <a:off x="6357950" y="3286124"/>
            <a:ext cx="35719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5" name="Прямоугольник 54"/>
          <p:cNvSpPr/>
          <p:nvPr/>
        </p:nvSpPr>
        <p:spPr>
          <a:xfrm>
            <a:off x="3857620" y="3643314"/>
            <a:ext cx="35719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6" name="Прямоугольник 55"/>
          <p:cNvSpPr/>
          <p:nvPr/>
        </p:nvSpPr>
        <p:spPr>
          <a:xfrm>
            <a:off x="3500430" y="3643314"/>
            <a:ext cx="35719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7" name="Прямоугольник 56"/>
          <p:cNvSpPr/>
          <p:nvPr/>
        </p:nvSpPr>
        <p:spPr>
          <a:xfrm>
            <a:off x="3143240" y="3643314"/>
            <a:ext cx="35719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8" name="Прямоугольник 57"/>
          <p:cNvSpPr/>
          <p:nvPr/>
        </p:nvSpPr>
        <p:spPr>
          <a:xfrm>
            <a:off x="4572000" y="3643314"/>
            <a:ext cx="35719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9" name="Прямоугольник 58"/>
          <p:cNvSpPr/>
          <p:nvPr/>
        </p:nvSpPr>
        <p:spPr>
          <a:xfrm>
            <a:off x="4929190" y="3643314"/>
            <a:ext cx="35719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0" name="Прямоугольник 59"/>
          <p:cNvSpPr/>
          <p:nvPr/>
        </p:nvSpPr>
        <p:spPr>
          <a:xfrm>
            <a:off x="5286380" y="3643314"/>
            <a:ext cx="35719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1" name="Прямоугольник 60"/>
          <p:cNvSpPr/>
          <p:nvPr/>
        </p:nvSpPr>
        <p:spPr>
          <a:xfrm>
            <a:off x="4572000" y="4000504"/>
            <a:ext cx="35719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2" name="Прямоугольник 61"/>
          <p:cNvSpPr/>
          <p:nvPr/>
        </p:nvSpPr>
        <p:spPr>
          <a:xfrm>
            <a:off x="4929190" y="4000504"/>
            <a:ext cx="35719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3" name="Прямоугольник 62"/>
          <p:cNvSpPr/>
          <p:nvPr/>
        </p:nvSpPr>
        <p:spPr>
          <a:xfrm>
            <a:off x="3857620" y="4000504"/>
            <a:ext cx="35719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4" name="Прямоугольник 63"/>
          <p:cNvSpPr/>
          <p:nvPr/>
        </p:nvSpPr>
        <p:spPr>
          <a:xfrm>
            <a:off x="3143240" y="4714884"/>
            <a:ext cx="35719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5" name="Прямоугольник 64"/>
          <p:cNvSpPr/>
          <p:nvPr/>
        </p:nvSpPr>
        <p:spPr>
          <a:xfrm>
            <a:off x="3500430" y="4714884"/>
            <a:ext cx="35719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6" name="Прямоугольник 65"/>
          <p:cNvSpPr/>
          <p:nvPr/>
        </p:nvSpPr>
        <p:spPr>
          <a:xfrm>
            <a:off x="3857620" y="4714884"/>
            <a:ext cx="35719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7" name="Прямоугольник 66"/>
          <p:cNvSpPr/>
          <p:nvPr/>
        </p:nvSpPr>
        <p:spPr>
          <a:xfrm>
            <a:off x="5643570" y="4357694"/>
            <a:ext cx="35719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8" name="Прямоугольник 67"/>
          <p:cNvSpPr/>
          <p:nvPr/>
        </p:nvSpPr>
        <p:spPr>
          <a:xfrm>
            <a:off x="5286380" y="4357694"/>
            <a:ext cx="35719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9" name="Прямоугольник 68"/>
          <p:cNvSpPr/>
          <p:nvPr/>
        </p:nvSpPr>
        <p:spPr>
          <a:xfrm>
            <a:off x="4929190" y="4357694"/>
            <a:ext cx="35719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0" name="Прямоугольник 69"/>
          <p:cNvSpPr/>
          <p:nvPr/>
        </p:nvSpPr>
        <p:spPr>
          <a:xfrm>
            <a:off x="4572000" y="4357694"/>
            <a:ext cx="35719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1" name="Прямоугольник 70"/>
          <p:cNvSpPr/>
          <p:nvPr/>
        </p:nvSpPr>
        <p:spPr>
          <a:xfrm>
            <a:off x="3500430" y="4000504"/>
            <a:ext cx="35719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2" name="Прямоугольник 71"/>
          <p:cNvSpPr/>
          <p:nvPr/>
        </p:nvSpPr>
        <p:spPr>
          <a:xfrm>
            <a:off x="3143240" y="4000504"/>
            <a:ext cx="35719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3" name="Прямоугольник 72"/>
          <p:cNvSpPr/>
          <p:nvPr/>
        </p:nvSpPr>
        <p:spPr>
          <a:xfrm>
            <a:off x="5286380" y="4000504"/>
            <a:ext cx="35719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4" name="Прямоугольник 73"/>
          <p:cNvSpPr/>
          <p:nvPr/>
        </p:nvSpPr>
        <p:spPr>
          <a:xfrm>
            <a:off x="1000100" y="4714884"/>
            <a:ext cx="35719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5" name="Прямоугольник 74"/>
          <p:cNvSpPr/>
          <p:nvPr/>
        </p:nvSpPr>
        <p:spPr>
          <a:xfrm>
            <a:off x="1357290" y="4714884"/>
            <a:ext cx="35719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6" name="Прямоугольник 75"/>
          <p:cNvSpPr/>
          <p:nvPr/>
        </p:nvSpPr>
        <p:spPr>
          <a:xfrm>
            <a:off x="1714480" y="4714884"/>
            <a:ext cx="35719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7" name="Прямоугольник 76"/>
          <p:cNvSpPr/>
          <p:nvPr/>
        </p:nvSpPr>
        <p:spPr>
          <a:xfrm>
            <a:off x="2071670" y="4714884"/>
            <a:ext cx="35719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8" name="Прямоугольник 77"/>
          <p:cNvSpPr/>
          <p:nvPr/>
        </p:nvSpPr>
        <p:spPr>
          <a:xfrm>
            <a:off x="2428860" y="4714884"/>
            <a:ext cx="35719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9" name="Прямоугольник 78"/>
          <p:cNvSpPr/>
          <p:nvPr/>
        </p:nvSpPr>
        <p:spPr>
          <a:xfrm>
            <a:off x="2786050" y="4714884"/>
            <a:ext cx="35719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0" name="TextBox 79"/>
          <p:cNvSpPr txBox="1"/>
          <p:nvPr/>
        </p:nvSpPr>
        <p:spPr>
          <a:xfrm>
            <a:off x="2786050" y="1500174"/>
            <a:ext cx="2714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 С    К     Р    И    </a:t>
            </a:r>
            <a:r>
              <a:rPr lang="ru-RU" b="1" dirty="0" smtClean="0">
                <a:solidFill>
                  <a:schemeClr val="bg1"/>
                </a:solidFill>
              </a:rPr>
              <a:t>П</a:t>
            </a:r>
            <a:r>
              <a:rPr lang="ru-RU" b="1" dirty="0" smtClean="0"/>
              <a:t>    К    А</a:t>
            </a:r>
            <a:endParaRPr lang="ru-RU" b="1" dirty="0"/>
          </a:p>
        </p:txBody>
      </p:sp>
      <p:sp>
        <p:nvSpPr>
          <p:cNvPr id="81" name="TextBox 80"/>
          <p:cNvSpPr txBox="1"/>
          <p:nvPr/>
        </p:nvSpPr>
        <p:spPr>
          <a:xfrm>
            <a:off x="2428860" y="1857364"/>
            <a:ext cx="3000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b="1" dirty="0" smtClean="0"/>
              <a:t>С    О    Л    О    В    </a:t>
            </a:r>
            <a:r>
              <a:rPr lang="ru-RU" b="1" dirty="0" smtClean="0">
                <a:solidFill>
                  <a:schemeClr val="bg1"/>
                </a:solidFill>
              </a:rPr>
              <a:t>Е</a:t>
            </a:r>
            <a:r>
              <a:rPr lang="ru-RU" b="1" dirty="0" smtClean="0"/>
              <a:t>     Й</a:t>
            </a:r>
            <a:endParaRPr lang="ru-RU" b="1" dirty="0"/>
          </a:p>
        </p:txBody>
      </p:sp>
      <p:sp>
        <p:nvSpPr>
          <p:cNvPr id="82" name="TextBox 81"/>
          <p:cNvSpPr txBox="1"/>
          <p:nvPr/>
        </p:nvSpPr>
        <p:spPr>
          <a:xfrm>
            <a:off x="3500430" y="2214554"/>
            <a:ext cx="5143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b="1" dirty="0" smtClean="0"/>
              <a:t>Б     А   </a:t>
            </a:r>
            <a:r>
              <a:rPr lang="ru-RU" b="1" dirty="0" smtClean="0">
                <a:solidFill>
                  <a:schemeClr val="bg1"/>
                </a:solidFill>
              </a:rPr>
              <a:t>С</a:t>
            </a:r>
            <a:r>
              <a:rPr lang="ru-RU" b="1" dirty="0" smtClean="0"/>
              <a:t>     Н    Я</a:t>
            </a:r>
            <a:endParaRPr lang="ru-RU" b="1" dirty="0"/>
          </a:p>
        </p:txBody>
      </p:sp>
      <p:sp>
        <p:nvSpPr>
          <p:cNvPr id="83" name="TextBox 82"/>
          <p:cNvSpPr txBox="1"/>
          <p:nvPr/>
        </p:nvSpPr>
        <p:spPr>
          <a:xfrm>
            <a:off x="2428860" y="2571744"/>
            <a:ext cx="2714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К      В    А    Р     Т    </a:t>
            </a:r>
            <a:r>
              <a:rPr lang="ru-RU" b="1" dirty="0" smtClean="0">
                <a:solidFill>
                  <a:schemeClr val="bg1"/>
                </a:solidFill>
              </a:rPr>
              <a:t>Е</a:t>
            </a:r>
            <a:r>
              <a:rPr lang="ru-RU" b="1" dirty="0" smtClean="0"/>
              <a:t>     Т</a:t>
            </a:r>
            <a:endParaRPr lang="ru-RU" b="1" dirty="0"/>
          </a:p>
        </p:txBody>
      </p:sp>
      <p:sp>
        <p:nvSpPr>
          <p:cNvPr id="84" name="TextBox 83"/>
          <p:cNvSpPr txBox="1"/>
          <p:nvPr/>
        </p:nvSpPr>
        <p:spPr>
          <a:xfrm>
            <a:off x="3857620" y="2928934"/>
            <a:ext cx="3429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 А    </a:t>
            </a:r>
            <a:r>
              <a:rPr lang="ru-RU" b="1" dirty="0" smtClean="0">
                <a:solidFill>
                  <a:schemeClr val="bg1"/>
                </a:solidFill>
              </a:rPr>
              <a:t>Н</a:t>
            </a:r>
            <a:r>
              <a:rPr lang="ru-RU" b="1" dirty="0" smtClean="0"/>
              <a:t>    С     А    М   Б    Л    Ь</a:t>
            </a:r>
            <a:endParaRPr lang="ru-RU" b="1" dirty="0"/>
          </a:p>
        </p:txBody>
      </p:sp>
      <p:sp>
        <p:nvSpPr>
          <p:cNvPr id="85" name="TextBox 84"/>
          <p:cNvSpPr txBox="1"/>
          <p:nvPr/>
        </p:nvSpPr>
        <p:spPr>
          <a:xfrm>
            <a:off x="4214810" y="3286124"/>
            <a:ext cx="4000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 Н    </a:t>
            </a:r>
            <a:r>
              <a:rPr lang="ru-RU" b="1" dirty="0" smtClean="0"/>
              <a:t>О    К    Т    Ю    Р    Н</a:t>
            </a:r>
            <a:endParaRPr lang="ru-RU" b="1" dirty="0"/>
          </a:p>
        </p:txBody>
      </p:sp>
      <p:sp>
        <p:nvSpPr>
          <p:cNvPr id="86" name="TextBox 85"/>
          <p:cNvSpPr txBox="1"/>
          <p:nvPr/>
        </p:nvSpPr>
        <p:spPr>
          <a:xfrm>
            <a:off x="3143240" y="3643314"/>
            <a:ext cx="3500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 Б    О    Р    </a:t>
            </a:r>
            <a:r>
              <a:rPr lang="ru-RU" b="1" dirty="0" smtClean="0">
                <a:solidFill>
                  <a:schemeClr val="bg1"/>
                </a:solidFill>
              </a:rPr>
              <a:t>О</a:t>
            </a:r>
            <a:r>
              <a:rPr lang="ru-RU" b="1" dirty="0" smtClean="0"/>
              <a:t>    Д    И    Н</a:t>
            </a:r>
            <a:endParaRPr lang="ru-RU" b="1" dirty="0"/>
          </a:p>
        </p:txBody>
      </p:sp>
      <p:sp>
        <p:nvSpPr>
          <p:cNvPr id="87" name="TextBox 86"/>
          <p:cNvSpPr txBox="1"/>
          <p:nvPr/>
        </p:nvSpPr>
        <p:spPr>
          <a:xfrm>
            <a:off x="2071670" y="4000504"/>
            <a:ext cx="4000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 Ч    А    Й    К   О     В     </a:t>
            </a:r>
            <a:r>
              <a:rPr lang="ru-RU" b="1" dirty="0" smtClean="0">
                <a:solidFill>
                  <a:schemeClr val="bg1"/>
                </a:solidFill>
              </a:rPr>
              <a:t>С</a:t>
            </a:r>
            <a:r>
              <a:rPr lang="ru-RU" b="1" dirty="0" smtClean="0"/>
              <a:t>    К     И    Й</a:t>
            </a:r>
            <a:endParaRPr lang="ru-RU" b="1" dirty="0"/>
          </a:p>
        </p:txBody>
      </p:sp>
      <p:sp>
        <p:nvSpPr>
          <p:cNvPr id="88" name="TextBox 87"/>
          <p:cNvSpPr txBox="1"/>
          <p:nvPr/>
        </p:nvSpPr>
        <p:spPr>
          <a:xfrm>
            <a:off x="4214810" y="4357694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 </a:t>
            </a:r>
            <a:r>
              <a:rPr lang="ru-RU" b="1" dirty="0" smtClean="0">
                <a:solidFill>
                  <a:schemeClr val="bg1"/>
                </a:solidFill>
              </a:rPr>
              <a:t>Т     </a:t>
            </a:r>
            <a:r>
              <a:rPr lang="ru-RU" b="1" dirty="0" smtClean="0"/>
              <a:t>Е    Н    О    Р</a:t>
            </a:r>
            <a:endParaRPr lang="ru-RU" b="1" dirty="0"/>
          </a:p>
        </p:txBody>
      </p:sp>
      <p:sp>
        <p:nvSpPr>
          <p:cNvPr id="89" name="TextBox 88"/>
          <p:cNvSpPr txBox="1"/>
          <p:nvPr/>
        </p:nvSpPr>
        <p:spPr>
          <a:xfrm>
            <a:off x="1000100" y="4714884"/>
            <a:ext cx="35958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 В    И    О    Л    О    Н    Ч     Е    Л    </a:t>
            </a:r>
            <a:r>
              <a:rPr lang="ru-RU" b="1" dirty="0" smtClean="0">
                <a:solidFill>
                  <a:schemeClr val="bg1"/>
                </a:solidFill>
              </a:rPr>
              <a:t>Ь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0" grpId="0"/>
      <p:bldP spid="81" grpId="0"/>
      <p:bldP spid="82" grpId="0"/>
      <p:bldP spid="83" grpId="0"/>
      <p:bldP spid="84" grpId="0"/>
      <p:bldP spid="85" grpId="0"/>
      <p:bldP spid="86" grpId="0"/>
      <p:bldP spid="87" grpId="0"/>
      <p:bldP spid="88" grpId="0"/>
      <p:bldP spid="8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Grp="1" noChangeArrowheads="1"/>
          </p:cNvSpPr>
          <p:nvPr>
            <p:ph type="title"/>
          </p:nvPr>
        </p:nvSpPr>
        <p:spPr>
          <a:xfrm>
            <a:off x="714348" y="207167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800" b="1" dirty="0">
                <a:solidFill>
                  <a:srgbClr val="FF0000"/>
                </a:solidFill>
                <a:latin typeface="Bookman Old Style" pitchFamily="18" charset="0"/>
              </a:rPr>
              <a:t>Спасибо</a:t>
            </a:r>
            <a:r>
              <a:rPr lang="ru-RU" sz="4800" b="1" dirty="0">
                <a:solidFill>
                  <a:srgbClr val="CC3300"/>
                </a:solidFill>
                <a:latin typeface="Bookman Old Style" pitchFamily="18" charset="0"/>
              </a:rPr>
              <a:t> </a:t>
            </a:r>
            <a:r>
              <a:rPr lang="ru-RU" sz="4800" b="1" dirty="0">
                <a:solidFill>
                  <a:srgbClr val="FF0000"/>
                </a:solidFill>
                <a:latin typeface="Bookman Old Style" pitchFamily="18" charset="0"/>
              </a:rPr>
              <a:t>за</a:t>
            </a:r>
            <a:r>
              <a:rPr lang="ru-RU" sz="4800" b="1" dirty="0">
                <a:solidFill>
                  <a:srgbClr val="CC3300"/>
                </a:solidFill>
                <a:latin typeface="Bookman Old Style" pitchFamily="18" charset="0"/>
              </a:rPr>
              <a:t> </a:t>
            </a:r>
            <a:r>
              <a:rPr lang="ru-RU" sz="4800" b="1" dirty="0">
                <a:solidFill>
                  <a:srgbClr val="FF0000"/>
                </a:solidFill>
                <a:latin typeface="Bookman Old Style" pitchFamily="18" charset="0"/>
              </a:rPr>
              <a:t>работу</a:t>
            </a:r>
            <a:r>
              <a:rPr lang="ru-RU" sz="4800" b="1" dirty="0" smtClean="0">
                <a:solidFill>
                  <a:srgbClr val="CC3300"/>
                </a:solidFill>
                <a:latin typeface="Bookman Old Style" pitchFamily="18" charset="0"/>
              </a:rPr>
              <a:t>!</a:t>
            </a:r>
            <a:br>
              <a:rPr lang="ru-RU" sz="4800" b="1" dirty="0" smtClean="0">
                <a:solidFill>
                  <a:srgbClr val="CC3300"/>
                </a:solidFill>
                <a:latin typeface="Bookman Old Style" pitchFamily="18" charset="0"/>
              </a:rPr>
            </a:br>
            <a:r>
              <a:rPr lang="ru-RU" sz="4800" b="1" dirty="0" smtClean="0">
                <a:solidFill>
                  <a:srgbClr val="CC3300"/>
                </a:solidFill>
                <a:latin typeface="Bookman Old Style" pitchFamily="18" charset="0"/>
              </a:rPr>
              <a:t/>
            </a:r>
            <a:br>
              <a:rPr lang="ru-RU" sz="4800" b="1" dirty="0" smtClean="0">
                <a:solidFill>
                  <a:srgbClr val="CC3300"/>
                </a:solidFill>
                <a:latin typeface="Bookman Old Style" pitchFamily="18" charset="0"/>
              </a:rPr>
            </a:br>
            <a:r>
              <a:rPr lang="ru-RU" sz="4800" b="1" dirty="0" smtClean="0">
                <a:solidFill>
                  <a:srgbClr val="CC3300"/>
                </a:solidFill>
                <a:latin typeface="Bookman Old Style" pitchFamily="18" charset="0"/>
              </a:rPr>
              <a:t/>
            </a:r>
            <a:br>
              <a:rPr lang="ru-RU" sz="4800" b="1" dirty="0" smtClean="0">
                <a:solidFill>
                  <a:srgbClr val="CC3300"/>
                </a:solidFill>
                <a:latin typeface="Bookman Old Style" pitchFamily="18" charset="0"/>
              </a:rPr>
            </a:br>
            <a:r>
              <a:rPr lang="ru-RU" sz="4800" b="1" dirty="0" smtClean="0">
                <a:solidFill>
                  <a:srgbClr val="CC3300"/>
                </a:solidFill>
                <a:latin typeface="Bookman Old Style" pitchFamily="18" charset="0"/>
              </a:rPr>
              <a:t/>
            </a:r>
            <a:br>
              <a:rPr lang="ru-RU" sz="4800" b="1" dirty="0" smtClean="0">
                <a:solidFill>
                  <a:srgbClr val="CC3300"/>
                </a:solidFill>
                <a:latin typeface="Bookman Old Style" pitchFamily="18" charset="0"/>
              </a:rPr>
            </a:br>
            <a:endParaRPr lang="ru-RU" sz="4800" b="1" dirty="0">
              <a:solidFill>
                <a:srgbClr val="CC3300"/>
              </a:solidFill>
              <a:latin typeface="Bookman Old Style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7554" y="2214554"/>
            <a:ext cx="2500330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3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4" descr="Image51"/>
          <p:cNvPicPr>
            <a:picLocks noChangeAspect="1" noChangeArrowheads="1"/>
          </p:cNvPicPr>
          <p:nvPr/>
        </p:nvPicPr>
        <p:blipFill>
          <a:blip r:embed="rId3" cstate="print">
            <a:lum bright="-6000" contrast="21000"/>
          </a:blip>
          <a:srcRect l="8167" t="11026"/>
          <a:stretch>
            <a:fillRect/>
          </a:stretch>
        </p:blipFill>
        <p:spPr bwMode="auto">
          <a:xfrm>
            <a:off x="357158" y="214290"/>
            <a:ext cx="8501122" cy="614366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571472" y="476250"/>
            <a:ext cx="5643602" cy="7207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dirty="0"/>
              <a:t>ВОЛШЕБНЫЙ СМЫЧОК</a:t>
            </a:r>
          </a:p>
          <a:p>
            <a:pPr algn="ctr"/>
            <a:r>
              <a:rPr lang="ru-RU" sz="1000" dirty="0">
                <a:latin typeface="Monotype Corsiva" pitchFamily="66" charset="0"/>
              </a:rPr>
              <a:t>НОРВЕЖСКАЯ НАРОДНАЯ ПЕСНЯ</a:t>
            </a:r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539750" y="1268413"/>
            <a:ext cx="2374900" cy="38877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algn="l"/>
            <a:r>
              <a:rPr lang="ru-RU" sz="1400" b="1" dirty="0"/>
              <a:t>1.Пришёл к нам в село</a:t>
            </a:r>
          </a:p>
          <a:p>
            <a:pPr marL="342900" indent="-342900" algn="l"/>
            <a:r>
              <a:rPr lang="ru-RU" sz="1400" b="1" dirty="0"/>
              <a:t>Музыкант-старичок</a:t>
            </a:r>
          </a:p>
          <a:p>
            <a:pPr marL="342900" indent="-342900" algn="l"/>
            <a:r>
              <a:rPr lang="ru-RU" sz="1400" b="1" dirty="0"/>
              <a:t>В руках музыканта</a:t>
            </a:r>
          </a:p>
          <a:p>
            <a:pPr marL="342900" indent="-342900" algn="l"/>
            <a:r>
              <a:rPr lang="ru-RU" sz="1400" b="1" dirty="0"/>
              <a:t>Волшебный смычок</a:t>
            </a:r>
          </a:p>
          <a:p>
            <a:pPr marL="342900" indent="-342900" algn="l"/>
            <a:r>
              <a:rPr lang="ru-RU" sz="1400" b="1" dirty="0"/>
              <a:t>Ударил по струнам</a:t>
            </a:r>
          </a:p>
          <a:p>
            <a:pPr marL="342900" indent="-342900" algn="l"/>
            <a:r>
              <a:rPr lang="ru-RU" sz="1400" b="1" dirty="0"/>
              <a:t>Сбежался народ</a:t>
            </a:r>
          </a:p>
          <a:p>
            <a:pPr marL="342900" indent="-342900" algn="l"/>
            <a:r>
              <a:rPr lang="ru-RU" sz="1400" b="1" dirty="0"/>
              <a:t>Танцует, играет,</a:t>
            </a:r>
          </a:p>
          <a:p>
            <a:pPr marL="342900" indent="-342900" algn="l"/>
            <a:r>
              <a:rPr lang="ru-RU" sz="1400" b="1" dirty="0"/>
              <a:t>Смеётся, поёт</a:t>
            </a:r>
            <a:r>
              <a:rPr lang="ru-RU" sz="1400" b="1" dirty="0" smtClean="0"/>
              <a:t>.</a:t>
            </a:r>
          </a:p>
          <a:p>
            <a:pPr marL="342900" indent="-342900" algn="l"/>
            <a:endParaRPr lang="ru-RU" sz="1400" b="1" dirty="0"/>
          </a:p>
          <a:p>
            <a:pPr marL="342900" indent="-342900" algn="l"/>
            <a:r>
              <a:rPr lang="ru-RU" sz="1400" b="1" dirty="0"/>
              <a:t>2. Шёл мимо богач</a:t>
            </a:r>
          </a:p>
          <a:p>
            <a:pPr marL="342900" indent="-342900" algn="l"/>
            <a:r>
              <a:rPr lang="ru-RU" sz="1400" b="1" dirty="0"/>
              <a:t>Услыхал скрипача</a:t>
            </a:r>
          </a:p>
          <a:p>
            <a:pPr marL="342900" indent="-342900" algn="l"/>
            <a:r>
              <a:rPr lang="ru-RU" sz="1400" b="1" dirty="0"/>
              <a:t>И вспыхнула зависть </a:t>
            </a:r>
          </a:p>
          <a:p>
            <a:pPr marL="342900" indent="-342900" algn="l"/>
            <a:r>
              <a:rPr lang="ru-RU" sz="1400" b="1" dirty="0"/>
              <a:t>В душе богача</a:t>
            </a:r>
          </a:p>
          <a:p>
            <a:pPr marL="342900" indent="-342900" algn="l"/>
            <a:r>
              <a:rPr lang="ru-RU" sz="1400" b="1" dirty="0"/>
              <a:t>«Продай свою скрипку,</a:t>
            </a:r>
          </a:p>
          <a:p>
            <a:pPr marL="342900" indent="-342900" algn="l"/>
            <a:r>
              <a:rPr lang="ru-RU" sz="1400" b="1" dirty="0"/>
              <a:t>Ты беден и стар</a:t>
            </a:r>
          </a:p>
          <a:p>
            <a:pPr marL="342900" indent="-342900" algn="l"/>
            <a:r>
              <a:rPr lang="ru-RU" sz="1400" b="1" dirty="0"/>
              <a:t>Я дам за неё тебе </a:t>
            </a:r>
          </a:p>
          <a:p>
            <a:pPr marL="342900" indent="-342900" algn="l"/>
            <a:r>
              <a:rPr lang="ru-RU" sz="1400" b="1" dirty="0"/>
              <a:t>Хлеба амбар»</a:t>
            </a:r>
          </a:p>
        </p:txBody>
      </p:sp>
      <p:sp>
        <p:nvSpPr>
          <p:cNvPr id="20487" name="Rectangle 7"/>
          <p:cNvSpPr>
            <a:spLocks noChangeArrowheads="1"/>
          </p:cNvSpPr>
          <p:nvPr/>
        </p:nvSpPr>
        <p:spPr bwMode="auto">
          <a:xfrm>
            <a:off x="3779838" y="1268413"/>
            <a:ext cx="2435235" cy="18716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1400" b="1" dirty="0"/>
              <a:t>3</a:t>
            </a:r>
            <a:r>
              <a:rPr lang="ru-RU" dirty="0"/>
              <a:t>. -</a:t>
            </a:r>
            <a:r>
              <a:rPr lang="ru-RU" sz="1400" b="1" dirty="0"/>
              <a:t>Нет! Скрипку свою</a:t>
            </a:r>
          </a:p>
          <a:p>
            <a:r>
              <a:rPr lang="ru-RU" sz="1400" b="1" dirty="0"/>
              <a:t>Не продам никому</a:t>
            </a:r>
          </a:p>
          <a:p>
            <a:r>
              <a:rPr lang="ru-RU" sz="1400" b="1" dirty="0"/>
              <a:t>Нужна эта скрипка</a:t>
            </a:r>
          </a:p>
          <a:p>
            <a:r>
              <a:rPr lang="ru-RU" sz="1400" b="1" dirty="0"/>
              <a:t>Ни мне одному</a:t>
            </a:r>
          </a:p>
          <a:p>
            <a:r>
              <a:rPr lang="ru-RU" sz="1400" b="1" dirty="0"/>
              <a:t>Под звуки её </a:t>
            </a:r>
          </a:p>
          <a:p>
            <a:r>
              <a:rPr lang="ru-RU" sz="1400" b="1" dirty="0"/>
              <a:t>веселится народ</a:t>
            </a:r>
          </a:p>
          <a:p>
            <a:r>
              <a:rPr lang="ru-RU" sz="1400" b="1" dirty="0"/>
              <a:t>Танцует, играет,</a:t>
            </a:r>
          </a:p>
          <a:p>
            <a:r>
              <a:rPr lang="ru-RU" sz="1400" b="1" dirty="0"/>
              <a:t>Смеётся, поёт.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143000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В каких музыкальных жанрах дружат музыка и литература?</a:t>
            </a:r>
            <a:br>
              <a:rPr lang="ru-RU" sz="2400" b="1" dirty="0" smtClean="0"/>
            </a:br>
            <a:r>
              <a:rPr lang="ru-RU" sz="2400" b="1" dirty="0" smtClean="0"/>
              <a:t>Заполните лепестки цветка их названиями: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500174"/>
            <a:ext cx="8229600" cy="4525963"/>
          </a:xfrm>
        </p:spPr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 smtClean="0">
              <a:ea typeface="Times New Roman"/>
              <a:cs typeface="Times New Roman"/>
            </a:endParaRPr>
          </a:p>
          <a:p>
            <a:pPr lvl="8"/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1643042" y="3071810"/>
            <a:ext cx="1857356" cy="17859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3500430" y="2857496"/>
            <a:ext cx="2214578" cy="207170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4786314" y="4643446"/>
            <a:ext cx="1857388" cy="17145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2714612" y="4714884"/>
            <a:ext cx="1857388" cy="17859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 smtClean="0">
              <a:solidFill>
                <a:srgbClr val="FFFF00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2643174" y="1428736"/>
            <a:ext cx="1785950" cy="17145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4572000" y="1214422"/>
            <a:ext cx="1785950" cy="18573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5715008" y="2857496"/>
            <a:ext cx="1785950" cy="1785950"/>
          </a:xfrm>
          <a:prstGeom prst="ellipse">
            <a:avLst/>
          </a:prstGeom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000364" y="1928802"/>
            <a:ext cx="12121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</a:rPr>
              <a:t>песня</a:t>
            </a: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643438" y="1857364"/>
            <a:ext cx="17145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</a:rPr>
              <a:t>романс</a:t>
            </a: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786446" y="3429000"/>
            <a:ext cx="16430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</a:rPr>
              <a:t>опера</a:t>
            </a: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786314" y="5143512"/>
            <a:ext cx="18573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</a:rPr>
              <a:t>балет</a:t>
            </a: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786050" y="5286388"/>
            <a:ext cx="17145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</a:rPr>
              <a:t>концерт</a:t>
            </a: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785918" y="3643314"/>
            <a:ext cx="16430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</a:rPr>
              <a:t>кантата</a:t>
            </a:r>
            <a:endParaRPr lang="ru-RU" sz="32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428736"/>
            <a:ext cx="7772400" cy="3013087"/>
          </a:xfrm>
        </p:spPr>
        <p:txBody>
          <a:bodyPr>
            <a:normAutofit fontScale="90000"/>
          </a:bodyPr>
          <a:lstStyle/>
          <a:p>
            <a:r>
              <a:rPr lang="ru-RU" sz="4900" dirty="0" smtClean="0"/>
              <a:t/>
            </a:r>
            <a:br>
              <a:rPr lang="ru-RU" sz="4900" dirty="0" smtClean="0"/>
            </a:br>
            <a:r>
              <a:rPr lang="ru-RU" sz="4900" dirty="0" smtClean="0"/>
              <a:t>Иван Андреевич Крылов</a:t>
            </a:r>
            <a:br>
              <a:rPr lang="ru-RU" sz="4900" dirty="0" smtClean="0"/>
            </a:br>
            <a:r>
              <a:rPr lang="ru-RU" sz="4900" dirty="0" smtClean="0"/>
              <a:t/>
            </a:r>
            <a:br>
              <a:rPr lang="ru-RU" sz="4900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700" dirty="0" smtClean="0"/>
              <a:t>Русский поэт, драматург, баснописец, переводчик.</a:t>
            </a:r>
            <a:endParaRPr lang="ru-RU" sz="27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5286388"/>
            <a:ext cx="6400800" cy="1824038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1769 – 1844 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5" name="Picture 7" descr="2255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0364" y="1142984"/>
            <a:ext cx="3113271" cy="4000528"/>
          </a:xfrm>
          <a:prstGeom prst="rect">
            <a:avLst/>
          </a:prstGeom>
          <a:noFill/>
          <a:ln w="57150" cmpd="thickThin">
            <a:solidFill>
              <a:srgbClr val="000099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Вера\Desktop\презентация\0_32a61_2a4438cd_XL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785926"/>
            <a:ext cx="4071966" cy="3476799"/>
          </a:xfrm>
          <a:prstGeom prst="rect">
            <a:avLst/>
          </a:prstGeom>
          <a:noFill/>
        </p:spPr>
      </p:pic>
      <p:pic>
        <p:nvPicPr>
          <p:cNvPr id="2051" name="Picture 3" descr="C:\Users\Вера\Desktop\презентация\0_f1ba_5bb21583_X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1785926"/>
            <a:ext cx="4429156" cy="346474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857356" y="5572140"/>
            <a:ext cx="62991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Памятник выполнен русским скульптором </a:t>
            </a:r>
            <a:r>
              <a:rPr lang="ru-RU" sz="2000" dirty="0" err="1" smtClean="0"/>
              <a:t>П.К.Клодтом</a:t>
            </a:r>
            <a:r>
              <a:rPr lang="ru-RU" sz="2000" dirty="0" smtClean="0"/>
              <a:t>.</a:t>
            </a:r>
          </a:p>
          <a:p>
            <a:pPr algn="ctr"/>
            <a:r>
              <a:rPr lang="ru-RU" sz="2000" dirty="0" smtClean="0"/>
              <a:t>Установлен в 1855 году.</a:t>
            </a:r>
            <a:endParaRPr lang="ru-RU" sz="20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285984" y="428604"/>
            <a:ext cx="46378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/>
                <a:gradFill flip="none" rotWithShape="1">
                  <a:gsLst>
                    <a:gs pos="0">
                      <a:srgbClr val="DDEBCF"/>
                    </a:gs>
                    <a:gs pos="50000">
                      <a:srgbClr val="9CB86E"/>
                    </a:gs>
                    <a:gs pos="100000">
                      <a:srgbClr val="156B13"/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atin typeface="Arial Black" pitchFamily="34" charset="0"/>
              </a:rPr>
              <a:t>Летний сад</a:t>
            </a:r>
            <a:endParaRPr lang="ru-RU" sz="5400" b="1" dirty="0">
              <a:ln/>
              <a:gradFill flip="none" rotWithShape="1">
                <a:gsLst>
                  <a:gs pos="0">
                    <a:srgbClr val="DDEBCF"/>
                  </a:gs>
                  <a:gs pos="50000">
                    <a:srgbClr val="9CB86E"/>
                  </a:gs>
                  <a:gs pos="100000">
                    <a:srgbClr val="156B13"/>
                  </a:gs>
                </a:gsLst>
                <a:path path="shape">
                  <a:fillToRect l="50000" t="50000" r="50000" b="50000"/>
                </a:path>
                <a:tileRect/>
              </a:gra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Вера\Desktop\презентация\post-11872-124913720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488" y="1785926"/>
            <a:ext cx="3500462" cy="4357718"/>
          </a:xfrm>
          <a:prstGeom prst="rect">
            <a:avLst/>
          </a:prstGeom>
          <a:noFill/>
        </p:spPr>
      </p:pic>
      <p:sp>
        <p:nvSpPr>
          <p:cNvPr id="10" name="Овальная выноска 9"/>
          <p:cNvSpPr/>
          <p:nvPr/>
        </p:nvSpPr>
        <p:spPr>
          <a:xfrm>
            <a:off x="1071538" y="4714884"/>
            <a:ext cx="1714512" cy="612648"/>
          </a:xfrm>
          <a:prstGeom prst="wedgeEllipseCallout">
            <a:avLst>
              <a:gd name="adj1" fmla="val 101607"/>
              <a:gd name="adj2" fmla="val -40506"/>
            </a:avLst>
          </a:prstGeom>
          <a:solidFill>
            <a:srgbClr val="11DFF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ьная выноска 10"/>
          <p:cNvSpPr/>
          <p:nvPr/>
        </p:nvSpPr>
        <p:spPr>
          <a:xfrm>
            <a:off x="1571604" y="2928934"/>
            <a:ext cx="1214446" cy="612648"/>
          </a:xfrm>
          <a:prstGeom prst="wedgeEllipseCallout">
            <a:avLst>
              <a:gd name="adj1" fmla="val 104303"/>
              <a:gd name="adj2" fmla="val -23690"/>
            </a:avLst>
          </a:prstGeom>
          <a:solidFill>
            <a:srgbClr val="FF0000">
              <a:alpha val="5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ьная выноска 8"/>
          <p:cNvSpPr/>
          <p:nvPr/>
        </p:nvSpPr>
        <p:spPr>
          <a:xfrm>
            <a:off x="6429388" y="4214818"/>
            <a:ext cx="914400" cy="612648"/>
          </a:xfrm>
          <a:prstGeom prst="wedgeEllipseCallout">
            <a:avLst>
              <a:gd name="adj1" fmla="val -113791"/>
              <a:gd name="adj2" fmla="val -34200"/>
            </a:avLst>
          </a:prstGeom>
          <a:solidFill>
            <a:srgbClr val="E9FA1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ьная выноска 7"/>
          <p:cNvSpPr/>
          <p:nvPr/>
        </p:nvSpPr>
        <p:spPr>
          <a:xfrm>
            <a:off x="6429388" y="2928934"/>
            <a:ext cx="1357322" cy="969838"/>
          </a:xfrm>
          <a:prstGeom prst="wedgeEllipseCallout">
            <a:avLst>
              <a:gd name="adj1" fmla="val -110024"/>
              <a:gd name="adj2" fmla="val 25318"/>
            </a:avLst>
          </a:prstGeom>
          <a:solidFill>
            <a:srgbClr val="00FF00">
              <a:alpha val="33725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428604"/>
            <a:ext cx="8229600" cy="157163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Музыкальность  басен  Крылова</a:t>
            </a:r>
            <a:br>
              <a:rPr lang="ru-RU" dirty="0" smtClean="0"/>
            </a:br>
            <a:r>
              <a:rPr lang="ru-RU" dirty="0" smtClean="0"/>
              <a:t>Басня </a:t>
            </a:r>
            <a:r>
              <a:rPr lang="ru-RU" b="1" dirty="0" smtClean="0"/>
              <a:t>«Квартет»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572264" y="3071810"/>
            <a:ext cx="1114404" cy="1071570"/>
          </a:xfrm>
          <a:noFill/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2400" dirty="0" smtClean="0"/>
              <a:t>    </a:t>
            </a:r>
          </a:p>
          <a:p>
            <a:pPr>
              <a:buNone/>
            </a:pPr>
            <a:r>
              <a:rPr lang="ru-RU" sz="9600" dirty="0" smtClean="0"/>
              <a:t>Козёл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 algn="ctr">
              <a:buNone/>
            </a:pPr>
            <a:r>
              <a:rPr lang="ru-RU" sz="2400" dirty="0" smtClean="0"/>
              <a:t>                                              </a:t>
            </a:r>
            <a:endParaRPr lang="ru-RU" sz="2400" b="1" dirty="0" smtClean="0"/>
          </a:p>
          <a:p>
            <a:pPr algn="ctr">
              <a:buNone/>
            </a:pPr>
            <a:endParaRPr lang="ru-RU" sz="2400" b="1" dirty="0" smtClean="0"/>
          </a:p>
          <a:p>
            <a:pPr algn="ctr">
              <a:buNone/>
            </a:pPr>
            <a:endParaRPr lang="ru-RU" sz="2400" b="1" dirty="0" smtClean="0"/>
          </a:p>
          <a:p>
            <a:pPr algn="ctr">
              <a:buNone/>
            </a:pPr>
            <a:endParaRPr lang="ru-RU" sz="2000" b="1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1571604" y="2714620"/>
            <a:ext cx="114300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2400" dirty="0" smtClean="0"/>
              <a:t>Мишка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142976" y="4786322"/>
            <a:ext cx="15883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Мартышка 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429388" y="4286256"/>
            <a:ext cx="8239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2400" dirty="0" smtClean="0"/>
              <a:t>Осёл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8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1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2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30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9" grpId="0" animBg="1"/>
      <p:bldP spid="8" grpId="0" animBg="1"/>
      <p:bldP spid="2" grpId="0"/>
      <p:bldP spid="3" grpId="0" uiExpand="1" build="p"/>
      <p:bldP spid="5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8579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/>
              <a:t>Квартет 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2700" dirty="0" smtClean="0"/>
              <a:t>от</a:t>
            </a:r>
            <a:r>
              <a:rPr lang="ru-RU" sz="2700" b="1" dirty="0" smtClean="0"/>
              <a:t> </a:t>
            </a:r>
            <a:r>
              <a:rPr lang="ru-RU" sz="2700" dirty="0" smtClean="0"/>
              <a:t>лат. </a:t>
            </a:r>
            <a:r>
              <a:rPr lang="en-US" sz="2700" dirty="0" err="1" smtClean="0"/>
              <a:t>quartus</a:t>
            </a:r>
            <a:r>
              <a:rPr lang="ru-RU" sz="2700" dirty="0" smtClean="0"/>
              <a:t> - четыре – ансамбль, состоящий  из 4-х исполнителей</a:t>
            </a:r>
            <a:r>
              <a:rPr lang="ru-RU" sz="3100" dirty="0" smtClean="0"/>
              <a:t/>
            </a:r>
            <a:br>
              <a:rPr lang="ru-RU" sz="3100" dirty="0" smtClean="0"/>
            </a:br>
            <a:endParaRPr lang="ru-RU" sz="3100" dirty="0"/>
          </a:p>
        </p:txBody>
      </p:sp>
      <p:pic>
        <p:nvPicPr>
          <p:cNvPr id="8194" name="Picture 2" descr="C:\Users\Вера\Desktop\презентация\73a8418ba841ecd60d47dbad85e813ae_full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8794" y="2000240"/>
            <a:ext cx="5475163" cy="405210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r>
              <a:rPr lang="ru-RU" sz="4000" b="1" dirty="0">
                <a:solidFill>
                  <a:srgbClr val="008000"/>
                </a:solidFill>
              </a:rPr>
              <a:t>Струнно-смычковая группа:</a:t>
            </a:r>
            <a:r>
              <a:rPr lang="ru-RU" dirty="0"/>
              <a:t> 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sz="2400" b="1" dirty="0"/>
              <a:t>  Скрипка и альт</a:t>
            </a:r>
          </a:p>
          <a:p>
            <a:pPr>
              <a:buFontTx/>
              <a:buNone/>
            </a:pPr>
            <a:endParaRPr lang="ru-RU" sz="2400" b="1" dirty="0"/>
          </a:p>
          <a:p>
            <a:pPr>
              <a:buFontTx/>
              <a:buNone/>
            </a:pPr>
            <a:endParaRPr lang="ru-RU" sz="2400" dirty="0"/>
          </a:p>
          <a:p>
            <a:pPr>
              <a:buFontTx/>
              <a:buNone/>
            </a:pPr>
            <a:endParaRPr lang="ru-RU" sz="2400" dirty="0"/>
          </a:p>
          <a:p>
            <a:pPr>
              <a:buFontTx/>
              <a:buNone/>
            </a:pPr>
            <a:r>
              <a:rPr lang="ru-RU" sz="2400" b="1" dirty="0"/>
              <a:t>Виолончель </a:t>
            </a:r>
          </a:p>
        </p:txBody>
      </p:sp>
      <p:pic>
        <p:nvPicPr>
          <p:cNvPr id="13316" name="Picture 4" descr="виола"/>
          <p:cNvPicPr>
            <a:picLocks noChangeAspect="1" noChangeArrowheads="1"/>
          </p:cNvPicPr>
          <p:nvPr/>
        </p:nvPicPr>
        <p:blipFill>
          <a:blip r:embed="rId3" cstate="print">
            <a:lum contrast="12000"/>
          </a:blip>
          <a:srcRect l="9119" r="13628" b="3764"/>
          <a:stretch>
            <a:fillRect/>
          </a:stretch>
        </p:blipFill>
        <p:spPr bwMode="auto">
          <a:xfrm>
            <a:off x="684213" y="3860800"/>
            <a:ext cx="2447925" cy="2232025"/>
          </a:xfrm>
          <a:prstGeom prst="rect">
            <a:avLst/>
          </a:prstGeom>
          <a:noFill/>
        </p:spPr>
      </p:pic>
      <p:pic>
        <p:nvPicPr>
          <p:cNvPr id="13317" name="Picture 5" descr="бас"/>
          <p:cNvPicPr>
            <a:picLocks noChangeAspect="1" noChangeArrowheads="1"/>
          </p:cNvPicPr>
          <p:nvPr/>
        </p:nvPicPr>
        <p:blipFill>
          <a:blip r:embed="rId4" cstate="print">
            <a:lum bright="18000" contrast="36000"/>
          </a:blip>
          <a:srcRect/>
          <a:stretch>
            <a:fillRect/>
          </a:stretch>
        </p:blipFill>
        <p:spPr bwMode="auto">
          <a:xfrm>
            <a:off x="5292725" y="3357563"/>
            <a:ext cx="3313113" cy="3116262"/>
          </a:xfrm>
          <a:prstGeom prst="rect">
            <a:avLst/>
          </a:prstGeom>
          <a:noFill/>
        </p:spPr>
      </p:pic>
      <p:pic>
        <p:nvPicPr>
          <p:cNvPr id="13318" name="Picture 6" descr="скрипка"/>
          <p:cNvPicPr>
            <a:picLocks noChangeAspect="1" noChangeArrowheads="1"/>
          </p:cNvPicPr>
          <p:nvPr/>
        </p:nvPicPr>
        <p:blipFill>
          <a:blip r:embed="rId5" cstate="print">
            <a:lum contrast="18000"/>
          </a:blip>
          <a:srcRect/>
          <a:stretch>
            <a:fillRect/>
          </a:stretch>
        </p:blipFill>
        <p:spPr bwMode="auto">
          <a:xfrm>
            <a:off x="3286116" y="1214422"/>
            <a:ext cx="2052638" cy="2592388"/>
          </a:xfrm>
          <a:prstGeom prst="rect">
            <a:avLst/>
          </a:prstGeom>
          <a:noFill/>
        </p:spPr>
      </p:pic>
      <p:pic>
        <p:nvPicPr>
          <p:cNvPr id="13319" name="Picture 7" descr="7d8bf4dcfabf58efbc79fc642110bfd3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51275" y="4724400"/>
            <a:ext cx="1306513" cy="1366838"/>
          </a:xfrm>
          <a:prstGeom prst="rect">
            <a:avLst/>
          </a:prstGeom>
          <a:noFill/>
        </p:spPr>
      </p:pic>
      <p:pic>
        <p:nvPicPr>
          <p:cNvPr id="13320" name="Picture 8" descr="8cc8ca993ba70f6685c2e884a8c72f98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32588" y="1341438"/>
            <a:ext cx="1049337" cy="187325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943948" cy="2143140"/>
          </a:xfrm>
        </p:spPr>
        <p:txBody>
          <a:bodyPr>
            <a:normAutofit fontScale="90000"/>
          </a:bodyPr>
          <a:lstStyle/>
          <a:p>
            <a:pPr marL="342900" lvl="8" indent="-342900" algn="l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                       </a:t>
            </a:r>
            <a:r>
              <a:rPr lang="ru-RU" sz="3100" b="1" dirty="0" smtClean="0">
                <a:latin typeface="+mn-lt"/>
              </a:rPr>
              <a:t>Камерная музыка</a:t>
            </a:r>
            <a:br>
              <a:rPr lang="ru-RU" sz="3100" b="1" dirty="0" smtClean="0">
                <a:latin typeface="+mn-lt"/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700" dirty="0" smtClean="0"/>
              <a:t>Камерными называют произведения, написанные для небольшого числа исполнителей – сольные пьесы, дуэты, трио, квартеты, песни, романсы.</a:t>
            </a:r>
            <a:br>
              <a:rPr lang="ru-RU" sz="27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dirty="0"/>
          </a:p>
        </p:txBody>
      </p:sp>
      <p:pic>
        <p:nvPicPr>
          <p:cNvPr id="7170" name="Picture 2" descr="C:\Users\Вера\Desktop\презентация\120080702190231DSC03530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480" y="2214554"/>
            <a:ext cx="5748360" cy="431127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1124</TotalTime>
  <Words>425</Words>
  <Application>Microsoft Office PowerPoint</Application>
  <PresentationFormat>Экран (4:3)</PresentationFormat>
  <Paragraphs>135</Paragraphs>
  <Slides>16</Slides>
  <Notes>16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Тема урока: Музыка как  главное действующее лицо в жанре БАСНЯ Учитель музыки ГБОУ СОШ №349  Окользина Вера Ивановна</vt:lpstr>
      <vt:lpstr>Слайд 2</vt:lpstr>
      <vt:lpstr>В каких музыкальных жанрах дружат музыка и литература? Заполните лепестки цветка их названиями:</vt:lpstr>
      <vt:lpstr> Иван Андреевич Крылов         Русский поэт, драматург, баснописец, переводчик.</vt:lpstr>
      <vt:lpstr>Слайд 5</vt:lpstr>
      <vt:lpstr>  Музыкальность  басен  Крылова Басня «Квартет»   </vt:lpstr>
      <vt:lpstr>Квартет  от лат. quartus - четыре – ансамбль, состоящий  из 4-х исполнителей </vt:lpstr>
      <vt:lpstr>Струнно-смычковая группа: </vt:lpstr>
      <vt:lpstr>                                              Камерная музыка  Камерными называют произведения, написанные для небольшого числа исполнителей – сольные пьесы, дуэты, трио, квартеты, песни, романсы.  </vt:lpstr>
      <vt:lpstr>Слайд 10</vt:lpstr>
      <vt:lpstr>А.П.БОРОДИН  Мелодия III части  Квартета №2</vt:lpstr>
      <vt:lpstr>А.П.Бородин Квартет №2  </vt:lpstr>
      <vt:lpstr>Александр Порфирьевич Бородин  </vt:lpstr>
      <vt:lpstr>Гретри  «Спор»</vt:lpstr>
      <vt:lpstr>Кроссворд</vt:lpstr>
      <vt:lpstr>Спасибо за работу!    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Вера</dc:creator>
  <cp:lastModifiedBy>Вера</cp:lastModifiedBy>
  <cp:revision>129</cp:revision>
  <dcterms:created xsi:type="dcterms:W3CDTF">2010-01-04T18:16:06Z</dcterms:created>
  <dcterms:modified xsi:type="dcterms:W3CDTF">2013-03-11T17:29:46Z</dcterms:modified>
</cp:coreProperties>
</file>