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1AFEC-8E46-4192-8273-C63D84451D81}" type="datetimeFigureOut">
              <a:rPr lang="ru-RU" smtClean="0"/>
              <a:t>18.04.2012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51C4-9387-42A1-8CB4-AFF985F59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1AFEC-8E46-4192-8273-C63D84451D81}" type="datetimeFigureOut">
              <a:rPr lang="ru-RU" smtClean="0"/>
              <a:t>18.04.2012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51C4-9387-42A1-8CB4-AFF985F59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1AFEC-8E46-4192-8273-C63D84451D81}" type="datetimeFigureOut">
              <a:rPr lang="ru-RU" smtClean="0"/>
              <a:t>18.04.2012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51C4-9387-42A1-8CB4-AFF985F59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1AFEC-8E46-4192-8273-C63D84451D81}" type="datetimeFigureOut">
              <a:rPr lang="ru-RU" smtClean="0"/>
              <a:t>18.04.2012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51C4-9387-42A1-8CB4-AFF985F59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1AFEC-8E46-4192-8273-C63D84451D81}" type="datetimeFigureOut">
              <a:rPr lang="ru-RU" smtClean="0"/>
              <a:t>18.04.2012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51C4-9387-42A1-8CB4-AFF985F59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1AFEC-8E46-4192-8273-C63D84451D81}" type="datetimeFigureOut">
              <a:rPr lang="ru-RU" smtClean="0"/>
              <a:t>18.04.2012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51C4-9387-42A1-8CB4-AFF985F59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1AFEC-8E46-4192-8273-C63D84451D81}" type="datetimeFigureOut">
              <a:rPr lang="ru-RU" smtClean="0"/>
              <a:t>18.04.2012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51C4-9387-42A1-8CB4-AFF985F59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1AFEC-8E46-4192-8273-C63D84451D81}" type="datetimeFigureOut">
              <a:rPr lang="ru-RU" smtClean="0"/>
              <a:t>18.04.2012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51C4-9387-42A1-8CB4-AFF985F59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1AFEC-8E46-4192-8273-C63D84451D81}" type="datetimeFigureOut">
              <a:rPr lang="ru-RU" smtClean="0"/>
              <a:t>18.04.2012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51C4-9387-42A1-8CB4-AFF985F59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1AFEC-8E46-4192-8273-C63D84451D81}" type="datetimeFigureOut">
              <a:rPr lang="ru-RU" smtClean="0"/>
              <a:t>18.04.2012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51C4-9387-42A1-8CB4-AFF985F59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1AFEC-8E46-4192-8273-C63D84451D81}" type="datetimeFigureOut">
              <a:rPr lang="ru-RU" smtClean="0"/>
              <a:t>18.04.2012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51C4-9387-42A1-8CB4-AFF985F59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1AFEC-8E46-4192-8273-C63D84451D81}" type="datetimeFigureOut">
              <a:rPr lang="ru-RU" smtClean="0"/>
              <a:t>18.04.2012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551C4-9387-42A1-8CB4-AFF985F5970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fishki.net/comment.php?id=88813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143007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Разнообразие  бактерий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Бактерии под микроскопом (13 фото)">
            <a:hlinkClick r:id="rId2" tooltip="&quot;Бактерии под микроскопом (13 фото)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643050"/>
            <a:ext cx="5940425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B050"/>
                </a:solidFill>
              </a:rPr>
              <a:t>Места обитания бактерий</a:t>
            </a:r>
            <a:endParaRPr lang="ru-RU" sz="3200" b="1" i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Настоящие бактерии - это мельчайшие </a:t>
            </a:r>
            <a:r>
              <a:rPr lang="ru-RU" b="1" i="1" dirty="0" err="1" smtClean="0">
                <a:solidFill>
                  <a:srgbClr val="C00000"/>
                </a:solidFill>
              </a:rPr>
              <a:t>прокариотические</a:t>
            </a:r>
            <a:r>
              <a:rPr lang="ru-RU" b="1" i="1" dirty="0" smtClean="0">
                <a:solidFill>
                  <a:srgbClr val="C00000"/>
                </a:solidFill>
              </a:rPr>
              <a:t> организмы, имеющие клеточное строение. По причине микроскопических размеров клеток от 0,1 до 10—30 мкм бактерии получили название микробов или микроорганизмов. 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Бактерии живут в почве, воде, воздухе, снегах полярных областей и горячих источниках, на теле животных и растений и внутри организма. Особенно много их в почве — от 200—500 млн. до 2 млрд. и более особей в 1г в зависимости от типа почвы.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</a:rPr>
              <a:t>Разнообразие  форм бактерий.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7150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chemeClr val="accent2"/>
                </a:solidFill>
              </a:rPr>
              <a:t>По форме и особенностям объединения клеток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accent2"/>
                </a:solidFill>
              </a:rPr>
              <a:t>различают несколько морфологических групп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accent2"/>
                </a:solidFill>
              </a:rPr>
              <a:t>бактерий: </a:t>
            </a:r>
          </a:p>
          <a:p>
            <a:pPr>
              <a:buFont typeface="Arial" charset="0"/>
              <a:buChar char="•"/>
            </a:pP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</a:rPr>
              <a:t>шаровидные (кокки);</a:t>
            </a:r>
          </a:p>
          <a:p>
            <a:pPr>
              <a:buFont typeface="Arial" charset="0"/>
              <a:buChar char="•"/>
            </a:pP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</a:rPr>
              <a:t>прямые палочковидные (бациллы);</a:t>
            </a:r>
          </a:p>
          <a:p>
            <a:pPr>
              <a:buFont typeface="Arial" charset="0"/>
              <a:buChar char="•"/>
            </a:pP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</a:rPr>
              <a:t>изогнутые (вибрионы);</a:t>
            </a:r>
          </a:p>
          <a:p>
            <a:pPr>
              <a:buFont typeface="Arial" charset="0"/>
              <a:buChar char="•"/>
            </a:pP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</a:rPr>
              <a:t>спирально изогнутые (спириллы) и др. 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accent2"/>
                </a:solidFill>
              </a:rPr>
              <a:t>Кокки, сцепленные попарно, получили название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диплококки</a:t>
            </a:r>
            <a:r>
              <a:rPr lang="ru-RU" sz="2800" b="1" i="1" dirty="0" smtClean="0">
                <a:solidFill>
                  <a:schemeClr val="accent2"/>
                </a:solidFill>
              </a:rPr>
              <a:t>, соединенные в виде цепочки —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стрептококки</a:t>
            </a:r>
            <a:r>
              <a:rPr lang="ru-RU" sz="2800" b="1" i="1" dirty="0" smtClean="0">
                <a:solidFill>
                  <a:schemeClr val="accent2"/>
                </a:solidFill>
              </a:rPr>
              <a:t>, в виде гроздей —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стафилококки</a:t>
            </a:r>
            <a:r>
              <a:rPr lang="ru-RU" sz="2800" b="1" i="1" dirty="0" smtClean="0">
                <a:solidFill>
                  <a:schemeClr val="accent2"/>
                </a:solidFill>
              </a:rPr>
              <a:t> и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accent2"/>
                </a:solidFill>
              </a:rPr>
              <a:t>др. Реже встречаются нитчатые формы. 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285728"/>
            <a:ext cx="3008313" cy="5840435"/>
          </a:xfrm>
        </p:spPr>
        <p:txBody>
          <a:bodyPr>
            <a:normAutofit fontScale="92500" lnSpcReduction="10000"/>
          </a:bodyPr>
          <a:lstStyle/>
          <a:p>
            <a:r>
              <a:rPr lang="ru-RU" sz="2000" i="1" dirty="0" smtClean="0"/>
              <a:t> </a:t>
            </a:r>
            <a:r>
              <a:rPr lang="ru-RU" sz="2000" b="1" i="1" u="sng" dirty="0" smtClean="0">
                <a:solidFill>
                  <a:schemeClr val="accent4">
                    <a:lumMod val="75000"/>
                  </a:schemeClr>
                </a:solidFill>
              </a:rPr>
              <a:t>Бактерии</a:t>
            </a:r>
            <a:r>
              <a:rPr lang="ru-RU" sz="2000" b="1" i="1" u="sng" dirty="0" smtClean="0">
                <a:solidFill>
                  <a:srgbClr val="FF0000"/>
                </a:solidFill>
              </a:rPr>
              <a:t> (а) </a:t>
            </a:r>
            <a:r>
              <a:rPr lang="ru-RU" sz="2000" b="1" i="1" u="sng" dirty="0" smtClean="0">
                <a:solidFill>
                  <a:schemeClr val="accent4">
                    <a:lumMod val="75000"/>
                  </a:schemeClr>
                </a:solidFill>
              </a:rPr>
              <a:t>и </a:t>
            </a:r>
            <a:r>
              <a:rPr lang="ru-RU" sz="2000" b="1" i="1" u="sng" dirty="0" err="1" smtClean="0">
                <a:solidFill>
                  <a:schemeClr val="accent4">
                    <a:lumMod val="75000"/>
                  </a:schemeClr>
                </a:solidFill>
              </a:rPr>
              <a:t>цианобактерии</a:t>
            </a:r>
            <a:r>
              <a:rPr lang="ru-RU" sz="2000" b="1" i="1" u="sng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000" b="1" i="1" u="sng" dirty="0" smtClean="0">
                <a:solidFill>
                  <a:srgbClr val="FF0000"/>
                </a:solidFill>
              </a:rPr>
              <a:t>(б): </a:t>
            </a: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1,2</a:t>
            </a: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</a:rPr>
              <a:t> — бациллы; </a:t>
            </a: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3 </a:t>
            </a: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</a:rPr>
              <a:t>— спирохеты; </a:t>
            </a: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4 </a:t>
            </a: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</a:rPr>
              <a:t>— кокки; </a:t>
            </a:r>
            <a:r>
              <a:rPr lang="ru-RU" sz="2000" b="1" i="1" dirty="0" smtClean="0">
                <a:solidFill>
                  <a:srgbClr val="FF0000"/>
                </a:solidFill>
              </a:rPr>
              <a:t>5</a:t>
            </a: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</a:rPr>
              <a:t> — спириллы; </a:t>
            </a: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6</a:t>
            </a: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</a:rPr>
              <a:t> — вибрионы; </a:t>
            </a: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7 </a:t>
            </a: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</a:rPr>
              <a:t>— стрептококки и диплококки;</a:t>
            </a:r>
            <a:r>
              <a:rPr lang="ru-RU" sz="2000" b="1" i="1" dirty="0" smtClean="0">
                <a:solidFill>
                  <a:srgbClr val="FF0000"/>
                </a:solidFill>
              </a:rPr>
              <a:t> 8 </a:t>
            </a: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</a:rPr>
              <a:t>— </a:t>
            </a:r>
            <a:r>
              <a:rPr lang="ru-RU" sz="2000" b="1" i="1" dirty="0" err="1" smtClean="0">
                <a:solidFill>
                  <a:schemeClr val="accent4">
                    <a:lumMod val="75000"/>
                  </a:schemeClr>
                </a:solidFill>
              </a:rPr>
              <a:t>сарцины</a:t>
            </a: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</a:rPr>
              <a:t>; </a:t>
            </a:r>
            <a:r>
              <a:rPr lang="ru-RU" sz="2000" b="1" i="1" dirty="0" smtClean="0">
                <a:solidFill>
                  <a:srgbClr val="FF0000"/>
                </a:solidFill>
              </a:rPr>
              <a:t>9 </a:t>
            </a: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</a:rPr>
              <a:t>— нитевидные формы; </a:t>
            </a:r>
            <a:r>
              <a:rPr lang="ru-RU" sz="2000" b="1" i="1" dirty="0" smtClean="0">
                <a:solidFill>
                  <a:srgbClr val="FF0000"/>
                </a:solidFill>
              </a:rPr>
              <a:t>10 </a:t>
            </a: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</a:rPr>
              <a:t>— жгутиковые формы; </a:t>
            </a: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11</a:t>
            </a: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</a:rPr>
              <a:t>—реснитчатые формы;</a:t>
            </a:r>
            <a:r>
              <a:rPr lang="ru-RU" sz="2000" b="1" i="1" dirty="0" smtClean="0">
                <a:solidFill>
                  <a:srgbClr val="FF0000"/>
                </a:solidFill>
              </a:rPr>
              <a:t> 12 </a:t>
            </a: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</a:rPr>
              <a:t>— </a:t>
            </a:r>
            <a:r>
              <a:rPr lang="ru-RU" sz="2000" b="1" i="1" dirty="0" err="1" smtClean="0">
                <a:solidFill>
                  <a:schemeClr val="accent4">
                    <a:lumMod val="75000"/>
                  </a:schemeClr>
                </a:solidFill>
              </a:rPr>
              <a:t>хроококк</a:t>
            </a: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</a:rPr>
              <a:t>; </a:t>
            </a: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13 </a:t>
            </a: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</a:rPr>
              <a:t>— нить </a:t>
            </a:r>
            <a:r>
              <a:rPr lang="ru-RU" sz="2000" b="1" i="1" dirty="0" err="1" smtClean="0">
                <a:solidFill>
                  <a:schemeClr val="accent4">
                    <a:lumMod val="75000"/>
                  </a:schemeClr>
                </a:solidFill>
              </a:rPr>
              <a:t>ностока</a:t>
            </a: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</a:rPr>
              <a:t> с </a:t>
            </a:r>
            <a:r>
              <a:rPr lang="ru-RU" sz="2000" b="1" i="1" dirty="0" err="1" smtClean="0">
                <a:solidFill>
                  <a:schemeClr val="accent4">
                    <a:lumMod val="75000"/>
                  </a:schemeClr>
                </a:solidFill>
              </a:rPr>
              <a:t>гетероцистами</a:t>
            </a: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</a:rPr>
              <a:t> (указаны стрелками); </a:t>
            </a: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14 </a:t>
            </a: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</a:rPr>
              <a:t>— </a:t>
            </a:r>
            <a:r>
              <a:rPr lang="ru-RU" sz="2000" b="1" i="1" dirty="0" err="1" smtClean="0">
                <a:solidFill>
                  <a:schemeClr val="accent4">
                    <a:lumMod val="75000"/>
                  </a:schemeClr>
                </a:solidFill>
              </a:rPr>
              <a:t>осциллатория</a:t>
            </a: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</a:rPr>
              <a:t> (справа в увеличенном виде). </a:t>
            </a:r>
          </a:p>
          <a:p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7" name="Содержимое 6" descr="http://sbio.info/images/tmp55-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868" y="357166"/>
            <a:ext cx="5429288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Разнообразие бактерий по способам питания.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Автотрофы</a:t>
            </a:r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  <a:t> – </a:t>
            </a:r>
            <a:r>
              <a:rPr lang="ru-RU" sz="4000" b="1" i="1" dirty="0" smtClean="0">
                <a:solidFill>
                  <a:srgbClr val="7030A0"/>
                </a:solidFill>
              </a:rPr>
              <a:t>организмы, которые могут самостоятельно образовывать органические вещества.</a:t>
            </a:r>
          </a:p>
          <a:p>
            <a:r>
              <a:rPr lang="ru-RU" sz="4000" b="1" i="1" dirty="0" smtClean="0">
                <a:solidFill>
                  <a:srgbClr val="FF0000"/>
                </a:solidFill>
              </a:rPr>
              <a:t>Гетеротрофы </a:t>
            </a:r>
            <a:r>
              <a:rPr lang="ru-RU" sz="4000" b="1" i="1" dirty="0" smtClean="0"/>
              <a:t>– </a:t>
            </a:r>
            <a:r>
              <a:rPr lang="ru-RU" sz="4000" b="1" i="1" dirty="0" smtClean="0">
                <a:solidFill>
                  <a:srgbClr val="7030A0"/>
                </a:solidFill>
              </a:rPr>
              <a:t>организмы, использующие для своего питания готовые органические вещества.</a:t>
            </a:r>
            <a:endParaRPr lang="ru-RU" sz="40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1142976" y="357166"/>
            <a:ext cx="6643734" cy="57150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428604"/>
            <a:ext cx="6000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</a:rPr>
              <a:t>Виды         гетеротрофных        бактерий</a:t>
            </a:r>
            <a:endParaRPr lang="ru-RU" sz="24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1571604" y="1000108"/>
            <a:ext cx="45719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572000" y="1000108"/>
            <a:ext cx="45719" cy="3571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7500958" y="1000108"/>
            <a:ext cx="45719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мка 8"/>
          <p:cNvSpPr/>
          <p:nvPr/>
        </p:nvSpPr>
        <p:spPr>
          <a:xfrm>
            <a:off x="142844" y="1928802"/>
            <a:ext cx="4000528" cy="207170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Бактерии – </a:t>
            </a:r>
            <a:r>
              <a:rPr lang="ru-RU" sz="2000" b="1" dirty="0" err="1" smtClean="0">
                <a:solidFill>
                  <a:srgbClr val="0070C0"/>
                </a:solidFill>
              </a:rPr>
              <a:t>сапротрофы</a:t>
            </a:r>
            <a:r>
              <a:rPr lang="ru-RU" sz="2000" b="1" dirty="0" smtClean="0">
                <a:solidFill>
                  <a:srgbClr val="0070C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– извлекают питательные вещества из мертвого или разлагающегося органического материала.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0" name="Рамка 9"/>
          <p:cNvSpPr/>
          <p:nvPr/>
        </p:nvSpPr>
        <p:spPr>
          <a:xfrm>
            <a:off x="4857752" y="1928802"/>
            <a:ext cx="4143404" cy="200026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Бактерии – симбионты </a:t>
            </a:r>
            <a:r>
              <a:rPr lang="ru-RU" sz="2000" b="1" dirty="0" smtClean="0">
                <a:solidFill>
                  <a:srgbClr val="FF0000"/>
                </a:solidFill>
              </a:rPr>
              <a:t>– живут совместно с другими организмами и часто приносят им пользу.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1" name="Рамка 10"/>
          <p:cNvSpPr/>
          <p:nvPr/>
        </p:nvSpPr>
        <p:spPr>
          <a:xfrm>
            <a:off x="1071538" y="4643446"/>
            <a:ext cx="7000924" cy="164307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Бактерии – паразиты </a:t>
            </a:r>
            <a:r>
              <a:rPr lang="ru-RU" sz="2000" b="1" dirty="0" smtClean="0">
                <a:solidFill>
                  <a:srgbClr val="FF0000"/>
                </a:solidFill>
              </a:rPr>
              <a:t>– живут внутри другого организма или на нем и питаются его тканями.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9" grpId="0" build="p" animBg="1"/>
      <p:bldP spid="10" grpId="0" build="p" animBg="1"/>
      <p:bldP spid="11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chemeClr val="accent4"/>
                </a:solidFill>
              </a:rPr>
              <a:t>Разнообразие бактерий по типам обмена веществ.</a:t>
            </a:r>
            <a:endParaRPr lang="ru-RU" sz="3200" b="1" i="1" dirty="0">
              <a:solidFill>
                <a:schemeClr val="accent4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1. </a:t>
            </a:r>
            <a:r>
              <a:rPr lang="ru-RU" b="1" dirty="0" smtClean="0">
                <a:solidFill>
                  <a:srgbClr val="C00000"/>
                </a:solidFill>
              </a:rPr>
              <a:t>Бактерии, у которых обмен веществ идет при участии кислорода.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2. </a:t>
            </a:r>
            <a:r>
              <a:rPr lang="ru-RU" b="1" dirty="0" smtClean="0">
                <a:solidFill>
                  <a:srgbClr val="C00000"/>
                </a:solidFill>
              </a:rPr>
              <a:t>Бактерии, у которых обмен веществ идет без кислорода.</a:t>
            </a:r>
          </a:p>
          <a:p>
            <a:pPr>
              <a:buNone/>
            </a:pPr>
            <a:r>
              <a:rPr lang="ru-RU" b="1" dirty="0" err="1" smtClean="0">
                <a:solidFill>
                  <a:srgbClr val="0070C0"/>
                </a:solidFill>
              </a:rPr>
              <a:t>Цианобактерии</a:t>
            </a:r>
            <a:r>
              <a:rPr lang="ru-RU" b="1" dirty="0" smtClean="0">
                <a:solidFill>
                  <a:srgbClr val="C00000"/>
                </a:solidFill>
              </a:rPr>
              <a:t>  содержат хлорофилл,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благодаря которому они могут участвовать в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процессе фотосинтеза.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Домашнее  задание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1. </a:t>
            </a:r>
            <a:r>
              <a:rPr lang="ru-RU" b="1" i="1" dirty="0" smtClean="0">
                <a:solidFill>
                  <a:srgbClr val="00B050"/>
                </a:solidFill>
              </a:rPr>
              <a:t>Параграф  50 (стр. 190-193).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2. </a:t>
            </a:r>
            <a:r>
              <a:rPr lang="ru-RU" b="1" i="1" dirty="0" smtClean="0">
                <a:solidFill>
                  <a:srgbClr val="00B050"/>
                </a:solidFill>
              </a:rPr>
              <a:t>Подготовить сообщения: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- «Бактерии, вызывающие брюшной тиф»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- «Бактерии, вызывающие дизентерию»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- «Бактерии, вызывающие туберкулез»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- «Бактерии, вызывающие холеру»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393</Words>
  <Application>Microsoft Office PowerPoint</Application>
  <PresentationFormat>Экран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Разнообразие  бактерий</vt:lpstr>
      <vt:lpstr>Места обитания бактерий</vt:lpstr>
      <vt:lpstr>Разнообразие  форм бактерий.</vt:lpstr>
      <vt:lpstr>Слайд 4</vt:lpstr>
      <vt:lpstr>Разнообразие бактерий по способам питания.</vt:lpstr>
      <vt:lpstr>Слайд 6</vt:lpstr>
      <vt:lpstr>Разнообразие бактерий по типам обмена веществ.</vt:lpstr>
      <vt:lpstr>Домашнее  задание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16</cp:revision>
  <dcterms:created xsi:type="dcterms:W3CDTF">2012-04-18T09:29:59Z</dcterms:created>
  <dcterms:modified xsi:type="dcterms:W3CDTF">2012-04-18T12:28:08Z</dcterms:modified>
</cp:coreProperties>
</file>