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2" r:id="rId2"/>
    <p:sldId id="289" r:id="rId3"/>
    <p:sldId id="288" r:id="rId4"/>
    <p:sldId id="287" r:id="rId5"/>
    <p:sldId id="286" r:id="rId6"/>
    <p:sldId id="285" r:id="rId7"/>
    <p:sldId id="284" r:id="rId8"/>
    <p:sldId id="283" r:id="rId9"/>
    <p:sldId id="275" r:id="rId10"/>
    <p:sldId id="276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FF66"/>
    <a:srgbClr val="FFFFCC"/>
    <a:srgbClr val="0000CC"/>
    <a:srgbClr val="6633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8720" autoAdjust="0"/>
  </p:normalViewPr>
  <p:slideViewPr>
    <p:cSldViewPr>
      <p:cViewPr varScale="1">
        <p:scale>
          <a:sx n="103" d="100"/>
          <a:sy n="103" d="100"/>
        </p:scale>
        <p:origin x="-8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2F630B-594E-4031-B230-8D96841D8ABD}" type="presOf" srcId="{8FDD254B-A7A3-4B97-9FBB-6289B1A1C2D8}" destId="{F714F26A-66E6-47A5-BA72-4D05BE71D5ED}" srcOrd="0" destOrd="0" presId="urn:microsoft.com/office/officeart/2005/8/layout/venn3"/>
    <dgm:cxn modelId="{68E19F69-0767-4F44-9685-7224C21C6EBE}" type="presOf" srcId="{9E53B189-0707-4064-9012-2711E3FFAF51}" destId="{5E98A81F-6172-48FF-A315-DC20E1D6D860}" srcOrd="0" destOrd="0" presId="urn:microsoft.com/office/officeart/2005/8/layout/venn3"/>
    <dgm:cxn modelId="{4B3C1747-9E24-425C-90F3-B4A33E89A4B9}" type="presOf" srcId="{66612BEF-459C-4E4F-BD0C-352D325DEF40}" destId="{446CA65D-CB69-46F3-B3D9-11BB3C3F4571}" srcOrd="0" destOrd="0" presId="urn:microsoft.com/office/officeart/2005/8/layout/venn3"/>
    <dgm:cxn modelId="{3C130EFB-8EDF-4001-8A58-6506A3F5846E}" type="presOf" srcId="{EF3DA76C-D868-4446-A08E-A80CAB3A147C}" destId="{71C6594F-E037-4259-BCD1-AAD3B842C68C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42794D45-643C-4476-89FD-DFA0B0F3DEDB}" type="presOf" srcId="{D831D0E8-FC2F-417C-8A50-B7132907CF42}" destId="{7639CDC6-C8AB-48DF-84F2-A06C8023F0E7}" srcOrd="0" destOrd="0" presId="urn:microsoft.com/office/officeart/2005/8/layout/venn3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8BE83B67-71BC-4E22-9A03-48C89840D27A}" type="presParOf" srcId="{446CA65D-CB69-46F3-B3D9-11BB3C3F4571}" destId="{5E98A81F-6172-48FF-A315-DC20E1D6D860}" srcOrd="0" destOrd="0" presId="urn:microsoft.com/office/officeart/2005/8/layout/venn3"/>
    <dgm:cxn modelId="{69DB3563-E028-4CC8-B272-7638ED884A3A}" type="presParOf" srcId="{446CA65D-CB69-46F3-B3D9-11BB3C3F4571}" destId="{233A0F06-B176-4222-B794-F8A2ACEF7896}" srcOrd="1" destOrd="0" presId="urn:microsoft.com/office/officeart/2005/8/layout/venn3"/>
    <dgm:cxn modelId="{970B8C57-9728-4D3E-988A-86A7916A2FF2}" type="presParOf" srcId="{446CA65D-CB69-46F3-B3D9-11BB3C3F4571}" destId="{F714F26A-66E6-47A5-BA72-4D05BE71D5ED}" srcOrd="2" destOrd="0" presId="urn:microsoft.com/office/officeart/2005/8/layout/venn3"/>
    <dgm:cxn modelId="{AD6AF40B-BF56-4D3C-AC2B-41E2C2B85E32}" type="presParOf" srcId="{446CA65D-CB69-46F3-B3D9-11BB3C3F4571}" destId="{C1BB16E1-7DA5-48EB-B3D7-8BC424EC9F8B}" srcOrd="3" destOrd="0" presId="urn:microsoft.com/office/officeart/2005/8/layout/venn3"/>
    <dgm:cxn modelId="{64447D70-3D58-4916-A5CF-D89067470B17}" type="presParOf" srcId="{446CA65D-CB69-46F3-B3D9-11BB3C3F4571}" destId="{71C6594F-E037-4259-BCD1-AAD3B842C68C}" srcOrd="4" destOrd="0" presId="urn:microsoft.com/office/officeart/2005/8/layout/venn3"/>
    <dgm:cxn modelId="{BB6A6ADD-68FC-49AB-8B54-033A435AC646}" type="presParOf" srcId="{446CA65D-CB69-46F3-B3D9-11BB3C3F4571}" destId="{DEE0814D-27E9-4EA5-92C4-69241B91B41B}" srcOrd="5" destOrd="0" presId="urn:microsoft.com/office/officeart/2005/8/layout/venn3"/>
    <dgm:cxn modelId="{E1108B7E-1E7B-4F79-9D1D-2DF2192FF173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EE03C4-407F-49DD-9DD6-3A6502AFC9C8}" type="presOf" srcId="{CD68ACB4-957B-40B2-9AB7-BA3A4F59C6F2}" destId="{6EF1AF08-9334-480F-9092-2F9E329DD69C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0BB5287D-DF5B-4D09-97F3-4BD5D509FFDE}" type="presOf" srcId="{EAE1088C-D00C-4178-B118-09F4A6B86C1F}" destId="{F0D1C6A0-6AE3-4478-BCA0-1963AF8130D5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D7C5E029-1DE2-4377-B4A5-22A86EF20D68}" type="presOf" srcId="{3C3D1718-21F3-40E3-8073-40B31DB53FAD}" destId="{F9C5F6B0-4D31-493A-9460-1EC566C3BB84}" srcOrd="0" destOrd="0" presId="urn:microsoft.com/office/officeart/2005/8/layout/venn3"/>
    <dgm:cxn modelId="{A86D07FB-4686-4BE2-8406-D5F24670559C}" type="presOf" srcId="{9B28D258-7D84-4D3E-A4D6-4DC2CAD20B9A}" destId="{218F0263-153A-4B8C-B3FB-8AB83B00CF86}" srcOrd="0" destOrd="0" presId="urn:microsoft.com/office/officeart/2005/8/layout/venn3"/>
    <dgm:cxn modelId="{A3EAD09D-CE0C-47CF-97B9-3E1D8D734C68}" type="presOf" srcId="{55503469-2CDB-46B9-B6CD-6814AE157330}" destId="{6FC185DC-2AFF-4C48-ABA6-A267AA6D91B6}" srcOrd="0" destOrd="0" presId="urn:microsoft.com/office/officeart/2005/8/layout/venn3"/>
    <dgm:cxn modelId="{EFA304F4-D2B2-4119-BE35-5DB00E078961}" type="presParOf" srcId="{F0D1C6A0-6AE3-4478-BCA0-1963AF8130D5}" destId="{F9C5F6B0-4D31-493A-9460-1EC566C3BB84}" srcOrd="0" destOrd="0" presId="urn:microsoft.com/office/officeart/2005/8/layout/venn3"/>
    <dgm:cxn modelId="{4DE58469-B2BF-4098-8590-D1B9B0EA4BF9}" type="presParOf" srcId="{F0D1C6A0-6AE3-4478-BCA0-1963AF8130D5}" destId="{B842DF3E-E78D-462F-A5CC-E16C67B01821}" srcOrd="1" destOrd="0" presId="urn:microsoft.com/office/officeart/2005/8/layout/venn3"/>
    <dgm:cxn modelId="{8E1AE81A-D653-40AA-BDDC-24A927487D5D}" type="presParOf" srcId="{F0D1C6A0-6AE3-4478-BCA0-1963AF8130D5}" destId="{6EF1AF08-9334-480F-9092-2F9E329DD69C}" srcOrd="2" destOrd="0" presId="urn:microsoft.com/office/officeart/2005/8/layout/venn3"/>
    <dgm:cxn modelId="{2B4AA82A-D55B-4D6B-94DE-FE103F214AFC}" type="presParOf" srcId="{F0D1C6A0-6AE3-4478-BCA0-1963AF8130D5}" destId="{B4C4B1EE-0694-4A8B-ADE2-6079FF95B405}" srcOrd="3" destOrd="0" presId="urn:microsoft.com/office/officeart/2005/8/layout/venn3"/>
    <dgm:cxn modelId="{6EDA01C2-C1FE-484F-88A2-DED5C7E3722E}" type="presParOf" srcId="{F0D1C6A0-6AE3-4478-BCA0-1963AF8130D5}" destId="{6FC185DC-2AFF-4C48-ABA6-A267AA6D91B6}" srcOrd="4" destOrd="0" presId="urn:microsoft.com/office/officeart/2005/8/layout/venn3"/>
    <dgm:cxn modelId="{C5FD2DD5-8796-45EC-BA7A-FCF06181A44F}" type="presParOf" srcId="{F0D1C6A0-6AE3-4478-BCA0-1963AF8130D5}" destId="{8F737D8B-7FC9-4805-BF3E-0815E46E311C}" srcOrd="5" destOrd="0" presId="urn:microsoft.com/office/officeart/2005/8/layout/venn3"/>
    <dgm:cxn modelId="{5CB69319-EC83-4710-96B6-5B1C9B083745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706489"/>
        <a:ext cx="1301929" cy="1301929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706489"/>
        <a:ext cx="1301929" cy="1301929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706489"/>
        <a:ext cx="1301929" cy="1301929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706489"/>
        <a:ext cx="1301929" cy="13019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97" y="1813646"/>
        <a:ext cx="1301929" cy="1301929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279374"/>
            <a:satOff val="-3219"/>
            <a:lumOff val="72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279374"/>
              <a:satOff val="-3219"/>
              <a:lumOff val="72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042841" y="1813646"/>
        <a:ext cx="1301929" cy="1301929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558749"/>
            <a:satOff val="-6439"/>
            <a:lumOff val="143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558749"/>
              <a:satOff val="-6439"/>
              <a:lumOff val="143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084385" y="1813646"/>
        <a:ext cx="1301929" cy="1301929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838123"/>
            <a:satOff val="-9658"/>
            <a:lumOff val="2159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838123"/>
              <a:satOff val="-9658"/>
              <a:lumOff val="2159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rgbClr val="00B0F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125928" y="1813646"/>
        <a:ext cx="1301929" cy="13019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dizigner.com/wp-content/uploads/2006/12/tutorial-adobeillustrator-snowflake.gif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2.jpe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hyperlink" Target="http://i014.radikal.ru/0712/30/d8b1320621cf.jpg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image" Target="../media/image13.gif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hyperlink" Target="http://dizigner.com/wp-content/uploads/2006/12/tutorial-adobeillustrator-snowflake.gi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014.radikal.ru/0712/30/d8b1320621cf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i014.radikal.ru/0712/30/d8b1320621cf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i014.radikal.ru/0712/30/d8b1320621cf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13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14356"/>
            <a:ext cx="7851648" cy="52149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Презентация </a:t>
            </a:r>
            <a:r>
              <a:rPr lang="ru-RU" dirty="0" smtClean="0"/>
              <a:t>опытов совместной –исследовательской деятельности «Льдинка и Снежинка»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72066" y="928670"/>
            <a:ext cx="33575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8" name="Picture 2" descr="Картинка 139 из 1655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214422"/>
            <a:ext cx="1714512" cy="1714512"/>
          </a:xfrm>
          <a:prstGeom prst="rect">
            <a:avLst/>
          </a:prstGeom>
          <a:noFill/>
        </p:spPr>
      </p:pic>
      <p:pic>
        <p:nvPicPr>
          <p:cNvPr id="9" name="Picture 2" descr="Картинка 139 из 1655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5715016"/>
            <a:ext cx="869875" cy="910068"/>
          </a:xfrm>
          <a:prstGeom prst="rect">
            <a:avLst/>
          </a:prstGeom>
          <a:noFill/>
        </p:spPr>
      </p:pic>
      <p:pic>
        <p:nvPicPr>
          <p:cNvPr id="10" name="Picture 2" descr="Картинка 139 из 1655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5072074"/>
            <a:ext cx="857256" cy="896866"/>
          </a:xfrm>
          <a:prstGeom prst="rect">
            <a:avLst/>
          </a:prstGeom>
          <a:noFill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642918"/>
            <a:ext cx="5311775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3857628"/>
            <a:ext cx="4714908" cy="2857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Картинка 139 из 1655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500570"/>
            <a:ext cx="1714512" cy="178595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" name="Picture 6" descr="Картинка 133 из 12075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3857628"/>
            <a:ext cx="2714644" cy="2813103"/>
          </a:xfrm>
          <a:prstGeom prst="rect">
            <a:avLst/>
          </a:prstGeom>
          <a:noFill/>
        </p:spPr>
      </p:pic>
      <p:pic>
        <p:nvPicPr>
          <p:cNvPr id="6" name="Picture 2" descr="Картинка 139 из 16551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5786" y="642918"/>
            <a:ext cx="1714512" cy="1714512"/>
          </a:xfrm>
          <a:prstGeom prst="rect">
            <a:avLst/>
          </a:prstGeom>
          <a:noFill/>
        </p:spPr>
      </p:pic>
      <p:pic>
        <p:nvPicPr>
          <p:cNvPr id="7" name="Picture 2" descr="Картинка 139 из 16551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857884" y="4357694"/>
            <a:ext cx="1714512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Картинка 133 из 1207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4348" y="3857628"/>
            <a:ext cx="2714644" cy="2813103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14348" y="1214422"/>
            <a:ext cx="3000396" cy="2357454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sp>
        <p:nvSpPr>
          <p:cNvPr id="16" name="Выноска-облако 15"/>
          <p:cNvSpPr/>
          <p:nvPr/>
        </p:nvSpPr>
        <p:spPr>
          <a:xfrm>
            <a:off x="4643438" y="1071546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214942" y="1357298"/>
            <a:ext cx="321471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Снег непрозрачный.                                  Лёд прозрачный.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9698" name="Picture 2" descr="Картинка 280 из 138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14290"/>
            <a:ext cx="2928958" cy="2928958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1214414" y="1285860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flipH="1">
            <a:off x="5000628" y="3786190"/>
            <a:ext cx="3000396" cy="2357454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perspectiveRelaxed"/>
            <a:lightRig rig="glow" dir="tl">
              <a:rot lat="0" lon="0" rev="900000"/>
            </a:lightRig>
          </a:scene3d>
          <a:sp3d prstMaterial="powder">
            <a:bevelT w="254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/>
          </a:p>
        </p:txBody>
      </p:sp>
      <p:pic>
        <p:nvPicPr>
          <p:cNvPr id="21" name="Picture 2" descr="Картинка 150 из 9875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 flipH="1" flipV="1">
            <a:off x="5572132" y="3571876"/>
            <a:ext cx="3071834" cy="2071702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8215338" y="5357826"/>
            <a:ext cx="500066" cy="3571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IMG_NEW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000372"/>
            <a:ext cx="292895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IMG_NEW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3071810"/>
            <a:ext cx="292895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4"/>
          <p:cNvSpPr/>
          <p:nvPr/>
        </p:nvSpPr>
        <p:spPr>
          <a:xfrm>
            <a:off x="357158" y="857232"/>
            <a:ext cx="8072494" cy="1643074"/>
          </a:xfrm>
          <a:prstGeom prst="cloudCallout">
            <a:avLst>
              <a:gd name="adj1" fmla="val -18733"/>
              <a:gd name="adj2" fmla="val 26939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Снег и лёд не тонут, они легче воды.</a:t>
            </a:r>
          </a:p>
        </p:txBody>
      </p:sp>
      <p:pic>
        <p:nvPicPr>
          <p:cNvPr id="6" name="Picture 6" descr="Картинка 133 из 1207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3857628"/>
            <a:ext cx="2714644" cy="2813103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43174" y="1500174"/>
            <a:ext cx="928694" cy="2286016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Картинка 5 из 130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071670" y="500042"/>
            <a:ext cx="2028825" cy="3810000"/>
          </a:xfrm>
          <a:prstGeom prst="rect">
            <a:avLst/>
          </a:prstGeom>
          <a:noFill/>
        </p:spPr>
      </p:pic>
      <p:sp>
        <p:nvSpPr>
          <p:cNvPr id="19" name="Выноска-облако 18"/>
          <p:cNvSpPr/>
          <p:nvPr/>
        </p:nvSpPr>
        <p:spPr>
          <a:xfrm>
            <a:off x="4643438" y="1071546"/>
            <a:ext cx="4357718" cy="1285884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285992"/>
            <a:ext cx="928694" cy="207170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Картинка 5 из 130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142984"/>
            <a:ext cx="2028825" cy="3810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5214942" y="1357298"/>
            <a:ext cx="3286116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В тепле снег и лёд тают. Образуется вода.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64" name="Picture 16" descr="Картинка 654 из 97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681407"/>
            <a:ext cx="2643206" cy="3176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6" descr="Картинка 654 из 97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794" y="2857496"/>
            <a:ext cx="2643206" cy="3176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6" descr="Картинка 133 из 1207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142976" y="4044897"/>
            <a:ext cx="2714644" cy="2813103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571472" y="857232"/>
            <a:ext cx="7715304" cy="1428760"/>
          </a:xfrm>
          <a:prstGeom prst="cloudCallout">
            <a:avLst>
              <a:gd name="adj1" fmla="val -18733"/>
              <a:gd name="adj2" fmla="val 26939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Снег и лёд – это хорошо или плохо?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9" name="Picture 2" descr="Картинка 309 из 290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3048000"/>
            <a:ext cx="3314700" cy="3810000"/>
          </a:xfrm>
          <a:prstGeom prst="rect">
            <a:avLst/>
          </a:prstGeom>
          <a:noFill/>
        </p:spPr>
      </p:pic>
      <p:pic>
        <p:nvPicPr>
          <p:cNvPr id="5" name="Picture 2" descr="Картинка 280 из 138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785794"/>
            <a:ext cx="4071966" cy="3643338"/>
          </a:xfrm>
          <a:prstGeom prst="rect">
            <a:avLst/>
          </a:prstGeom>
          <a:noFill/>
        </p:spPr>
      </p:pic>
      <p:pic>
        <p:nvPicPr>
          <p:cNvPr id="6" name="Picture 6" descr="Картинка 133 из 1207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42844" y="3214686"/>
            <a:ext cx="2928958" cy="3456045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а 36 из 231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46" y="4286256"/>
            <a:ext cx="2143108" cy="2714620"/>
          </a:xfrm>
          <a:prstGeom prst="rect">
            <a:avLst/>
          </a:prstGeom>
          <a:noFill/>
        </p:spPr>
      </p:pic>
      <p:pic>
        <p:nvPicPr>
          <p:cNvPr id="7" name="Picture 10" descr="Картинка 36 из 231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4643446"/>
            <a:ext cx="3571900" cy="2357430"/>
          </a:xfrm>
          <a:prstGeom prst="rect">
            <a:avLst/>
          </a:prstGeom>
          <a:noFill/>
        </p:spPr>
      </p:pic>
      <p:pic>
        <p:nvPicPr>
          <p:cNvPr id="8" name="Picture 10" descr="Картинка 36 из 231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4714884"/>
            <a:ext cx="2214578" cy="2285992"/>
          </a:xfrm>
          <a:prstGeom prst="rect">
            <a:avLst/>
          </a:prstGeom>
          <a:noFill/>
        </p:spPr>
      </p:pic>
      <p:pic>
        <p:nvPicPr>
          <p:cNvPr id="9" name="Picture 10" descr="Картинка 36 из 231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4714884"/>
            <a:ext cx="2643174" cy="2285992"/>
          </a:xfrm>
          <a:prstGeom prst="rect">
            <a:avLst/>
          </a:prstGeom>
          <a:noFill/>
        </p:spPr>
      </p:pic>
      <p:pic>
        <p:nvPicPr>
          <p:cNvPr id="10" name="Picture 2" descr="Картинка 13 из 12656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57364"/>
            <a:ext cx="9144000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Выноска-облако 10"/>
          <p:cNvSpPr/>
          <p:nvPr/>
        </p:nvSpPr>
        <p:spPr>
          <a:xfrm>
            <a:off x="857224" y="571480"/>
            <a:ext cx="6215106" cy="1143008"/>
          </a:xfrm>
          <a:prstGeom prst="cloudCallout">
            <a:avLst>
              <a:gd name="adj1" fmla="val -15149"/>
              <a:gd name="adj2" fmla="val 94485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Снег сохраняет тепло.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2" descr="Картинка 139 из 1655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642918"/>
            <a:ext cx="1143007" cy="119582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Выноска-облако 15"/>
          <p:cNvSpPr/>
          <p:nvPr/>
        </p:nvSpPr>
        <p:spPr>
          <a:xfrm>
            <a:off x="285720" y="642918"/>
            <a:ext cx="4357718" cy="785818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928662" y="571480"/>
            <a:ext cx="3286148" cy="64294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 где образуется лед?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3" name="Заголовок 6"/>
          <p:cNvSpPr txBox="1">
            <a:spLocks/>
          </p:cNvSpPr>
          <p:nvPr/>
        </p:nvSpPr>
        <p:spPr>
          <a:xfrm>
            <a:off x="5000628" y="5500702"/>
            <a:ext cx="3214710" cy="71438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975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2" descr="Картинка 2 из 5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71612"/>
            <a:ext cx="3929058" cy="5286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Documents and Settings\Admin\Рабочий стол\внеклассное мероприятие1\d708ccc0980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571612"/>
            <a:ext cx="4786314" cy="51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Картинка 139 из 1655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571480"/>
            <a:ext cx="1143007" cy="119582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ыноска-облако 8"/>
          <p:cNvSpPr/>
          <p:nvPr/>
        </p:nvSpPr>
        <p:spPr>
          <a:xfrm>
            <a:off x="214282" y="571480"/>
            <a:ext cx="7786742" cy="928694"/>
          </a:xfrm>
          <a:prstGeom prst="cloudCallout">
            <a:avLst>
              <a:gd name="adj1" fmla="val -15149"/>
              <a:gd name="adj2" fmla="val 94485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Почему всё живое не замерзает подо льдом?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71612"/>
            <a:ext cx="6072230" cy="514353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>
              <a:rot lat="21299999" lon="0" rev="0"/>
            </a:camera>
            <a:lightRig rig="threePt" dir="t"/>
          </a:scene3d>
        </p:spPr>
      </p:pic>
      <p:pic>
        <p:nvPicPr>
          <p:cNvPr id="11" name="Picture 7" descr="naca213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143116"/>
            <a:ext cx="278608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Картинка 5 из 13439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28596" y="4286256"/>
            <a:ext cx="1785950" cy="1071570"/>
          </a:xfrm>
          <a:prstGeom prst="rect">
            <a:avLst/>
          </a:prstGeom>
          <a:noFill/>
        </p:spPr>
      </p:pic>
      <p:pic>
        <p:nvPicPr>
          <p:cNvPr id="13" name="Picture 20" descr="Картинка 18 из 13439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3286124"/>
            <a:ext cx="2357454" cy="1428760"/>
          </a:xfrm>
          <a:prstGeom prst="rect">
            <a:avLst/>
          </a:prstGeom>
          <a:noFill/>
        </p:spPr>
      </p:pic>
      <p:pic>
        <p:nvPicPr>
          <p:cNvPr id="14" name="Picture 10" descr="Картинка 36 из 231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5715016"/>
            <a:ext cx="1857388" cy="642942"/>
          </a:xfrm>
          <a:prstGeom prst="rect">
            <a:avLst/>
          </a:prstGeom>
          <a:noFill/>
        </p:spPr>
      </p:pic>
      <p:pic>
        <p:nvPicPr>
          <p:cNvPr id="15" name="Picture 10" descr="Картинка 36 из 231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4500570"/>
            <a:ext cx="2928958" cy="1143008"/>
          </a:xfrm>
          <a:prstGeom prst="rect">
            <a:avLst/>
          </a:prstGeom>
          <a:noFill/>
        </p:spPr>
      </p:pic>
      <p:sp>
        <p:nvSpPr>
          <p:cNvPr id="16" name="Выноска-облако 15"/>
          <p:cNvSpPr/>
          <p:nvPr/>
        </p:nvSpPr>
        <p:spPr>
          <a:xfrm>
            <a:off x="5572100" y="4929198"/>
            <a:ext cx="3571900" cy="1785950"/>
          </a:xfrm>
          <a:prstGeom prst="cloudCallout">
            <a:avLst>
              <a:gd name="adj1" fmla="val 44029"/>
              <a:gd name="adj2" fmla="val -426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Лёд тоже сохраняет тепло.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7" name="Picture 2" descr="Картинка 139 из 1655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1714488"/>
            <a:ext cx="1143007" cy="119582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0" y="785794"/>
            <a:ext cx="5500694" cy="1357322"/>
          </a:xfrm>
          <a:prstGeom prst="cloudCallout">
            <a:avLst>
              <a:gd name="adj1" fmla="val 72276"/>
              <a:gd name="adj2" fmla="val 5392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071546"/>
            <a:ext cx="45720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Какое значение имеет снег и лёд в жизни человека?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Картинка 139 из 165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428604"/>
            <a:ext cx="1143007" cy="1195820"/>
          </a:xfrm>
          <a:prstGeom prst="rect">
            <a:avLst/>
          </a:prstGeom>
          <a:noFill/>
        </p:spPr>
      </p:pic>
      <p:pic>
        <p:nvPicPr>
          <p:cNvPr id="7" name="Picture 2" descr="Картинка 139 из 165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0"/>
            <a:ext cx="1143007" cy="1195820"/>
          </a:xfrm>
          <a:prstGeom prst="rect">
            <a:avLst/>
          </a:prstGeom>
          <a:noFill/>
        </p:spPr>
      </p:pic>
      <p:pic>
        <p:nvPicPr>
          <p:cNvPr id="8" name="Picture 2" descr="Картинка 139 из 165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214554"/>
            <a:ext cx="1143007" cy="1195820"/>
          </a:xfrm>
          <a:prstGeom prst="rect">
            <a:avLst/>
          </a:prstGeom>
          <a:noFill/>
        </p:spPr>
      </p:pic>
      <p:pic>
        <p:nvPicPr>
          <p:cNvPr id="9" name="Picture 2" descr="Картинка 139 из 165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857760"/>
            <a:ext cx="1143007" cy="1195820"/>
          </a:xfrm>
          <a:prstGeom prst="rect">
            <a:avLst/>
          </a:prstGeom>
          <a:noFill/>
        </p:spPr>
      </p:pic>
      <p:pic>
        <p:nvPicPr>
          <p:cNvPr id="10" name="Picture 2" descr="Картинка 139 из 165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5357826"/>
            <a:ext cx="1143007" cy="1195820"/>
          </a:xfrm>
          <a:prstGeom prst="rect">
            <a:avLst/>
          </a:prstGeom>
          <a:noFill/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214554"/>
            <a:ext cx="342902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714488"/>
            <a:ext cx="378621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417</TotalTime>
  <Words>71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     Презентация опытов совместной –исследовательской деятельности «Льдинка и Снежинка»  </vt:lpstr>
      <vt:lpstr>Снег непрозрачный.                                  Лёд прозрачный.</vt:lpstr>
      <vt:lpstr>Слайд 3</vt:lpstr>
      <vt:lpstr>В тепле снег и лёд тают. Образуется вода.</vt:lpstr>
      <vt:lpstr>Слайд 5</vt:lpstr>
      <vt:lpstr>Слайд 6</vt:lpstr>
      <vt:lpstr>А где образуется лед?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cp:lastModifiedBy>м</cp:lastModifiedBy>
  <cp:revision>50</cp:revision>
  <dcterms:modified xsi:type="dcterms:W3CDTF">2012-12-18T13:08:10Z</dcterms:modified>
</cp:coreProperties>
</file>