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19"/>
  </p:notesMasterIdLst>
  <p:handoutMasterIdLst>
    <p:handoutMasterId r:id="rId20"/>
  </p:handoutMasterIdLst>
  <p:sldIdLst>
    <p:sldId id="257" r:id="rId2"/>
    <p:sldId id="267" r:id="rId3"/>
    <p:sldId id="258" r:id="rId4"/>
    <p:sldId id="268" r:id="rId5"/>
    <p:sldId id="285" r:id="rId6"/>
    <p:sldId id="286" r:id="rId7"/>
    <p:sldId id="280" r:id="rId8"/>
    <p:sldId id="269" r:id="rId9"/>
    <p:sldId id="270" r:id="rId10"/>
    <p:sldId id="271" r:id="rId11"/>
    <p:sldId id="278" r:id="rId12"/>
    <p:sldId id="279" r:id="rId13"/>
    <p:sldId id="281" r:id="rId14"/>
    <p:sldId id="282" r:id="rId15"/>
    <p:sldId id="283" r:id="rId16"/>
    <p:sldId id="273" r:id="rId17"/>
    <p:sldId id="275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6CED6"/>
    <a:srgbClr val="0395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375" autoAdjust="0"/>
  </p:normalViewPr>
  <p:slideViewPr>
    <p:cSldViewPr>
      <p:cViewPr varScale="1">
        <p:scale>
          <a:sx n="53" d="100"/>
          <a:sy n="53" d="100"/>
        </p:scale>
        <p:origin x="-78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902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2CF2E5-9624-4002-942B-21E80CF23095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238620B-208F-4037-9199-2ADDCDDF15DC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Экологический проект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873339A1-324D-4DF6-A412-952E13C22E22}" type="parTrans" cxnId="{B43496E3-0B54-49FE-9D4A-479377C9AE8E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FF609F4F-066C-4C05-8802-34E1C73392BA}" type="sibTrans" cxnId="{B43496E3-0B54-49FE-9D4A-479377C9AE8E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B0BBDEF-E51F-49C3-88EB-9EACB63F5B5A}">
      <dgm:prSet phldrT="[Текст]"/>
      <dgm:spPr/>
      <dgm:t>
        <a:bodyPr/>
        <a:lstStyle/>
        <a:p>
          <a:r>
            <a: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rPr>
            <a:t>ГБОУ СОШ №399</a:t>
          </a:r>
          <a:endParaRPr lang="ru-RU" dirty="0">
            <a:solidFill>
              <a:srgbClr val="0000FF"/>
            </a:solidFill>
            <a:latin typeface="Times New Roman" pitchFamily="18" charset="0"/>
            <a:cs typeface="Times New Roman" pitchFamily="18" charset="0"/>
          </a:endParaRPr>
        </a:p>
      </dgm:t>
    </dgm:pt>
    <dgm:pt modelId="{5D640502-B0DF-43AE-ABFB-81377261493B}" type="parTrans" cxnId="{62DE97A6-F734-4F0E-A11B-7F306570F67C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8E35E36B-584F-4967-A561-E97983B222EE}" type="sibTrans" cxnId="{62DE97A6-F734-4F0E-A11B-7F306570F67C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119C9E5A-D6AB-4696-8EE5-617676E1F64C}">
      <dgm:prSet phldrT="[Текст]"/>
      <dgm:spPr/>
      <dgm:t>
        <a:bodyPr/>
        <a:lstStyle/>
        <a:p>
          <a:r>
            <a: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rPr>
            <a:t>2012 г</a:t>
          </a:r>
          <a:endParaRPr lang="ru-RU" dirty="0">
            <a:solidFill>
              <a:srgbClr val="0000FF"/>
            </a:solidFill>
            <a:latin typeface="Times New Roman" pitchFamily="18" charset="0"/>
            <a:cs typeface="Times New Roman" pitchFamily="18" charset="0"/>
          </a:endParaRPr>
        </a:p>
      </dgm:t>
    </dgm:pt>
    <dgm:pt modelId="{FF6FBA6A-E85D-4DA4-9555-8A2E9CE6D384}" type="parTrans" cxnId="{C41D42CB-F931-44F2-8699-A3A48D6D2F20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63A794D9-C6C8-4734-ABF6-F8737F89C5FF}" type="sibTrans" cxnId="{C41D42CB-F931-44F2-8699-A3A48D6D2F20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D1DDF637-D26E-4A76-9781-C537AEA4380E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Учащиеся 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четвертого класса:</a:t>
          </a:r>
          <a:endParaRPr lang="ru-RU" dirty="0" smtClean="0">
            <a:latin typeface="Times New Roman" pitchFamily="18" charset="0"/>
            <a:cs typeface="Times New Roman" pitchFamily="18" charset="0"/>
          </a:endParaRPr>
        </a:p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Щербакова Анастасия</a:t>
          </a:r>
        </a:p>
        <a:p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Калянова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Алена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90AF76B0-5924-4E38-98E8-14FA464E87E4}" type="parTrans" cxnId="{2B3648E7-5607-4198-B0DF-260510F5A811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25D21CF4-468B-4666-8A9B-6C0FDFB6C324}" type="sibTrans" cxnId="{2B3648E7-5607-4198-B0DF-260510F5A811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DF92AE79-CD54-4354-B37D-C3A91129DA8A}">
      <dgm:prSet phldrT="[Текст]"/>
      <dgm:spPr/>
      <dgm:t>
        <a:bodyPr/>
        <a:lstStyle/>
        <a:p>
          <a:r>
            <a: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rPr>
            <a:t>Руководитель:</a:t>
          </a:r>
          <a:endParaRPr lang="ru-RU" dirty="0" smtClean="0">
            <a:solidFill>
              <a:srgbClr val="0000FF"/>
            </a:solidFill>
            <a:latin typeface="Times New Roman" pitchFamily="18" charset="0"/>
            <a:cs typeface="Times New Roman" pitchFamily="18" charset="0"/>
          </a:endParaRPr>
        </a:p>
        <a:p>
          <a:r>
            <a: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rPr>
            <a:t>Крупнова С.А.</a:t>
          </a:r>
        </a:p>
        <a:p>
          <a:endParaRPr lang="ru-RU" dirty="0">
            <a:solidFill>
              <a:srgbClr val="0000FF"/>
            </a:solidFill>
            <a:latin typeface="Times New Roman" pitchFamily="18" charset="0"/>
            <a:cs typeface="Times New Roman" pitchFamily="18" charset="0"/>
          </a:endParaRPr>
        </a:p>
      </dgm:t>
    </dgm:pt>
    <dgm:pt modelId="{6D57CE60-AFC0-4DF7-B5A3-75F0354C4185}" type="parTrans" cxnId="{3464E42B-D8BB-4EC6-9D14-3C3311C88AE4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7D32C99F-4781-4472-95C5-85E4224D9085}" type="sibTrans" cxnId="{3464E42B-D8BB-4EC6-9D14-3C3311C88AE4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A2816E84-E362-46E0-88B8-8C61F9ECF74C}" type="pres">
      <dgm:prSet presAssocID="{632CF2E5-9624-4002-942B-21E80CF2309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7F743D6-260A-4223-B92E-7D23AD310B45}" type="pres">
      <dgm:prSet presAssocID="{D1DDF637-D26E-4A76-9781-C537AEA4380E}" presName="boxAndChildren" presStyleCnt="0"/>
      <dgm:spPr/>
    </dgm:pt>
    <dgm:pt modelId="{3230EA5F-E4AA-469B-9969-1A660B770ACD}" type="pres">
      <dgm:prSet presAssocID="{D1DDF637-D26E-4A76-9781-C537AEA4380E}" presName="parentTextBox" presStyleLbl="node1" presStyleIdx="0" presStyleCnt="2"/>
      <dgm:spPr/>
      <dgm:t>
        <a:bodyPr/>
        <a:lstStyle/>
        <a:p>
          <a:endParaRPr lang="ru-RU"/>
        </a:p>
      </dgm:t>
    </dgm:pt>
    <dgm:pt modelId="{005C3739-6E26-45B0-83F1-5240F23D5114}" type="pres">
      <dgm:prSet presAssocID="{D1DDF637-D26E-4A76-9781-C537AEA4380E}" presName="entireBox" presStyleLbl="node1" presStyleIdx="0" presStyleCnt="2"/>
      <dgm:spPr/>
      <dgm:t>
        <a:bodyPr/>
        <a:lstStyle/>
        <a:p>
          <a:endParaRPr lang="ru-RU"/>
        </a:p>
      </dgm:t>
    </dgm:pt>
    <dgm:pt modelId="{E8B2B1F2-69BD-45C4-8246-441A9EDD3201}" type="pres">
      <dgm:prSet presAssocID="{D1DDF637-D26E-4A76-9781-C537AEA4380E}" presName="descendantBox" presStyleCnt="0"/>
      <dgm:spPr/>
    </dgm:pt>
    <dgm:pt modelId="{8E7B0466-DCA0-4E31-AB6F-7B6FD9E8C304}" type="pres">
      <dgm:prSet presAssocID="{DF92AE79-CD54-4354-B37D-C3A91129DA8A}" presName="childTextBox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7B5619-D7E4-4726-8A26-36ED1FE88601}" type="pres">
      <dgm:prSet presAssocID="{FF609F4F-066C-4C05-8802-34E1C73392BA}" presName="sp" presStyleCnt="0"/>
      <dgm:spPr/>
    </dgm:pt>
    <dgm:pt modelId="{71AA2BAF-C7A1-4B1D-A76D-0310FD914086}" type="pres">
      <dgm:prSet presAssocID="{3238620B-208F-4037-9199-2ADDCDDF15DC}" presName="arrowAndChildren" presStyleCnt="0"/>
      <dgm:spPr/>
    </dgm:pt>
    <dgm:pt modelId="{3C16C902-8A25-4D8A-9375-71F099ED2C75}" type="pres">
      <dgm:prSet presAssocID="{3238620B-208F-4037-9199-2ADDCDDF15DC}" presName="parentTextArrow" presStyleLbl="node1" presStyleIdx="0" presStyleCnt="2"/>
      <dgm:spPr/>
      <dgm:t>
        <a:bodyPr/>
        <a:lstStyle/>
        <a:p>
          <a:endParaRPr lang="ru-RU"/>
        </a:p>
      </dgm:t>
    </dgm:pt>
    <dgm:pt modelId="{29AC2A2C-B1C9-495E-A42E-B7AF032A576A}" type="pres">
      <dgm:prSet presAssocID="{3238620B-208F-4037-9199-2ADDCDDF15DC}" presName="arrow" presStyleLbl="node1" presStyleIdx="1" presStyleCnt="2"/>
      <dgm:spPr/>
      <dgm:t>
        <a:bodyPr/>
        <a:lstStyle/>
        <a:p>
          <a:endParaRPr lang="ru-RU"/>
        </a:p>
      </dgm:t>
    </dgm:pt>
    <dgm:pt modelId="{7AD558F9-0809-4AE8-A90B-03216194BF24}" type="pres">
      <dgm:prSet presAssocID="{3238620B-208F-4037-9199-2ADDCDDF15DC}" presName="descendantArrow" presStyleCnt="0"/>
      <dgm:spPr/>
    </dgm:pt>
    <dgm:pt modelId="{97E5819D-E0A3-489E-8ADF-60E4AC85FE88}" type="pres">
      <dgm:prSet presAssocID="{0B0BBDEF-E51F-49C3-88EB-9EACB63F5B5A}" presName="childTextArrow" presStyleLbl="fgAccFollowNode1" presStyleIdx="1" presStyleCnt="3" custLinFactNeighborY="46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6C0553-BC62-43DF-9A18-DA00891B1B4F}" type="pres">
      <dgm:prSet presAssocID="{119C9E5A-D6AB-4696-8EE5-617676E1F64C}" presName="childTextArrow" presStyleLbl="fgAccFollowNode1" presStyleIdx="2" presStyleCnt="3" custLinFactNeighborX="-152" custLinFactNeighborY="46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B7F0016-EA85-458B-9AFC-AF06FC4A81FA}" type="presOf" srcId="{119C9E5A-D6AB-4696-8EE5-617676E1F64C}" destId="{676C0553-BC62-43DF-9A18-DA00891B1B4F}" srcOrd="0" destOrd="0" presId="urn:microsoft.com/office/officeart/2005/8/layout/process4"/>
    <dgm:cxn modelId="{7ACCFACA-2C99-4E52-A09E-EC731E87EE1B}" type="presOf" srcId="{D1DDF637-D26E-4A76-9781-C537AEA4380E}" destId="{005C3739-6E26-45B0-83F1-5240F23D5114}" srcOrd="1" destOrd="0" presId="urn:microsoft.com/office/officeart/2005/8/layout/process4"/>
    <dgm:cxn modelId="{7BF88268-5131-4ACA-932F-87C1607B1B3C}" type="presOf" srcId="{0B0BBDEF-E51F-49C3-88EB-9EACB63F5B5A}" destId="{97E5819D-E0A3-489E-8ADF-60E4AC85FE88}" srcOrd="0" destOrd="0" presId="urn:microsoft.com/office/officeart/2005/8/layout/process4"/>
    <dgm:cxn modelId="{B43496E3-0B54-49FE-9D4A-479377C9AE8E}" srcId="{632CF2E5-9624-4002-942B-21E80CF23095}" destId="{3238620B-208F-4037-9199-2ADDCDDF15DC}" srcOrd="0" destOrd="0" parTransId="{873339A1-324D-4DF6-A412-952E13C22E22}" sibTransId="{FF609F4F-066C-4C05-8802-34E1C73392BA}"/>
    <dgm:cxn modelId="{C41D42CB-F931-44F2-8699-A3A48D6D2F20}" srcId="{3238620B-208F-4037-9199-2ADDCDDF15DC}" destId="{119C9E5A-D6AB-4696-8EE5-617676E1F64C}" srcOrd="1" destOrd="0" parTransId="{FF6FBA6A-E85D-4DA4-9555-8A2E9CE6D384}" sibTransId="{63A794D9-C6C8-4734-ABF6-F8737F89C5FF}"/>
    <dgm:cxn modelId="{DB6CF9ED-8D62-4EF4-8FA2-0AD4A92CF062}" type="presOf" srcId="{3238620B-208F-4037-9199-2ADDCDDF15DC}" destId="{29AC2A2C-B1C9-495E-A42E-B7AF032A576A}" srcOrd="1" destOrd="0" presId="urn:microsoft.com/office/officeart/2005/8/layout/process4"/>
    <dgm:cxn modelId="{3667292E-589D-4AF5-9E9B-9FB715919638}" type="presOf" srcId="{3238620B-208F-4037-9199-2ADDCDDF15DC}" destId="{3C16C902-8A25-4D8A-9375-71F099ED2C75}" srcOrd="0" destOrd="0" presId="urn:microsoft.com/office/officeart/2005/8/layout/process4"/>
    <dgm:cxn modelId="{62DE97A6-F734-4F0E-A11B-7F306570F67C}" srcId="{3238620B-208F-4037-9199-2ADDCDDF15DC}" destId="{0B0BBDEF-E51F-49C3-88EB-9EACB63F5B5A}" srcOrd="0" destOrd="0" parTransId="{5D640502-B0DF-43AE-ABFB-81377261493B}" sibTransId="{8E35E36B-584F-4967-A561-E97983B222EE}"/>
    <dgm:cxn modelId="{5F1EE65E-0E58-44DB-B9C8-3C645B6C6BC2}" type="presOf" srcId="{D1DDF637-D26E-4A76-9781-C537AEA4380E}" destId="{3230EA5F-E4AA-469B-9969-1A660B770ACD}" srcOrd="0" destOrd="0" presId="urn:microsoft.com/office/officeart/2005/8/layout/process4"/>
    <dgm:cxn modelId="{2B3648E7-5607-4198-B0DF-260510F5A811}" srcId="{632CF2E5-9624-4002-942B-21E80CF23095}" destId="{D1DDF637-D26E-4A76-9781-C537AEA4380E}" srcOrd="1" destOrd="0" parTransId="{90AF76B0-5924-4E38-98E8-14FA464E87E4}" sibTransId="{25D21CF4-468B-4666-8A9B-6C0FDFB6C324}"/>
    <dgm:cxn modelId="{3464E42B-D8BB-4EC6-9D14-3C3311C88AE4}" srcId="{D1DDF637-D26E-4A76-9781-C537AEA4380E}" destId="{DF92AE79-CD54-4354-B37D-C3A91129DA8A}" srcOrd="0" destOrd="0" parTransId="{6D57CE60-AFC0-4DF7-B5A3-75F0354C4185}" sibTransId="{7D32C99F-4781-4472-95C5-85E4224D9085}"/>
    <dgm:cxn modelId="{5BD1AD11-5E5C-4466-8A13-F51EA637F951}" type="presOf" srcId="{632CF2E5-9624-4002-942B-21E80CF23095}" destId="{A2816E84-E362-46E0-88B8-8C61F9ECF74C}" srcOrd="0" destOrd="0" presId="urn:microsoft.com/office/officeart/2005/8/layout/process4"/>
    <dgm:cxn modelId="{DF1AA2CB-F45F-4170-9359-4F7EE394AEC0}" type="presOf" srcId="{DF92AE79-CD54-4354-B37D-C3A91129DA8A}" destId="{8E7B0466-DCA0-4E31-AB6F-7B6FD9E8C304}" srcOrd="0" destOrd="0" presId="urn:microsoft.com/office/officeart/2005/8/layout/process4"/>
    <dgm:cxn modelId="{D0350826-C9CC-4383-AFB8-30F823A05CFE}" type="presParOf" srcId="{A2816E84-E362-46E0-88B8-8C61F9ECF74C}" destId="{E7F743D6-260A-4223-B92E-7D23AD310B45}" srcOrd="0" destOrd="0" presId="urn:microsoft.com/office/officeart/2005/8/layout/process4"/>
    <dgm:cxn modelId="{966DD0B1-9B7D-46C0-8559-8E7C44A7866E}" type="presParOf" srcId="{E7F743D6-260A-4223-B92E-7D23AD310B45}" destId="{3230EA5F-E4AA-469B-9969-1A660B770ACD}" srcOrd="0" destOrd="0" presId="urn:microsoft.com/office/officeart/2005/8/layout/process4"/>
    <dgm:cxn modelId="{A57A7CE5-7D09-4FBA-B50B-5CE81E8FE038}" type="presParOf" srcId="{E7F743D6-260A-4223-B92E-7D23AD310B45}" destId="{005C3739-6E26-45B0-83F1-5240F23D5114}" srcOrd="1" destOrd="0" presId="urn:microsoft.com/office/officeart/2005/8/layout/process4"/>
    <dgm:cxn modelId="{6BAB840E-ACB6-4B18-A614-EDD6BA1599C6}" type="presParOf" srcId="{E7F743D6-260A-4223-B92E-7D23AD310B45}" destId="{E8B2B1F2-69BD-45C4-8246-441A9EDD3201}" srcOrd="2" destOrd="0" presId="urn:microsoft.com/office/officeart/2005/8/layout/process4"/>
    <dgm:cxn modelId="{2BE356EF-A288-43FE-8FD5-252A6564A73A}" type="presParOf" srcId="{E8B2B1F2-69BD-45C4-8246-441A9EDD3201}" destId="{8E7B0466-DCA0-4E31-AB6F-7B6FD9E8C304}" srcOrd="0" destOrd="0" presId="urn:microsoft.com/office/officeart/2005/8/layout/process4"/>
    <dgm:cxn modelId="{4A813714-AC8D-4BBD-8609-8C337B0505F0}" type="presParOf" srcId="{A2816E84-E362-46E0-88B8-8C61F9ECF74C}" destId="{6F7B5619-D7E4-4726-8A26-36ED1FE88601}" srcOrd="1" destOrd="0" presId="urn:microsoft.com/office/officeart/2005/8/layout/process4"/>
    <dgm:cxn modelId="{FFA031E3-9A4E-4FBB-B7E4-05F134C0D741}" type="presParOf" srcId="{A2816E84-E362-46E0-88B8-8C61F9ECF74C}" destId="{71AA2BAF-C7A1-4B1D-A76D-0310FD914086}" srcOrd="2" destOrd="0" presId="urn:microsoft.com/office/officeart/2005/8/layout/process4"/>
    <dgm:cxn modelId="{80DC8CA1-846A-4199-AB8B-48D19495B283}" type="presParOf" srcId="{71AA2BAF-C7A1-4B1D-A76D-0310FD914086}" destId="{3C16C902-8A25-4D8A-9375-71F099ED2C75}" srcOrd="0" destOrd="0" presId="urn:microsoft.com/office/officeart/2005/8/layout/process4"/>
    <dgm:cxn modelId="{D7887F78-C85A-4DAD-851F-84ED7B6A07FD}" type="presParOf" srcId="{71AA2BAF-C7A1-4B1D-A76D-0310FD914086}" destId="{29AC2A2C-B1C9-495E-A42E-B7AF032A576A}" srcOrd="1" destOrd="0" presId="urn:microsoft.com/office/officeart/2005/8/layout/process4"/>
    <dgm:cxn modelId="{FC8A5A22-57F0-4EB5-8298-188F80660E23}" type="presParOf" srcId="{71AA2BAF-C7A1-4B1D-A76D-0310FD914086}" destId="{7AD558F9-0809-4AE8-A90B-03216194BF24}" srcOrd="2" destOrd="0" presId="urn:microsoft.com/office/officeart/2005/8/layout/process4"/>
    <dgm:cxn modelId="{0187DFE2-70BE-4D25-9810-8F9DED7861AA}" type="presParOf" srcId="{7AD558F9-0809-4AE8-A90B-03216194BF24}" destId="{97E5819D-E0A3-489E-8ADF-60E4AC85FE88}" srcOrd="0" destOrd="0" presId="urn:microsoft.com/office/officeart/2005/8/layout/process4"/>
    <dgm:cxn modelId="{706EFA43-0EE3-435C-9A9E-A44674AF0808}" type="presParOf" srcId="{7AD558F9-0809-4AE8-A90B-03216194BF24}" destId="{676C0553-BC62-43DF-9A18-DA00891B1B4F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05C3739-6E26-45B0-83F1-5240F23D5114}">
      <dsp:nvSpPr>
        <dsp:cNvPr id="0" name=""/>
        <dsp:cNvSpPr/>
      </dsp:nvSpPr>
      <dsp:spPr>
        <a:xfrm>
          <a:off x="0" y="2731657"/>
          <a:ext cx="4038600" cy="17922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latin typeface="Times New Roman" pitchFamily="18" charset="0"/>
              <a:cs typeface="Times New Roman" pitchFamily="18" charset="0"/>
            </a:rPr>
            <a:t>Учащиеся </a:t>
          </a:r>
          <a:r>
            <a:rPr lang="ru-RU" sz="1500" kern="1200" dirty="0" smtClean="0">
              <a:latin typeface="Times New Roman" pitchFamily="18" charset="0"/>
              <a:cs typeface="Times New Roman" pitchFamily="18" charset="0"/>
            </a:rPr>
            <a:t>четвертого класса:</a:t>
          </a:r>
          <a:endParaRPr lang="ru-RU" sz="15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latin typeface="Times New Roman" pitchFamily="18" charset="0"/>
              <a:cs typeface="Times New Roman" pitchFamily="18" charset="0"/>
            </a:rPr>
            <a:t>Щербакова Анастасия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err="1" smtClean="0">
              <a:latin typeface="Times New Roman" pitchFamily="18" charset="0"/>
              <a:cs typeface="Times New Roman" pitchFamily="18" charset="0"/>
            </a:rPr>
            <a:t>Калянова</a:t>
          </a:r>
          <a:r>
            <a:rPr lang="ru-RU" sz="1500" kern="1200" dirty="0" smtClean="0">
              <a:latin typeface="Times New Roman" pitchFamily="18" charset="0"/>
              <a:cs typeface="Times New Roman" pitchFamily="18" charset="0"/>
            </a:rPr>
            <a:t> Алена</a:t>
          </a:r>
          <a:endParaRPr lang="ru-RU" sz="1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731657"/>
        <a:ext cx="4038600" cy="967822"/>
      </dsp:txXfrm>
    </dsp:sp>
    <dsp:sp modelId="{8E7B0466-DCA0-4E31-AB6F-7B6FD9E8C304}">
      <dsp:nvSpPr>
        <dsp:cNvPr id="0" name=""/>
        <dsp:cNvSpPr/>
      </dsp:nvSpPr>
      <dsp:spPr>
        <a:xfrm>
          <a:off x="0" y="3663634"/>
          <a:ext cx="4038600" cy="82444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9050" rIns="10668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rPr>
            <a:t>Руководитель:</a:t>
          </a:r>
          <a:endParaRPr lang="ru-RU" sz="1500" kern="1200" dirty="0" smtClean="0">
            <a:solidFill>
              <a:srgbClr val="0000FF"/>
            </a:solidFill>
            <a:latin typeface="Times New Roman" pitchFamily="18" charset="0"/>
            <a:cs typeface="Times New Roman" pitchFamily="18" charset="0"/>
          </a:endParaRP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rPr>
            <a:t>Крупнова С.А.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>
            <a:solidFill>
              <a:srgbClr val="0000FF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3663634"/>
        <a:ext cx="4038600" cy="824441"/>
      </dsp:txXfrm>
    </dsp:sp>
    <dsp:sp modelId="{29AC2A2C-B1C9-495E-A42E-B7AF032A576A}">
      <dsp:nvSpPr>
        <dsp:cNvPr id="0" name=""/>
        <dsp:cNvSpPr/>
      </dsp:nvSpPr>
      <dsp:spPr>
        <a:xfrm rot="10800000">
          <a:off x="0" y="2040"/>
          <a:ext cx="4038600" cy="2756500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latin typeface="Times New Roman" pitchFamily="18" charset="0"/>
              <a:cs typeface="Times New Roman" pitchFamily="18" charset="0"/>
            </a:rPr>
            <a:t>Экологический проект</a:t>
          </a:r>
          <a:endParaRPr lang="ru-RU" sz="1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040"/>
        <a:ext cx="4038600" cy="967531"/>
      </dsp:txXfrm>
    </dsp:sp>
    <dsp:sp modelId="{97E5819D-E0A3-489E-8ADF-60E4AC85FE88}">
      <dsp:nvSpPr>
        <dsp:cNvPr id="0" name=""/>
        <dsp:cNvSpPr/>
      </dsp:nvSpPr>
      <dsp:spPr>
        <a:xfrm>
          <a:off x="0" y="1008112"/>
          <a:ext cx="2019300" cy="82419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9050" rIns="10668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rPr>
            <a:t>ГБОУ СОШ №399</a:t>
          </a:r>
          <a:endParaRPr lang="ru-RU" sz="1500" kern="1200" dirty="0">
            <a:solidFill>
              <a:srgbClr val="0000FF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1008112"/>
        <a:ext cx="2019300" cy="824193"/>
      </dsp:txXfrm>
    </dsp:sp>
    <dsp:sp modelId="{676C0553-BC62-43DF-9A18-DA00891B1B4F}">
      <dsp:nvSpPr>
        <dsp:cNvPr id="0" name=""/>
        <dsp:cNvSpPr/>
      </dsp:nvSpPr>
      <dsp:spPr>
        <a:xfrm>
          <a:off x="2016230" y="1008112"/>
          <a:ext cx="2019300" cy="82419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9050" rIns="10668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rPr>
            <a:t>2012 г</a:t>
          </a:r>
          <a:endParaRPr lang="ru-RU" sz="1500" kern="1200" dirty="0">
            <a:solidFill>
              <a:srgbClr val="0000FF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016230" y="1008112"/>
        <a:ext cx="2019300" cy="8241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74BE538-B84E-45B9-8CE4-35F787F3C441}" type="datetimeFigureOut">
              <a:rPr lang="ru-RU"/>
              <a:pPr>
                <a:defRPr/>
              </a:pPr>
              <a:t>11.03.2013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FFD4CFB-BCD9-4EBA-AD59-1F137A022EA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333327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B9F827A-E97B-46CB-9E40-FDAF28BB10BE}" type="datetimeFigureOut">
              <a:rPr lang="ru-RU"/>
              <a:pPr>
                <a:defRPr/>
              </a:pPr>
              <a:t>11.03.2013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D8767EC-8612-4B0B-8B1F-476D0F05F64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30847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F64E95-44C1-4E09-A6D3-26D42C861919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097BD9-40BE-421A-9A11-571E2F1F9CED}" type="datetimeFigureOut">
              <a:rPr lang="ru-RU"/>
              <a:pPr>
                <a:defRPr/>
              </a:pPr>
              <a:t>11.03.2013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3013B-DE80-46DA-BE31-A6174022A5A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  <p:sndAc>
      <p:endSnd/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8993A-FEB8-4358-83F3-F12D0ABCD042}" type="datetimeFigureOut">
              <a:rPr lang="ru-RU"/>
              <a:pPr>
                <a:defRPr/>
              </a:pPr>
              <a:t>11.03.2013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AD1B1-7DF9-4EBA-A9DC-AEB6E906AF7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  <p:sndAc>
      <p:endSnd/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38C34-B52A-4A77-A847-1BC205A9F409}" type="datetimeFigureOut">
              <a:rPr lang="ru-RU"/>
              <a:pPr>
                <a:defRPr/>
              </a:pPr>
              <a:t>11.03.2013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17150-C8E6-43D3-ADCD-38790E74020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  <p:sndAc>
      <p:endSnd/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4293A-98A4-483C-9891-B0EED4E00072}" type="datetimeFigureOut">
              <a:rPr lang="ru-RU"/>
              <a:pPr>
                <a:defRPr/>
              </a:pPr>
              <a:t>11.03.2013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A8CD5-26DB-4DEB-BA02-FBF31A281D2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  <p:sndAc>
      <p:endSnd/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3906E-9F21-4E45-81E7-8AEB8DFFA114}" type="datetimeFigureOut">
              <a:rPr lang="ru-RU"/>
              <a:pPr>
                <a:defRPr/>
              </a:pPr>
              <a:t>11.03.2013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29010E-8030-48EC-89C8-20DB872CE45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  <p:sndAc>
      <p:endSnd/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D4832-7BD1-4A0C-83C9-3D7DF5F6D498}" type="datetimeFigureOut">
              <a:rPr lang="ru-RU"/>
              <a:pPr>
                <a:defRPr/>
              </a:pPr>
              <a:t>11.03.2013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EBCCE-A572-4D12-9259-6050F995001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  <p:sndAc>
      <p:endSnd/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D1EEB-4013-48E7-8CB4-A34814ACA693}" type="datetimeFigureOut">
              <a:rPr lang="ru-RU"/>
              <a:pPr>
                <a:defRPr/>
              </a:pPr>
              <a:t>11.03.2013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958D3-8E60-426D-8AE8-E6065658D91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  <p:sndAc>
      <p:endSnd/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FA0E8-1A87-47BE-97CF-B9B2722154F7}" type="datetimeFigureOut">
              <a:rPr lang="ru-RU"/>
              <a:pPr>
                <a:defRPr/>
              </a:pPr>
              <a:t>11.03.2013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FF665-5CCE-46FC-B573-7B2C0C3BAC6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  <p:sndAc>
      <p:endSnd/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F8E01-A3B5-410E-9E60-F8031ED94AB5}" type="datetimeFigureOut">
              <a:rPr lang="ru-RU"/>
              <a:pPr>
                <a:defRPr/>
              </a:pPr>
              <a:t>11.03.2013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2274C-21B1-4B32-A92A-BD882EA2940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  <p:sndAc>
      <p:endSnd/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EBC90-C927-49E3-88BD-675C0D4F5EB6}" type="datetimeFigureOut">
              <a:rPr lang="ru-RU"/>
              <a:pPr>
                <a:defRPr/>
              </a:pPr>
              <a:t>11.03.2013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913F0-E559-4D05-8CFA-EB87F1EE05F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  <p:sndAc>
      <p:endSnd/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EA3A3-1581-404F-B00C-92B9F5CFA251}" type="datetimeFigureOut">
              <a:rPr lang="ru-RU"/>
              <a:pPr>
                <a:defRPr/>
              </a:pPr>
              <a:t>11.03.2013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26F93-0FA3-4AD7-842A-6D76DA5300A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  <p:sndAc>
      <p:endSnd/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86738-C85B-4FED-B064-67C77B112379}" type="datetimeFigureOut">
              <a:rPr lang="ru-RU"/>
              <a:pPr>
                <a:defRPr/>
              </a:pPr>
              <a:t>11.03.2013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4D08F-AA10-444A-9ACC-576AEFE817F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  <p:sndAc>
      <p:endSnd/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alphaModFix amt="50000"/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DE08767-5FA1-4A72-AD08-B1B0230618C9}" type="datetimeFigureOut">
              <a:rPr lang="ru-RU"/>
              <a:pPr>
                <a:defRPr/>
              </a:pPr>
              <a:t>11.03.2013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5D64540-CA91-42EC-9193-7329D0E97B4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ransition>
    <p:fade/>
    <p:sndAc>
      <p:endSnd/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1.xml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sz="half" idx="2"/>
          </p:nvPr>
        </p:nvGraphicFramePr>
        <p:xfrm>
          <a:off x="4644008" y="1628800"/>
          <a:ext cx="4038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428625" y="285750"/>
            <a:ext cx="8286750" cy="1000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ВОДА-ЭТО ЖИЗНЬ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nature1624"/>
          <p:cNvPicPr>
            <a:picLocks noChangeAspect="1" noChangeArrowheads="1"/>
          </p:cNvPicPr>
          <p:nvPr/>
        </p:nvPicPr>
        <p:blipFill>
          <a:blip r:embed="rId9" cstate="print"/>
          <a:srcRect l="21434" r="14265"/>
          <a:stretch>
            <a:fillRect/>
          </a:stretch>
        </p:blipFill>
        <p:spPr bwMode="auto">
          <a:xfrm>
            <a:off x="1187624" y="2468216"/>
            <a:ext cx="2365867" cy="2760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>
    <p:fade/>
    <p:sndAc>
      <p:endSnd/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Несколько советов,как избежать обезвоживания организма</a:t>
            </a:r>
          </a:p>
        </p:txBody>
      </p:sp>
      <p:sp>
        <p:nvSpPr>
          <p:cNvPr id="15363" name="Rectangle 3"/>
          <p:cNvSpPr>
            <a:spLocks noGrp="1"/>
          </p:cNvSpPr>
          <p:nvPr>
            <p:ph type="body" idx="1"/>
          </p:nvPr>
        </p:nvSpPr>
        <p:spPr>
          <a:xfrm>
            <a:off x="468313" y="1844675"/>
            <a:ext cx="8229600" cy="3341688"/>
          </a:xfrm>
        </p:spPr>
        <p:txBody>
          <a:bodyPr/>
          <a:lstStyle/>
          <a:p>
            <a:r>
              <a:rPr lang="ru-RU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Пейте больше воды накануне поездки;</a:t>
            </a:r>
          </a:p>
          <a:p>
            <a:r>
              <a:rPr lang="ru-RU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самолете ,где воздух сухой, пейте из расчета 1 стакан на 1 час полета;</a:t>
            </a:r>
          </a:p>
          <a:p>
            <a:r>
              <a:rPr lang="ru-RU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Пить воду нужно и в холодную погоду. На морозе организм теряет больше энергии;</a:t>
            </a:r>
          </a:p>
          <a:p>
            <a:r>
              <a:rPr lang="ru-RU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Пейте больше при высокой температуре;</a:t>
            </a:r>
          </a:p>
        </p:txBody>
      </p:sp>
    </p:spTree>
  </p:cSld>
  <p:clrMapOvr>
    <a:masterClrMapping/>
  </p:clrMapOvr>
  <p:transition>
    <p:fade/>
    <p:sndAc>
      <p:endSnd/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1584325" y="260350"/>
            <a:ext cx="5975350" cy="769938"/>
          </a:xfrm>
        </p:spPr>
        <p:txBody>
          <a:bodyPr>
            <a:spAutoFit/>
          </a:bodyPr>
          <a:lstStyle/>
          <a:p>
            <a:r>
              <a:rPr lang="ru-RU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Вода в жизни животных</a:t>
            </a:r>
          </a:p>
        </p:txBody>
      </p:sp>
      <p:pic>
        <p:nvPicPr>
          <p:cNvPr id="5" name="Рисунок 4" descr="278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4213" y="2147136"/>
            <a:ext cx="1871563" cy="12691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big_26b4c56d7be2544f34c7952a65dc3fdf131356644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063" y="2348880"/>
            <a:ext cx="1619715" cy="16262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3131-e084bc56_800.jpg"/>
          <p:cNvPicPr>
            <a:picLocks noChangeAspect="1"/>
          </p:cNvPicPr>
          <p:nvPr/>
        </p:nvPicPr>
        <p:blipFill>
          <a:blip r:embed="rId4" cstate="print"/>
          <a:srcRect l="3696" t="4535" r="4641" b="4535"/>
          <a:stretch>
            <a:fillRect/>
          </a:stretch>
        </p:blipFill>
        <p:spPr>
          <a:xfrm>
            <a:off x="3276600" y="3803322"/>
            <a:ext cx="1871464" cy="16592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0_27aa9_9317bfa4_X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8313" y="4839831"/>
            <a:ext cx="2159471" cy="15593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0a25f2accdd2fae1f732c2380bf60fe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940425" y="4869159"/>
            <a:ext cx="2111391" cy="15856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  <p:sndAc>
      <p:endSnd/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351" y="1879016"/>
            <a:ext cx="2448570" cy="18373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3804321_w640_h640_dachnik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3800" y="3717032"/>
            <a:ext cx="1845927" cy="27599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Dew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0425" y="1268413"/>
            <a:ext cx="2455863" cy="1800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 descr="ymphaea_alba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75656" y="4076700"/>
            <a:ext cx="2691532" cy="193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1619250" y="260350"/>
            <a:ext cx="597693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ru-RU" sz="4400" dirty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Вода в жизни растений</a:t>
            </a:r>
          </a:p>
        </p:txBody>
      </p:sp>
    </p:spTree>
  </p:cSld>
  <p:clrMapOvr>
    <a:masterClrMapping/>
  </p:clrMapOvr>
  <p:transition>
    <p:fade/>
    <p:sndAc>
      <p:endSnd/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57200" y="1166813"/>
            <a:ext cx="8229600" cy="4524375"/>
          </a:xfrm>
        </p:spPr>
        <p:txBody>
          <a:bodyPr>
            <a:spAutoFit/>
          </a:bodyPr>
          <a:lstStyle/>
          <a:p>
            <a:r>
              <a:rPr lang="ru-RU" sz="72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 многие ли задумываются, что вода может быть источником бед?</a:t>
            </a:r>
          </a:p>
        </p:txBody>
      </p:sp>
    </p:spTree>
  </p:cSld>
  <p:clrMapOvr>
    <a:masterClrMapping/>
  </p:clrMapOvr>
  <p:transition>
    <p:fade/>
    <p:sndAc>
      <p:endSnd/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1042988" y="260350"/>
            <a:ext cx="7058025" cy="769938"/>
          </a:xfrm>
        </p:spPr>
        <p:txBody>
          <a:bodyPr>
            <a:spAutoFit/>
          </a:bodyPr>
          <a:lstStyle/>
          <a:p>
            <a:r>
              <a:rPr lang="ru-RU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Когда воды слишком много!</a:t>
            </a:r>
          </a:p>
        </p:txBody>
      </p:sp>
      <p:pic>
        <p:nvPicPr>
          <p:cNvPr id="6" name="Picture 2" descr="p156_24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1475656" y="2096859"/>
            <a:ext cx="2640588" cy="19802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artic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4293096"/>
            <a:ext cx="3146686" cy="20886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  <p:sndAc>
      <p:endSnd/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5" descr="nature0521"/>
          <p:cNvPicPr>
            <a:picLocks noChangeAspect="1" noChangeArrowheads="1"/>
          </p:cNvPicPr>
          <p:nvPr/>
        </p:nvPicPr>
        <p:blipFill>
          <a:blip r:embed="rId2" cstate="print"/>
          <a:srcRect t="7216"/>
          <a:stretch>
            <a:fillRect/>
          </a:stretch>
        </p:blipFill>
        <p:spPr bwMode="auto">
          <a:xfrm>
            <a:off x="2555776" y="1916832"/>
            <a:ext cx="5376597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1008063" y="260350"/>
            <a:ext cx="7127875" cy="635000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Когда воды слишком мало!</a:t>
            </a:r>
          </a:p>
        </p:txBody>
      </p:sp>
      <p:pic>
        <p:nvPicPr>
          <p:cNvPr id="7" name="Picture 6" descr="p249_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3357563"/>
            <a:ext cx="3875087" cy="30908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1196975"/>
            <a:ext cx="4141787" cy="32877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  <p:sndAc>
      <p:endSnd/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1" descr="00019053.jpg"/>
          <p:cNvPicPr>
            <a:picLocks noChangeAspect="1"/>
          </p:cNvPicPr>
          <p:nvPr/>
        </p:nvPicPr>
        <p:blipFill>
          <a:blip r:embed="rId2" cstate="print"/>
          <a:srcRect t="10812"/>
          <a:stretch>
            <a:fillRect/>
          </a:stretch>
        </p:blipFill>
        <p:spPr bwMode="auto">
          <a:xfrm>
            <a:off x="-1166033" y="0"/>
            <a:ext cx="10310033" cy="707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Как вы думаете много или мало воды на земле?</a:t>
            </a:r>
          </a:p>
        </p:txBody>
      </p:sp>
      <p:sp>
        <p:nvSpPr>
          <p:cNvPr id="22532" name="Rectangle 3"/>
          <p:cNvSpPr>
            <a:spLocks noGrp="1"/>
          </p:cNvSpPr>
          <p:nvPr>
            <p:ph type="body" idx="1"/>
          </p:nvPr>
        </p:nvSpPr>
        <p:spPr>
          <a:xfrm>
            <a:off x="1259631" y="2492896"/>
            <a:ext cx="7438281" cy="4124206"/>
          </a:xfr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</a:pP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Воды одновременно много и мало. Если взглянуть на глобус то можно увидеть больше синего цвета. А если быстро раскрутить глобус, покажется, будто он одного цвета- </a:t>
            </a:r>
            <a:r>
              <a:rPr lang="ru-RU" sz="24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голубого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</a:pP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Ученые подсчитали, что ее количество настолько мало, что на каждые сто литров соленой воды приходится всего лишь один литр пресной.</a:t>
            </a:r>
          </a:p>
        </p:txBody>
      </p:sp>
    </p:spTree>
  </p:cSld>
  <p:clrMapOvr>
    <a:masterClrMapping/>
  </p:clrMapOvr>
  <p:transition>
    <p:fade/>
    <p:sndAc>
      <p:endSnd/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>
          <a:xfrm>
            <a:off x="2592388" y="708025"/>
            <a:ext cx="3959225" cy="708025"/>
          </a:xfrm>
        </p:spPr>
        <p:txBody>
          <a:bodyPr>
            <a:spAutoFit/>
          </a:bodyPr>
          <a:lstStyle/>
          <a:p>
            <a:r>
              <a:rPr lang="ru-RU" sz="40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</a:p>
        </p:txBody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>
          <a:xfrm>
            <a:off x="611188" y="1628775"/>
            <a:ext cx="7854950" cy="2219325"/>
          </a:xfrm>
        </p:spPr>
        <p:txBody>
          <a:bodyPr>
            <a:spAutoFit/>
          </a:bodyPr>
          <a:lstStyle/>
          <a:p>
            <a:pPr marL="0" indent="342900"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  <a:buFont typeface="Arial" charset="0"/>
              <a:buNone/>
            </a:pPr>
            <a:r>
              <a:rPr lang="ru-RU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Работа над проектом показала нам, как мало мы знали об источнике жизни и как мало задумывались о нашей спутнице-воде.</a:t>
            </a:r>
          </a:p>
        </p:txBody>
      </p:sp>
    </p:spTree>
  </p:cSld>
  <p:clrMapOvr>
    <a:masterClrMapping/>
  </p:clrMapOvr>
  <p:transition>
    <p:fade/>
    <p:sndAc>
      <p:endSnd/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/>
          </p:cNvSpPr>
          <p:nvPr>
            <p:ph type="title"/>
          </p:nvPr>
        </p:nvSpPr>
        <p:spPr>
          <a:xfrm>
            <a:off x="457200" y="492125"/>
            <a:ext cx="8229600" cy="708025"/>
          </a:xfrm>
        </p:spPr>
        <p:txBody>
          <a:bodyPr>
            <a:spAutoFit/>
          </a:bodyPr>
          <a:lstStyle/>
          <a:p>
            <a:r>
              <a:rPr lang="ru-RU" sz="4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Как то у нас в доме отключили воду.</a:t>
            </a:r>
          </a:p>
        </p:txBody>
      </p:sp>
      <p:sp>
        <p:nvSpPr>
          <p:cNvPr id="307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800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И начались  домашние проблемы: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2800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2800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не умыться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2800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              чай не попить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2800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                суп не сварить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2800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                кота не напоить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2800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                пол не помыть</a:t>
            </a:r>
            <a:r>
              <a:rPr lang="ru-RU" sz="2800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2800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                не постирать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2800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                 цветы не полить 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2800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И тогда я поняла ,что мы ее не замечаем, мы привыкли к ней.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2800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ВОДА наша спутница!                             </a:t>
            </a:r>
          </a:p>
        </p:txBody>
      </p:sp>
      <p:pic>
        <p:nvPicPr>
          <p:cNvPr id="3076" name="Picture 4" descr="C:\Users\DELL\Desktop\картинки\1303367039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2204864"/>
            <a:ext cx="2182619" cy="26062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 descr="C:\Users\DELL\Desktop\картинки\main-79289-3b33a1cfbfd121e0ffa8a5871a0bde56.jpg"/>
          <p:cNvPicPr>
            <a:picLocks noChangeAspect="1" noChangeArrowheads="1"/>
          </p:cNvPicPr>
          <p:nvPr/>
        </p:nvPicPr>
        <p:blipFill>
          <a:blip r:embed="rId3" cstate="print"/>
          <a:srcRect r="8333"/>
          <a:stretch>
            <a:fillRect/>
          </a:stretch>
        </p:blipFill>
        <p:spPr bwMode="auto">
          <a:xfrm>
            <a:off x="971600" y="2499442"/>
            <a:ext cx="2808312" cy="22977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  <p:sndAc>
      <p:endSnd/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1417637"/>
          </a:xfr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«ВОДА – ЭТО ЖИЗНЬ!»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28688" y="1428750"/>
            <a:ext cx="7572375" cy="107791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n w="10160">
                  <a:noFill/>
                  <a:prstDash val="solid"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Цель:  показать значимость воды в жизни всего живого на планете Земля;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36982" y="3743327"/>
            <a:ext cx="1970604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ЗАДАЧИ: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3850" y="4868863"/>
            <a:ext cx="1584325" cy="18573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Вода в народном  и литературном творчестве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924300" y="5013325"/>
            <a:ext cx="1370013" cy="17002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Что бывает при избытке и недостатке воды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124075" y="4868863"/>
            <a:ext cx="1428750" cy="18573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Роль воды в жизни человека, растений и животных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896241" y="4797425"/>
            <a:ext cx="1500188" cy="18573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Обобщить сведения о значении воды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667625" y="4868863"/>
            <a:ext cx="1285875" cy="18573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Составить </a:t>
            </a:r>
            <a:r>
              <a:rPr lang="ru-RU" sz="16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математи</a:t>
            </a:r>
            <a:r>
              <a:rPr lang="ru-RU" sz="1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ctr">
              <a:defRPr/>
            </a:pPr>
            <a:r>
              <a:rPr lang="ru-RU" sz="16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ческие</a:t>
            </a:r>
            <a:r>
              <a:rPr lang="ru-RU" sz="16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задачи</a:t>
            </a:r>
          </a:p>
        </p:txBody>
      </p:sp>
      <p:cxnSp>
        <p:nvCxnSpPr>
          <p:cNvPr id="18" name="Прямая со стрелкой 17"/>
          <p:cNvCxnSpPr/>
          <p:nvPr/>
        </p:nvCxnSpPr>
        <p:spPr>
          <a:xfrm flipH="1">
            <a:off x="1187450" y="4357688"/>
            <a:ext cx="2527300" cy="4397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>
            <a:off x="3059113" y="4365625"/>
            <a:ext cx="1225550" cy="431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8" idx="2"/>
          </p:cNvCxnSpPr>
          <p:nvPr/>
        </p:nvCxnSpPr>
        <p:spPr>
          <a:xfrm flipH="1">
            <a:off x="4641850" y="4327525"/>
            <a:ext cx="180975" cy="6111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5651500" y="4365625"/>
            <a:ext cx="2520950" cy="431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5148263" y="4365625"/>
            <a:ext cx="1368425" cy="431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1547813" y="2492375"/>
            <a:ext cx="6192837" cy="10779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n w="10160">
                  <a:noFill/>
                  <a:prstDash val="solid"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Тип: творческо-информационный, </a:t>
            </a:r>
            <a:r>
              <a:rPr lang="ru-RU" sz="3200" dirty="0" err="1">
                <a:ln w="10160">
                  <a:noFill/>
                  <a:prstDash val="solid"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межпредметный</a:t>
            </a:r>
            <a:r>
              <a:rPr lang="ru-RU" sz="3200" dirty="0">
                <a:ln w="10160">
                  <a:noFill/>
                  <a:prstDash val="solid"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</p:txBody>
      </p:sp>
    </p:spTree>
    <p:custDataLst>
      <p:tags r:id="rId1"/>
    </p:custDataLst>
  </p:cSld>
  <p:clrMapOvr>
    <a:masterClrMapping/>
  </p:clrMapOvr>
  <p:transition>
    <p:fade/>
    <p:sndAc>
      <p:endSnd/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/>
          </p:cNvSpPr>
          <p:nvPr>
            <p:ph type="title"/>
          </p:nvPr>
        </p:nvSpPr>
        <p:spPr>
          <a:xfrm>
            <a:off x="576263" y="620713"/>
            <a:ext cx="7991475" cy="2554287"/>
          </a:xfrm>
        </p:spPr>
        <p:txBody>
          <a:bodyPr>
            <a:spAutoFit/>
          </a:bodyPr>
          <a:lstStyle/>
          <a:p>
            <a:r>
              <a:rPr lang="ru-RU" sz="4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Вода - вещество в виде прозрачной жидкости, не имеющей цвета, запаха и вкуса.</a:t>
            </a:r>
            <a:br>
              <a:rPr lang="ru-RU" sz="4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Воду сравнивают с мудростью.</a:t>
            </a:r>
          </a:p>
        </p:txBody>
      </p:sp>
      <p:sp>
        <p:nvSpPr>
          <p:cNvPr id="8195" name="Rectangle 3"/>
          <p:cNvSpPr>
            <a:spLocks noGrp="1"/>
          </p:cNvSpPr>
          <p:nvPr>
            <p:ph type="body" idx="1"/>
          </p:nvPr>
        </p:nvSpPr>
        <p:spPr>
          <a:xfrm>
            <a:off x="539750" y="4221163"/>
            <a:ext cx="8229600" cy="1773237"/>
          </a:xfrm>
        </p:spPr>
        <p:txBody>
          <a:bodyPr>
            <a:spAutoFit/>
          </a:bodyPr>
          <a:lstStyle/>
          <a:p>
            <a:pPr marL="0" indent="342900">
              <a:spcBef>
                <a:spcPts val="0"/>
              </a:spcBef>
              <a:spcAft>
                <a:spcPts val="1200"/>
              </a:spcAft>
              <a:buFont typeface="Arial" charset="0"/>
              <a:buNone/>
              <a:defRPr/>
            </a:pPr>
            <a:r>
              <a:rPr lang="ru-RU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Вода ты - сама </a:t>
            </a:r>
            <a:r>
              <a:rPr lang="ru-RU" b="1" dirty="0" err="1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жизнь.Ты</a:t>
            </a:r>
            <a:r>
              <a:rPr lang="ru-RU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самое большое богатство на свете.</a:t>
            </a:r>
          </a:p>
          <a:p>
            <a:pPr>
              <a:lnSpc>
                <a:spcPct val="90000"/>
              </a:lnSpc>
              <a:buFont typeface="Arial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Антуан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де Сент-Экзюпери</a:t>
            </a:r>
          </a:p>
        </p:txBody>
      </p:sp>
    </p:spTree>
  </p:cSld>
  <p:clrMapOvr>
    <a:masterClrMapping/>
  </p:clrMapOvr>
  <p:transition>
    <p:fade/>
    <p:sndAc>
      <p:endSnd/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468313" y="476250"/>
            <a:ext cx="6084887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Я и туча, и туман,</a:t>
            </a:r>
          </a:p>
          <a:p>
            <a:r>
              <a:rPr lang="ru-RU" sz="40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Я ручей и океан,</a:t>
            </a:r>
          </a:p>
          <a:p>
            <a:r>
              <a:rPr lang="ru-RU" sz="40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Я летаю и бегу,</a:t>
            </a:r>
          </a:p>
          <a:p>
            <a:r>
              <a:rPr lang="ru-RU" sz="40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 стеклянной быть могу.</a:t>
            </a:r>
          </a:p>
        </p:txBody>
      </p:sp>
      <p:pic>
        <p:nvPicPr>
          <p:cNvPr id="9219" name="Рисунок 4" descr="2303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0200" y="3500438"/>
            <a:ext cx="4194175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Рисунок 5" descr="tu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1628775"/>
            <a:ext cx="3046413" cy="263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  <p:sndAc>
      <p:endSnd/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1" descr="00037909.jpg"/>
          <p:cNvPicPr>
            <a:picLocks noChangeAspect="1"/>
          </p:cNvPicPr>
          <p:nvPr/>
        </p:nvPicPr>
        <p:blipFill>
          <a:blip r:embed="rId2" cstate="print"/>
          <a:srcRect l="2940" t="2615" r="5470" b="4797"/>
          <a:stretch>
            <a:fillRect/>
          </a:stretch>
        </p:blipFill>
        <p:spPr bwMode="auto">
          <a:xfrm>
            <a:off x="1835696" y="2455622"/>
            <a:ext cx="3793235" cy="2845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143250" y="428625"/>
            <a:ext cx="5715000" cy="15700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Все воды, как и земли, прекрасны. Тихие пруды и озёра, заводи и речки ласкают взоры, умиротворяют душу, несут живительную влагу.</a:t>
            </a:r>
          </a:p>
        </p:txBody>
      </p:sp>
    </p:spTree>
  </p:cSld>
  <p:clrMapOvr>
    <a:masterClrMapping/>
  </p:clrMapOvr>
  <p:transition>
    <p:fade/>
    <p:sndAc>
      <p:endSnd/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1727200" y="461963"/>
            <a:ext cx="5689600" cy="768350"/>
          </a:xfrm>
        </p:spPr>
        <p:txBody>
          <a:bodyPr>
            <a:spAutoFit/>
          </a:bodyPr>
          <a:lstStyle/>
          <a:p>
            <a:r>
              <a:rPr lang="ru-RU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Вода в жизни человека</a:t>
            </a:r>
          </a:p>
        </p:txBody>
      </p:sp>
      <p:pic>
        <p:nvPicPr>
          <p:cNvPr id="10245" name="Picture 5" descr="C:\Users\DELL\Desktop\картинки\vo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9" y="1621090"/>
            <a:ext cx="1728440" cy="2239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88cd4fd9b184c343-lar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525" y="1880758"/>
            <a:ext cx="2447875" cy="18355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 descr="health1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71775" y="1773238"/>
            <a:ext cx="2447925" cy="1611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 descr="nochnoi_kruiznyi_lainer-284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92275" y="4495316"/>
            <a:ext cx="2447677" cy="19578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 descr="загруженное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292725" y="4479170"/>
            <a:ext cx="2447627" cy="18184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  <p:sndAc>
      <p:endSnd/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Содержание воды в организме человека</a:t>
            </a:r>
          </a:p>
        </p:txBody>
      </p:sp>
      <p:sp>
        <p:nvSpPr>
          <p:cNvPr id="13315" name="Rectangle 3"/>
          <p:cNvSpPr>
            <a:spLocks noGrp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Биологи иногда шутят, что вода «изобрела» человека как средство передвижения.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400" b="1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Система организма</a:t>
            </a:r>
            <a:r>
              <a:rPr lang="ru-RU" sz="24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                            </a:t>
            </a:r>
            <a:r>
              <a:rPr lang="ru-RU" sz="24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Объемная доля %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Кровь                                                       	     92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Почки                                                 	до 82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Мозг                                                   	до 85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Печень                                              	до 69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Мышцы                                                   	     75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Кости                                                  	до 28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36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 86 % человек состоит из воды!</a:t>
            </a:r>
          </a:p>
        </p:txBody>
      </p:sp>
    </p:spTree>
  </p:cSld>
  <p:clrMapOvr>
    <a:masterClrMapping/>
  </p:clrMapOvr>
  <p:transition>
    <p:fade/>
    <p:sndAc>
      <p:endSnd/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Сколько воды требуется человеку</a:t>
            </a:r>
          </a:p>
        </p:txBody>
      </p:sp>
      <p:sp>
        <p:nvSpPr>
          <p:cNvPr id="14339" name="Rectangle 3"/>
          <p:cNvSpPr>
            <a:spLocks noGrp="1"/>
          </p:cNvSpPr>
          <p:nvPr>
            <p:ph type="body" idx="1"/>
          </p:nvPr>
        </p:nvSpPr>
        <p:spPr>
          <a:xfrm>
            <a:off x="468313" y="1412875"/>
            <a:ext cx="8229600" cy="5068888"/>
          </a:xfrm>
        </p:spPr>
        <p:txBody>
          <a:bodyPr/>
          <a:lstStyle/>
          <a:p>
            <a:r>
              <a:rPr lang="ru-RU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  потере до 2% массы тела (1литр) появляется жажда;</a:t>
            </a:r>
          </a:p>
          <a:p>
            <a:r>
              <a:rPr lang="ru-RU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 утрате 6-8% наступает обморок;</a:t>
            </a:r>
          </a:p>
          <a:p>
            <a:r>
              <a:rPr lang="ru-RU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 нехватке 10% нарушается глотание;</a:t>
            </a:r>
          </a:p>
          <a:p>
            <a:r>
              <a:rPr lang="ru-RU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 утере 12% человек погибает;</a:t>
            </a:r>
          </a:p>
          <a:p>
            <a:r>
              <a:rPr lang="ru-RU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Нехватка воды причина многих заболеваний</a:t>
            </a:r>
          </a:p>
          <a:p>
            <a:pPr>
              <a:buFont typeface="Arial" charset="0"/>
              <a:buNone/>
            </a:pPr>
            <a:r>
              <a:rPr lang="ru-RU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Потребность воды в сутки от 1 до 2 литров!</a:t>
            </a:r>
          </a:p>
        </p:txBody>
      </p:sp>
    </p:spTree>
  </p:cSld>
  <p:clrMapOvr>
    <a:masterClrMapping/>
  </p:clrMapOvr>
  <p:transition>
    <p:fade/>
    <p:sndAc>
      <p:endSnd/>
    </p:sndAc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3.1|1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9|0.3|0|0.2|0.7|0.8|0.7|0.6|0.7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2523</TotalTime>
  <Words>472</Words>
  <Application>Microsoft Office PowerPoint</Application>
  <PresentationFormat>Экран (4:3)</PresentationFormat>
  <Paragraphs>74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Как то у нас в доме отключили воду.</vt:lpstr>
      <vt:lpstr>«ВОДА – ЭТО ЖИЗНЬ!»</vt:lpstr>
      <vt:lpstr>Вода - вещество в виде прозрачной жидкости, не имеющей цвета, запаха и вкуса. Воду сравнивают с мудростью.</vt:lpstr>
      <vt:lpstr>Слайд 5</vt:lpstr>
      <vt:lpstr>Слайд 6</vt:lpstr>
      <vt:lpstr>Вода в жизни человека</vt:lpstr>
      <vt:lpstr>Содержание воды в организме человека</vt:lpstr>
      <vt:lpstr>Сколько воды требуется человеку</vt:lpstr>
      <vt:lpstr>Несколько советов,как избежать обезвоживания организма</vt:lpstr>
      <vt:lpstr>Вода в жизни животных</vt:lpstr>
      <vt:lpstr>Слайд 12</vt:lpstr>
      <vt:lpstr>А многие ли задумываются, что вода может быть источником бед?</vt:lpstr>
      <vt:lpstr>Когда воды слишком много!</vt:lpstr>
      <vt:lpstr>Когда воды слишком мало!</vt:lpstr>
      <vt:lpstr>Как вы думаете много или мало воды на земле?</vt:lpstr>
      <vt:lpstr>ЗАКЛЮЧЕНИЕ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ВОДА-ЭТО ЖИЗНЬ</dc:title>
  <dc:creator>COMP</dc:creator>
  <cp:lastModifiedBy>Windows 7</cp:lastModifiedBy>
  <cp:revision>256</cp:revision>
  <dcterms:created xsi:type="dcterms:W3CDTF">2009-05-01T07:29:36Z</dcterms:created>
  <dcterms:modified xsi:type="dcterms:W3CDTF">2013-03-11T19:11:11Z</dcterms:modified>
</cp:coreProperties>
</file>