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57" r:id="rId3"/>
    <p:sldId id="258" r:id="rId4"/>
    <p:sldId id="279" r:id="rId5"/>
    <p:sldId id="282" r:id="rId6"/>
    <p:sldId id="263" r:id="rId7"/>
    <p:sldId id="264" r:id="rId8"/>
    <p:sldId id="283" r:id="rId9"/>
    <p:sldId id="265" r:id="rId10"/>
    <p:sldId id="288" r:id="rId11"/>
    <p:sldId id="285" r:id="rId12"/>
    <p:sldId id="286" r:id="rId13"/>
    <p:sldId id="281" r:id="rId14"/>
    <p:sldId id="266" r:id="rId15"/>
    <p:sldId id="269" r:id="rId16"/>
    <p:sldId id="275" r:id="rId17"/>
    <p:sldId id="272" r:id="rId18"/>
    <p:sldId id="287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AE12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9" autoAdjust="0"/>
    <p:restoredTop sz="94689" autoAdjust="0"/>
  </p:normalViewPr>
  <p:slideViewPr>
    <p:cSldViewPr>
      <p:cViewPr varScale="1">
        <p:scale>
          <a:sx n="68" d="100"/>
          <a:sy n="68" d="100"/>
        </p:scale>
        <p:origin x="-47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395601F-5497-4251-A8C4-1A0A7AB9A281}" type="datetimeFigureOut">
              <a:rPr lang="ru-RU"/>
              <a:pPr>
                <a:defRPr/>
              </a:pPr>
              <a:t>12.03.2013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6DE730FE-4F37-4A6D-9299-5EC85EDF96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54819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253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037CFD25-B45B-4009-A104-CB7707DDC497}" type="slidenum">
              <a:rPr lang="ru-RU" smtClean="0"/>
              <a:pPr eaLnBrk="1" hangingPunct="1"/>
              <a:t>16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850A334-36FA-4949-93D9-DDEA3D572680}" type="datetimeFigureOut">
              <a:rPr lang="ru-RU"/>
              <a:pPr>
                <a:defRPr/>
              </a:pPr>
              <a:t>12.03.2013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957E71E-9303-4C9A-A6CE-E0AAE2BC59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97831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503238" y="530225"/>
            <a:ext cx="4014787" cy="4187825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70425" y="530225"/>
            <a:ext cx="4016375" cy="41878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0E00AD-F3E7-4CB3-B76B-9C737A4660DB}" type="datetimeFigureOut">
              <a:rPr lang="ru-RU"/>
              <a:pPr>
                <a:defRPr/>
              </a:pPr>
              <a:t>12.03.2013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BF49C9-1BEA-41D9-AC9C-98B7B1D836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5842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A7AEF1-E1A6-4B75-857E-540C856B9D90}" type="datetimeFigureOut">
              <a:rPr lang="ru-RU"/>
              <a:pPr>
                <a:defRPr/>
              </a:pPr>
              <a:t>12.03.2013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C2445B-E2BD-4416-AB00-4F56D59E91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42067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BBD71C-6698-4BE8-91D3-3CA0D39C97BB}" type="datetimeFigureOut">
              <a:rPr lang="ru-RU"/>
              <a:pPr>
                <a:defRPr/>
              </a:pPr>
              <a:t>12.03.2013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DB910C-830A-4947-8004-BC323BD7EF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82254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F04D16-5DC8-48B7-ACB7-F9832C037FC6}" type="datetimeFigureOut">
              <a:rPr lang="ru-RU"/>
              <a:pPr>
                <a:defRPr/>
              </a:pPr>
              <a:t>12.03.2013</a:t>
            </a:fld>
            <a:endParaRPr lang="ru-RU"/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64BC14-698C-45AE-848D-771F0CF8EA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2786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EC5C4B-8386-4574-BFC4-EA488A4EA81A}" type="datetimeFigureOut">
              <a:rPr lang="ru-RU"/>
              <a:pPr>
                <a:defRPr/>
              </a:pPr>
              <a:t>12.03.2013</a:t>
            </a:fld>
            <a:endParaRPr lang="ru-RU"/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435251-2594-4B2B-9915-792F33D0F3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2553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BBA3A6-0BFB-4855-B94E-2EEF25807F9B}" type="datetimeFigureOut">
              <a:rPr lang="ru-RU"/>
              <a:pPr>
                <a:defRPr/>
              </a:pPr>
              <a:t>12.03.2013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72CAE3-2808-4A5F-A404-4455272B55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69287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60298-D520-4D21-B6FE-BDFEE84D1B5B}" type="datetimeFigureOut">
              <a:rPr lang="ru-RU"/>
              <a:pPr>
                <a:defRPr/>
              </a:pPr>
              <a:t>12.03.2013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0D67EB-B47D-4067-AE65-9CD0296908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8304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3E5805-8152-4342-BB52-9F07062151ED}" type="datetimeFigureOut">
              <a:rPr lang="ru-RU"/>
              <a:pPr>
                <a:defRPr/>
              </a:pPr>
              <a:t>12.03.2013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A884AB-BE64-47AC-A7CB-87B6B7CC5A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30603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503238" y="530225"/>
            <a:ext cx="4014787" cy="41878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670425" y="530225"/>
            <a:ext cx="4016375" cy="4187825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5FF0F9-8D11-4671-B33F-FFEE452FDA4A}" type="datetimeFigureOut">
              <a:rPr lang="ru-RU"/>
              <a:pPr>
                <a:defRPr/>
              </a:pPr>
              <a:t>12.03.2013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D82D55-4615-49CB-8AE3-3160E06208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30777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1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65965E5F-0975-49CE-8323-BA534ED104F8}" type="datetimeFigureOut">
              <a:rPr lang="ru-RU"/>
              <a:pPr>
                <a:defRPr/>
              </a:pPr>
              <a:t>12.03.2013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B0613EFA-E5CA-4BB0-AC97-2706A907DB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Calibri" pitchFamily="34" charset="0"/>
        </a:defRPr>
      </a:lvl9pPr>
      <a:extLst/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eaLnBrk="0" fontAlgn="base" hangingPunct="0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eaLnBrk="0" fontAlgn="base" hangingPunct="0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533400"/>
            <a:ext cx="7851775" cy="3149600"/>
          </a:xfrm>
        </p:spPr>
        <p:txBody>
          <a:bodyPr wrap="square" tIns="45720" numCol="1" anchorCtr="0" compatLnSpc="1">
            <a:prstTxWarp prst="textNoShape">
              <a:avLst/>
            </a:prstTxWarp>
            <a:noAutofit/>
          </a:bodyPr>
          <a:lstStyle/>
          <a:p>
            <a:pPr eaLnBrk="1" hangingPunct="1"/>
            <a:r>
              <a:rPr lang="ru-RU" sz="3600" smtClean="0">
                <a:solidFill>
                  <a:srgbClr val="FF8D3E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3600" smtClean="0">
                <a:solidFill>
                  <a:srgbClr val="FF8D3E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3600" smtClean="0">
                <a:solidFill>
                  <a:srgbClr val="FF8D3E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3600" smtClean="0">
                <a:solidFill>
                  <a:srgbClr val="FF8D3E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3600" smtClean="0">
                <a:solidFill>
                  <a:srgbClr val="FF8D3E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3600" smtClean="0">
                <a:solidFill>
                  <a:srgbClr val="FF8D3E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3600" smtClean="0">
                <a:solidFill>
                  <a:srgbClr val="FF8D3E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3600" smtClean="0">
                <a:solidFill>
                  <a:srgbClr val="FF8D3E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3600" smtClean="0">
                <a:solidFill>
                  <a:srgbClr val="FF8D3E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Использование модулей трудовых навыков на уроках теоретического обучения</a:t>
            </a:r>
            <a:r>
              <a:rPr lang="ru-RU" sz="4400" smtClean="0">
                <a:solidFill>
                  <a:srgbClr val="FF8D3E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4400" smtClean="0">
                <a:solidFill>
                  <a:srgbClr val="FF8D3E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4400" smtClean="0">
                <a:solidFill>
                  <a:srgbClr val="FF8D3E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</a:t>
            </a:r>
            <a:br>
              <a:rPr lang="ru-RU" sz="4400" smtClean="0">
                <a:solidFill>
                  <a:srgbClr val="FF8D3E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 sz="4400" smtClean="0">
              <a:solidFill>
                <a:srgbClr val="FF8D3E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13" y="3684588"/>
            <a:ext cx="7772400" cy="9144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Преподаватель ГОУ НПО ПЛ -16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Ченцова О.А</a:t>
            </a:r>
            <a:endParaRPr lang="ru-RU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5426502"/>
            <a:ext cx="837952" cy="10809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600" b="1" smtClean="0">
                <a:cs typeface="Arial" charset="0"/>
              </a:rPr>
              <a:t>Правильные ответ фиксируются в процессе  выполнения теста, и учащийся наглядно видит результат своих ответов.</a:t>
            </a:r>
          </a:p>
          <a:p>
            <a:pPr eaLnBrk="1" hangingPunct="1">
              <a:lnSpc>
                <a:spcPct val="80000"/>
              </a:lnSpc>
            </a:pPr>
            <a:r>
              <a:rPr lang="ru-RU" sz="2600" b="1" smtClean="0">
                <a:cs typeface="Arial" charset="0"/>
              </a:rPr>
              <a:t>После завершения на компьютере выставляется оценка, указывается количество верных и неверных ответов, % усвоения знаний.</a:t>
            </a:r>
            <a:r>
              <a:rPr lang="ru-RU" sz="2600" b="1" smtClean="0">
                <a:solidFill>
                  <a:srgbClr val="00B050"/>
                </a:solidFill>
                <a:cs typeface="Arial" charset="0"/>
              </a:rPr>
              <a:t> В обучающей программе </a:t>
            </a:r>
            <a:r>
              <a:rPr lang="ru-RU" sz="2600" b="1" smtClean="0">
                <a:cs typeface="Arial" charset="0"/>
              </a:rPr>
              <a:t>предусмотрена возможность повтора. Если тест выполнен неудовлетворительно( на оценку 2 ), то с разрешения преподавателя можно пройти его заново, опираясь на материал элемента модульного блока.</a:t>
            </a: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b="1" u="sng" smtClean="0">
                <a:solidFill>
                  <a:srgbClr val="00B050"/>
                </a:solidFill>
              </a:rPr>
              <a:t> </a:t>
            </a:r>
            <a:r>
              <a:rPr lang="ru-RU" sz="2600" b="1" u="sng" smtClean="0">
                <a:solidFill>
                  <a:srgbClr val="00B050"/>
                </a:solidFill>
              </a:rPr>
              <a:t>Контролирующая программа </a:t>
            </a:r>
            <a:r>
              <a:rPr lang="ru-RU" sz="2600" b="1" smtClean="0"/>
              <a:t>составлена в той же последовательности, что и обучающая.</a:t>
            </a:r>
          </a:p>
          <a:p>
            <a:pPr eaLnBrk="1" hangingPunct="1">
              <a:lnSpc>
                <a:spcPct val="80000"/>
              </a:lnSpc>
            </a:pPr>
            <a:r>
              <a:rPr lang="ru-RU" sz="2600" b="1" smtClean="0"/>
              <a:t>Вопросы и варианты ответов</a:t>
            </a:r>
            <a:r>
              <a:rPr lang="ru-RU" sz="2600" b="1" smtClean="0">
                <a:latin typeface="Times New Roman" charset="0"/>
              </a:rPr>
              <a:t> </a:t>
            </a:r>
            <a:r>
              <a:rPr lang="ru-RU" sz="2600" b="1" smtClean="0"/>
              <a:t>остаются неизменными. Время, предлагаемое для ответов на тест</a:t>
            </a:r>
            <a:r>
              <a:rPr lang="ru-RU" sz="2600" b="1" smtClean="0">
                <a:latin typeface="Times New Roman" charset="0"/>
              </a:rPr>
              <a:t>, </a:t>
            </a:r>
            <a:r>
              <a:rPr lang="ru-RU" sz="2600" b="1" smtClean="0"/>
              <a:t>ограничивается сложностью изучаемого материала, и как правило, не превышает 15 минут.  </a:t>
            </a:r>
          </a:p>
          <a:p>
            <a:pPr eaLnBrk="1" hangingPunct="1">
              <a:lnSpc>
                <a:spcPct val="80000"/>
              </a:lnSpc>
            </a:pPr>
            <a:r>
              <a:rPr lang="ru-RU" sz="2600" b="1" smtClean="0"/>
              <a:t>Воспользоваться тестом обучающийся может один раз, полученная оценка является</a:t>
            </a:r>
            <a:r>
              <a:rPr lang="ru-RU" sz="2600" b="1" smtClean="0">
                <a:latin typeface="Times New Roman" charset="0"/>
              </a:rPr>
              <a:t> результатом </a:t>
            </a:r>
            <a:r>
              <a:rPr lang="ru-RU" sz="2600" b="1" smtClean="0"/>
              <a:t>текущ</a:t>
            </a:r>
            <a:r>
              <a:rPr lang="ru-RU" sz="2600" b="1" smtClean="0">
                <a:latin typeface="Times New Roman" charset="0"/>
              </a:rPr>
              <a:t>его</a:t>
            </a:r>
            <a:r>
              <a:rPr lang="ru-RU" sz="2600" b="1" smtClean="0"/>
              <a:t> контрол</a:t>
            </a:r>
            <a:r>
              <a:rPr lang="ru-RU" sz="2600" b="1" smtClean="0">
                <a:latin typeface="Times New Roman" charset="0"/>
              </a:rPr>
              <a:t>я</a:t>
            </a:r>
            <a:r>
              <a:rPr lang="ru-RU" sz="2600" b="1" smtClean="0"/>
              <a:t> и выставляется в журнал.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pic>
        <p:nvPicPr>
          <p:cNvPr id="14339" name="Содержимое 6" descr="100_3473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15615" y="823701"/>
            <a:ext cx="7314009" cy="474842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smtClean="0">
              <a:effectLst/>
            </a:endParaRPr>
          </a:p>
        </p:txBody>
      </p:sp>
      <p:sp>
        <p:nvSpPr>
          <p:cNvPr id="15363" name="Rectangle 6"/>
          <p:cNvSpPr>
            <a:spLocks noGrp="1"/>
          </p:cNvSpPr>
          <p:nvPr>
            <p:ph type="body" sz="half" idx="2"/>
          </p:nvPr>
        </p:nvSpPr>
        <p:spPr>
          <a:xfrm>
            <a:off x="4670425" y="428625"/>
            <a:ext cx="4044950" cy="5500688"/>
          </a:xfrm>
        </p:spPr>
        <p:txBody>
          <a:bodyPr/>
          <a:lstStyle/>
          <a:p>
            <a:pPr>
              <a:spcBef>
                <a:spcPct val="0"/>
              </a:spcBef>
              <a:buFont typeface="Wingdings 2" pitchFamily="18" charset="2"/>
              <a:buNone/>
            </a:pPr>
            <a:r>
              <a:rPr lang="ru-RU" sz="2400" smtClean="0">
                <a:solidFill>
                  <a:srgbClr val="C00000"/>
                </a:solidFill>
              </a:rPr>
              <a:t> </a:t>
            </a:r>
            <a:r>
              <a:rPr lang="ru-RU" sz="2400" smtClean="0">
                <a:solidFill>
                  <a:srgbClr val="C00000"/>
                </a:solidFill>
                <a:latin typeface="Arial" charset="0"/>
              </a:rPr>
              <a:t>   </a:t>
            </a:r>
            <a:r>
              <a:rPr lang="ru-RU" sz="2200" b="1" smtClean="0">
                <a:solidFill>
                  <a:srgbClr val="C00000"/>
                </a:solidFill>
              </a:rPr>
              <a:t>Хочется отметить, что </a:t>
            </a:r>
            <a:r>
              <a:rPr lang="ru-RU" sz="2200" b="1" smtClean="0">
                <a:solidFill>
                  <a:srgbClr val="C00000"/>
                </a:solidFill>
                <a:latin typeface="Arial" charset="0"/>
              </a:rPr>
              <a:t>    </a:t>
            </a:r>
            <a:r>
              <a:rPr lang="ru-RU" sz="2200" b="1" smtClean="0">
                <a:solidFill>
                  <a:srgbClr val="C00000"/>
                </a:solidFill>
              </a:rPr>
              <a:t>целесообразно использовать привлечение  ребят для составления обучающих программ с элементами модульных технологий,  как  на старших курсах, так и на  первом. Процесс взаимодействия учитель-ученик повышает ответственность обучающегося, что несомненно важно именно  в начале обучения.</a:t>
            </a:r>
          </a:p>
          <a:p>
            <a:pPr>
              <a:spcBef>
                <a:spcPct val="0"/>
              </a:spcBef>
              <a:buFont typeface="Wingdings 2" pitchFamily="18" charset="2"/>
              <a:buNone/>
            </a:pPr>
            <a:endParaRPr lang="ru-RU" sz="2400" smtClean="0"/>
          </a:p>
        </p:txBody>
      </p:sp>
      <p:pic>
        <p:nvPicPr>
          <p:cNvPr id="15364" name="Содержимое 5" descr="100_3454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28625" y="714375"/>
            <a:ext cx="4572000" cy="43307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357188" y="530225"/>
            <a:ext cx="4089400" cy="4970463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sz="2200" b="1" smtClean="0"/>
              <a:t>Адаптированный учебный  элемент является мультимедийным</a:t>
            </a:r>
            <a:r>
              <a:rPr lang="en-US" sz="2200" b="1" smtClean="0"/>
              <a:t> </a:t>
            </a:r>
            <a:r>
              <a:rPr lang="ru-RU" sz="2200" b="1" smtClean="0"/>
              <a:t>продуктом – результатом совместного труда учителя и педагога. Создаются они у нас на уроках информатики как вариант зачетной работы при изучении текстовых и графических редакторов, при создании презентаций, а также во внеурочное время</a:t>
            </a:r>
            <a:r>
              <a:rPr lang="ru-RU" sz="2200" b="1" smtClean="0">
                <a:latin typeface="Times New Roman" charset="0"/>
              </a:rPr>
              <a:t>-</a:t>
            </a:r>
            <a:r>
              <a:rPr lang="ru-RU" sz="2200" b="1" smtClean="0"/>
              <a:t> как внеклассная работа по предмету</a:t>
            </a:r>
          </a:p>
          <a:p>
            <a:pPr eaLnBrk="1" hangingPunct="1">
              <a:lnSpc>
                <a:spcPct val="60000"/>
              </a:lnSpc>
            </a:pPr>
            <a:endParaRPr lang="ru-RU" sz="1700" smtClean="0">
              <a:latin typeface="Arial" charset="0"/>
            </a:endParaRPr>
          </a:p>
          <a:p>
            <a:pPr eaLnBrk="1" hangingPunct="1">
              <a:lnSpc>
                <a:spcPct val="60000"/>
              </a:lnSpc>
            </a:pPr>
            <a:endParaRPr lang="ru-RU" sz="1900" smtClean="0"/>
          </a:p>
        </p:txBody>
      </p:sp>
      <p:pic>
        <p:nvPicPr>
          <p:cNvPr id="16388" name="Содержимое 6" descr="100_3462.JPG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0" y="642938"/>
            <a:ext cx="4114800" cy="390894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5256213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b="1" smtClean="0"/>
              <a:t>   Составлены адаптированные учебные элементы по предметам :</a:t>
            </a:r>
          </a:p>
          <a:p>
            <a:pPr eaLnBrk="1" hangingPunct="1"/>
            <a:r>
              <a:rPr lang="ru-RU" b="1" smtClean="0"/>
              <a:t>«Основы резания металлов», </a:t>
            </a:r>
          </a:p>
          <a:p>
            <a:pPr eaLnBrk="1" hangingPunct="1"/>
            <a:r>
              <a:rPr lang="ru-RU" b="1" smtClean="0"/>
              <a:t>« Технология токарных работ»,</a:t>
            </a:r>
          </a:p>
          <a:p>
            <a:pPr eaLnBrk="1" hangingPunct="1"/>
            <a:r>
              <a:rPr lang="ru-RU" b="1" smtClean="0"/>
              <a:t> «Оборудование и методы обработки»,</a:t>
            </a:r>
          </a:p>
          <a:p>
            <a:pPr eaLnBrk="1" hangingPunct="1"/>
            <a:r>
              <a:rPr lang="ru-RU" b="1" smtClean="0"/>
              <a:t> « Основные сведения о станках с программным управлением»</a:t>
            </a:r>
          </a:p>
          <a:p>
            <a:pPr eaLnBrk="1" hangingPunct="1"/>
            <a:r>
              <a:rPr lang="ru-RU" b="1" smtClean="0"/>
              <a:t>  Принцип использован для  проведения теоретической части конкурса  областной олимпиады по специальности электромонтер.</a:t>
            </a:r>
          </a:p>
          <a:p>
            <a:pPr eaLnBrk="1" hangingPunct="1"/>
            <a:endParaRPr lang="ru-RU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18435" name="Содержимое 2"/>
          <p:cNvSpPr>
            <a:spLocks noGrp="1"/>
          </p:cNvSpPr>
          <p:nvPr>
            <p:ph idx="1"/>
          </p:nvPr>
        </p:nvSpPr>
        <p:spPr>
          <a:xfrm>
            <a:off x="503238" y="500063"/>
            <a:ext cx="8183562" cy="5500687"/>
          </a:xfrm>
        </p:spPr>
        <p:txBody>
          <a:bodyPr/>
          <a:lstStyle/>
          <a:p>
            <a:pPr eaLnBrk="1" hangingPunct="1"/>
            <a:r>
              <a:rPr lang="ru-RU" sz="2200" b="1" smtClean="0">
                <a:cs typeface="Arial" charset="0"/>
              </a:rPr>
              <a:t>Такой подход дает возможность разнообразить формы проведения уроков, создать атмосферу  заинтересованности и доброжелательности, сократить время на текущий  и итоговый контроль знаний.</a:t>
            </a:r>
          </a:p>
          <a:p>
            <a:pPr eaLnBrk="1" hangingPunct="1"/>
            <a:r>
              <a:rPr lang="ru-RU" sz="2200" b="1" smtClean="0">
                <a:cs typeface="Arial" charset="0"/>
              </a:rPr>
              <a:t> Повысить мотивацию обучаемых в процессе обучения.  </a:t>
            </a:r>
          </a:p>
          <a:p>
            <a:pPr eaLnBrk="1" hangingPunct="1"/>
            <a:r>
              <a:rPr lang="ru-RU" sz="2200" b="1" smtClean="0">
                <a:cs typeface="Arial" charset="0"/>
              </a:rPr>
              <a:t>Сформировать межпредметные связи, используя знания и умения </a:t>
            </a:r>
            <a:r>
              <a:rPr lang="ru-RU" sz="2100" b="1" smtClean="0">
                <a:cs typeface="Arial" charset="0"/>
              </a:rPr>
              <a:t>приобретенные</a:t>
            </a:r>
            <a:r>
              <a:rPr lang="ru-RU" sz="2200" b="1" smtClean="0">
                <a:cs typeface="Arial" charset="0"/>
              </a:rPr>
              <a:t> на практике в мастерских, на рабочих местах в цехах, по предметам профтехцикла( информатика и ИКТ, материаловедение, черчение, автоматизация производства и др</a:t>
            </a:r>
            <a:r>
              <a:rPr lang="ru-RU" sz="2200" b="1" smtClean="0">
                <a:latin typeface="Times New Roman" charset="0"/>
              </a:rPr>
              <a:t>.</a:t>
            </a:r>
            <a:r>
              <a:rPr lang="ru-RU" sz="2200" b="1" smtClean="0">
                <a:cs typeface="Arial" charset="0"/>
              </a:rPr>
              <a:t>)</a:t>
            </a:r>
          </a:p>
          <a:p>
            <a:pPr eaLnBrk="1" hangingPunct="1"/>
            <a:r>
              <a:rPr lang="ru-RU" sz="2200" b="1" smtClean="0">
                <a:cs typeface="Arial" charset="0"/>
              </a:rPr>
              <a:t>Происходит частичная индивидуализация обучения с изменением  роли и функций преподавателя на данном уроке.</a:t>
            </a:r>
          </a:p>
          <a:p>
            <a:pPr eaLnBrk="1" hangingPunct="1"/>
            <a:endParaRPr lang="ru-RU" sz="2400" smtClean="0">
              <a:latin typeface="Arial" charset="0"/>
              <a:cs typeface="Arial" charset="0"/>
            </a:endParaRPr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19459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51847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b="1" smtClean="0">
                <a:solidFill>
                  <a:srgbClr val="0000CC"/>
                </a:solidFill>
              </a:rPr>
              <a:t>   В результате</a:t>
            </a:r>
            <a:r>
              <a:rPr lang="ru-RU" b="1" smtClean="0">
                <a:solidFill>
                  <a:srgbClr val="0000CC"/>
                </a:solidFill>
                <a:latin typeface="Times New Roman" charset="0"/>
              </a:rPr>
              <a:t> мы добиваемся повышения интереса к учебе и повышения качества знаний,</a:t>
            </a:r>
            <a:r>
              <a:rPr lang="ru-RU" b="1" smtClean="0">
                <a:solidFill>
                  <a:srgbClr val="0000CC"/>
                </a:solidFill>
              </a:rPr>
              <a:t> придерживаясь и не нарушая основных концепций МТН – технологий, включающих в себя: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Системный подход к организации процесса обучения, с целями  понятными обучающимся.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Пошаговое обучение, ориентированное на обучаемого.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Доступную учебную документацию.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Гибкую модульную структура  формирования занятия (урока  спецтехнологии, в частности).</a:t>
            </a:r>
          </a:p>
          <a:p>
            <a:pPr eaLnBrk="1" hangingPunct="1">
              <a:lnSpc>
                <a:spcPct val="90000"/>
              </a:lnSpc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538788" y="533400"/>
            <a:ext cx="2971800" cy="914400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20483" name="Текст 5"/>
          <p:cNvSpPr>
            <a:spLocks noGrp="1"/>
          </p:cNvSpPr>
          <p:nvPr>
            <p:ph type="body" idx="2"/>
          </p:nvPr>
        </p:nvSpPr>
        <p:spPr>
          <a:xfrm>
            <a:off x="5500688" y="428625"/>
            <a:ext cx="3357562" cy="5429250"/>
          </a:xfrm>
        </p:spPr>
        <p:txBody>
          <a:bodyPr/>
          <a:lstStyle/>
          <a:p>
            <a:pPr marL="17463" marR="0">
              <a:lnSpc>
                <a:spcPct val="90000"/>
              </a:lnSpc>
              <a:spcBef>
                <a:spcPct val="0"/>
              </a:spcBef>
            </a:pPr>
            <a:r>
              <a:rPr lang="ru-RU" sz="1900" b="1" smtClean="0">
                <a:solidFill>
                  <a:srgbClr val="C00000"/>
                </a:solidFill>
                <a:cs typeface="Arial" charset="0"/>
              </a:rPr>
              <a:t>Мы на своих уроках по предметам спецдисциплин пока полностью не осваиваем  всю технологию </a:t>
            </a:r>
            <a:r>
              <a:rPr lang="ru-RU" sz="1900" b="1" smtClean="0">
                <a:solidFill>
                  <a:srgbClr val="C00000"/>
                </a:solidFill>
                <a:latin typeface="Times New Roman" charset="0"/>
              </a:rPr>
              <a:t>МТН</a:t>
            </a:r>
            <a:r>
              <a:rPr lang="ru-RU" sz="1900" b="1" smtClean="0">
                <a:solidFill>
                  <a:srgbClr val="C00000"/>
                </a:solidFill>
                <a:cs typeface="Arial" charset="0"/>
              </a:rPr>
              <a:t> в целом, но делаем все возможное, чтобы дать  ученику реально необходимые знания, которые потребуются  для формирования умений, и приведут в итоге к его профессиональной компетенции, и как следствие к его востребованности на рынке труда в сегодняшних непростых  экономических условиях.</a:t>
            </a:r>
          </a:p>
        </p:txBody>
      </p:sp>
      <p:pic>
        <p:nvPicPr>
          <p:cNvPr id="20484" name="Содержимое 8" descr="100_3903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28625" y="857250"/>
            <a:ext cx="4970463" cy="40719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400" b="1" smtClean="0"/>
              <a:t> В Федеральной целевой программе развития образования выделен ряд задач, главной из которых является подготовка </a:t>
            </a:r>
            <a:r>
              <a:rPr lang="ru-RU" sz="2400" b="1" smtClean="0">
                <a:solidFill>
                  <a:schemeClr val="accent2"/>
                </a:solidFill>
              </a:rPr>
              <a:t>квалифицированного, компетентного работника, который свободно владеет профессией и может ориентироваться в смежных областях деятельности.</a:t>
            </a:r>
            <a:r>
              <a:rPr lang="ru-RU" sz="2400" b="1" smtClean="0"/>
              <a:t> Отсюда следует, что ценностно-целевая ориентация профессиональной подготовки в системе начального профессионального образования заключается в содействии становлению интегральных личностных характеристик, которые и выступают как непосредственные показатели профессионального развития человека.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511333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b="1" smtClean="0"/>
              <a:t> </a:t>
            </a:r>
            <a:r>
              <a:rPr lang="ru-RU" sz="2400" b="1" smtClean="0"/>
              <a:t>Инновационный поиск новых средств обучения приводит меня к пониманию того, что на уроках нужны деятельностные, групповые, игровые, ролевые, практико-ориентированные, проблемные, модульно-рейтинговые, рефлексивные и прочие методы обучения. Такие, которые существенно повысили бы интерес к изучению спецпредметов, позволили объективно, полно и систематически оценивать полученные знания, а так же послужили бы  для закрепления знаний приобретенных в процессе практического изучения в мастерских лицея.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538788" y="533400"/>
            <a:ext cx="2971800" cy="914400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147" name="Текст 5"/>
          <p:cNvSpPr>
            <a:spLocks noGrp="1"/>
          </p:cNvSpPr>
          <p:nvPr>
            <p:ph type="body" idx="2"/>
          </p:nvPr>
        </p:nvSpPr>
        <p:spPr>
          <a:xfrm>
            <a:off x="5357813" y="857250"/>
            <a:ext cx="3357562" cy="4797425"/>
          </a:xfrm>
        </p:spPr>
        <p:txBody>
          <a:bodyPr/>
          <a:lstStyle/>
          <a:p>
            <a:pPr marL="17463" marR="0">
              <a:spcBef>
                <a:spcPct val="0"/>
              </a:spcBef>
            </a:pPr>
            <a:r>
              <a:rPr lang="ru-RU" sz="1800" b="1" smtClean="0">
                <a:solidFill>
                  <a:srgbClr val="0070C0"/>
                </a:solidFill>
              </a:rPr>
              <a:t>Понятие </a:t>
            </a:r>
          </a:p>
          <a:p>
            <a:pPr marL="17463" marR="0">
              <a:spcBef>
                <a:spcPct val="0"/>
              </a:spcBef>
            </a:pPr>
            <a:r>
              <a:rPr lang="ru-RU" sz="1800" b="1" smtClean="0">
                <a:solidFill>
                  <a:srgbClr val="AE1237"/>
                </a:solidFill>
              </a:rPr>
              <a:t>“хорошо подготовленный”</a:t>
            </a:r>
            <a:r>
              <a:rPr lang="ru-RU" sz="1800" b="1" smtClean="0">
                <a:solidFill>
                  <a:srgbClr val="0070C0"/>
                </a:solidFill>
              </a:rPr>
              <a:t> </a:t>
            </a:r>
          </a:p>
          <a:p>
            <a:pPr marL="17463" marR="0">
              <a:spcBef>
                <a:spcPct val="0"/>
              </a:spcBef>
            </a:pPr>
            <a:r>
              <a:rPr lang="ru-RU" sz="1800" b="1" smtClean="0">
                <a:solidFill>
                  <a:srgbClr val="0070C0"/>
                </a:solidFill>
              </a:rPr>
              <a:t>включает в себя умение </a:t>
            </a:r>
            <a:r>
              <a:rPr lang="ru-RU" sz="1800" b="1" smtClean="0">
                <a:solidFill>
                  <a:srgbClr val="0070C0"/>
                </a:solidFill>
                <a:latin typeface="Times New Roman" charset="0"/>
              </a:rPr>
              <a:t>и желание </a:t>
            </a:r>
            <a:r>
              <a:rPr lang="ru-RU" sz="1800" b="1" smtClean="0">
                <a:solidFill>
                  <a:srgbClr val="0070C0"/>
                </a:solidFill>
              </a:rPr>
              <a:t>постоянно обучаться, применять полученные знания в профессиональных ситуациях, переносить их из одной сферы жизни в другую. </a:t>
            </a:r>
          </a:p>
          <a:p>
            <a:pPr marL="17463" marR="0">
              <a:spcBef>
                <a:spcPct val="0"/>
              </a:spcBef>
            </a:pPr>
            <a:r>
              <a:rPr lang="ru-RU" sz="1800" b="1" smtClean="0">
                <a:solidFill>
                  <a:srgbClr val="0070C0"/>
                </a:solidFill>
              </a:rPr>
              <a:t>В соответствии с этим мне потребовалось внести определенные  изменения в технологию обучения при преподавании спецдисциплин</a:t>
            </a:r>
            <a:r>
              <a:rPr lang="ru-RU" b="1" smtClean="0">
                <a:solidFill>
                  <a:srgbClr val="0070C0"/>
                </a:solidFill>
              </a:rPr>
              <a:t>.</a:t>
            </a:r>
          </a:p>
        </p:txBody>
      </p:sp>
      <p:pic>
        <p:nvPicPr>
          <p:cNvPr id="6148" name="Содержимое 5" descr="100_3336.JPG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42925" y="1000125"/>
            <a:ext cx="4533131" cy="394104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/>
          </p:cNvSpPr>
          <p:nvPr>
            <p:ph type="title"/>
          </p:nvPr>
        </p:nvSpPr>
        <p:spPr bwMode="auto">
          <a:xfrm>
            <a:off x="503238" y="5500688"/>
            <a:ext cx="8183562" cy="53657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endParaRPr lang="ru-RU" dirty="0" smtClean="0">
              <a:effectLst/>
            </a:endParaRPr>
          </a:p>
        </p:txBody>
      </p:sp>
      <p:sp>
        <p:nvSpPr>
          <p:cNvPr id="7171" name="Rectangle 5"/>
          <p:cNvSpPr>
            <a:spLocks noGrp="1"/>
          </p:cNvSpPr>
          <p:nvPr>
            <p:ph type="body" sz="half" idx="1"/>
          </p:nvPr>
        </p:nvSpPr>
        <p:spPr>
          <a:xfrm>
            <a:off x="503238" y="530225"/>
            <a:ext cx="4014787" cy="41941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000" b="1" smtClean="0"/>
              <a:t> Весь учебный материал (необходимые теоретические положения, описание практических действий для выполнения работ в конкретной ситуации или профессии) компонуется в единый модуль или модульный курс. Освоив модуль, человек приобретает определенную профессиональную компетентность в той или иной сфере. Модульная технология обеспечивает активность учащегося как субъекта процесса саморазвития.</a:t>
            </a:r>
          </a:p>
        </p:txBody>
      </p:sp>
      <p:pic>
        <p:nvPicPr>
          <p:cNvPr id="7172" name="Содержимое 3" descr="100_3464.JPG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99992" y="1268760"/>
            <a:ext cx="3998658" cy="3060706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pic>
        <p:nvPicPr>
          <p:cNvPr id="8195" name="Содержимое 3" descr="100_3466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55576" y="692696"/>
            <a:ext cx="7812038" cy="497277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1500" y="5572125"/>
            <a:ext cx="8183563" cy="10509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23850" y="404813"/>
            <a:ext cx="3913188" cy="5667375"/>
          </a:xfrm>
        </p:spPr>
        <p:txBody>
          <a:bodyPr>
            <a:normAutofit/>
          </a:bodyPr>
          <a:lstStyle/>
          <a:p>
            <a:pPr eaLnBrk="1" hangingPunct="1">
              <a:lnSpc>
                <a:spcPct val="70000"/>
              </a:lnSpc>
            </a:pPr>
            <a:r>
              <a:rPr lang="ru-RU" sz="2200" b="1" smtClean="0">
                <a:solidFill>
                  <a:srgbClr val="AE1237"/>
                </a:solidFill>
              </a:rPr>
              <a:t>Допустим, я как преподаватель,</a:t>
            </a:r>
            <a:r>
              <a:rPr lang="ru-RU" sz="2200" b="1" smtClean="0">
                <a:solidFill>
                  <a:srgbClr val="AE1237"/>
                </a:solidFill>
                <a:latin typeface="Times New Roman" charset="0"/>
              </a:rPr>
              <a:t> хорошо </a:t>
            </a:r>
            <a:r>
              <a:rPr lang="ru-RU" sz="2200" b="1" smtClean="0">
                <a:solidFill>
                  <a:srgbClr val="AE1237"/>
                </a:solidFill>
              </a:rPr>
              <a:t> владею </a:t>
            </a:r>
            <a:r>
              <a:rPr lang="ru-RU" sz="2200" b="1" smtClean="0">
                <a:solidFill>
                  <a:srgbClr val="AE1237"/>
                </a:solidFill>
                <a:latin typeface="Times New Roman" charset="0"/>
              </a:rPr>
              <a:t> изучаемым </a:t>
            </a:r>
            <a:r>
              <a:rPr lang="ru-RU" sz="2200" b="1" smtClean="0">
                <a:solidFill>
                  <a:srgbClr val="AE1237"/>
                </a:solidFill>
              </a:rPr>
              <a:t>материалом, знаю технические средства обучения и персональный компьютер. В таком случае, я могу соединить свои знания и возможности, увлечь учащихся, привлечь их к сотрудничеству.</a:t>
            </a:r>
          </a:p>
          <a:p>
            <a:pPr eaLnBrk="1" hangingPunct="1">
              <a:lnSpc>
                <a:spcPct val="70000"/>
              </a:lnSpc>
            </a:pPr>
            <a:endParaRPr lang="ru-RU" sz="2200" b="1" smtClean="0">
              <a:solidFill>
                <a:srgbClr val="AE1237"/>
              </a:solidFill>
            </a:endParaRPr>
          </a:p>
          <a:p>
            <a:pPr eaLnBrk="1" hangingPunct="1">
              <a:lnSpc>
                <a:spcPct val="70000"/>
              </a:lnSpc>
            </a:pPr>
            <a:r>
              <a:rPr lang="ru-RU" sz="2200" b="1" smtClean="0">
                <a:solidFill>
                  <a:srgbClr val="AE1237"/>
                </a:solidFill>
              </a:rPr>
              <a:t> Совместно с ними создавать учебные продукты с элементами  МТ</a:t>
            </a:r>
            <a:r>
              <a:rPr lang="ru-RU" sz="2200" b="1" smtClean="0">
                <a:solidFill>
                  <a:srgbClr val="AE1237"/>
                </a:solidFill>
                <a:latin typeface="Times New Roman" charset="0"/>
              </a:rPr>
              <a:t>Н</a:t>
            </a:r>
            <a:r>
              <a:rPr lang="ru-RU" sz="2200" b="1" smtClean="0">
                <a:solidFill>
                  <a:srgbClr val="AE1237"/>
                </a:solidFill>
              </a:rPr>
              <a:t> технологии, которые считаю целесообразным использовать на уроках спецдисциплин.</a:t>
            </a:r>
          </a:p>
          <a:p>
            <a:pPr eaLnBrk="1" hangingPunct="1">
              <a:lnSpc>
                <a:spcPct val="70000"/>
              </a:lnSpc>
            </a:pPr>
            <a:endParaRPr lang="ru-RU" smtClean="0">
              <a:solidFill>
                <a:srgbClr val="AE1237"/>
              </a:solidFill>
              <a:latin typeface="Arial Black" pitchFamily="34" charset="0"/>
            </a:endParaRPr>
          </a:p>
        </p:txBody>
      </p:sp>
      <p:pic>
        <p:nvPicPr>
          <p:cNvPr id="9220" name="Содержимое 5" descr="100_3467.JPG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0" y="620688"/>
            <a:ext cx="4032448" cy="355284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/>
          </p:cNvSpPr>
          <p:nvPr>
            <p:ph type="title"/>
          </p:nvPr>
        </p:nvSpPr>
        <p:spPr bwMode="auto">
          <a:xfrm>
            <a:off x="503238" y="4986338"/>
            <a:ext cx="8183562" cy="1050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smtClean="0">
              <a:effectLst/>
            </a:endParaRPr>
          </a:p>
        </p:txBody>
      </p:sp>
      <p:sp>
        <p:nvSpPr>
          <p:cNvPr id="10243" name="Rectangle 3"/>
          <p:cNvSpPr>
            <a:spLocks noGrp="1"/>
          </p:cNvSpPr>
          <p:nvPr>
            <p:ph type="body" idx="1"/>
          </p:nvPr>
        </p:nvSpPr>
        <p:spPr>
          <a:xfrm>
            <a:off x="503238" y="530225"/>
            <a:ext cx="8183562" cy="41878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b="1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b="1" smtClean="0">
                <a:solidFill>
                  <a:srgbClr val="0070C0"/>
                </a:solidFill>
              </a:rPr>
              <a:t>Выбираем  учебные элементы из комплекта соответствующего профессии. </a:t>
            </a:r>
          </a:p>
          <a:p>
            <a:pPr eaLnBrk="1" hangingPunct="1">
              <a:lnSpc>
                <a:spcPct val="80000"/>
              </a:lnSpc>
            </a:pPr>
            <a:r>
              <a:rPr lang="ru-RU" b="1" smtClean="0">
                <a:solidFill>
                  <a:srgbClr val="0070C0"/>
                </a:solidFill>
              </a:rPr>
              <a:t>Соотносим с тематическим планированием по изучаемому предмету. Как правило, учебный элемент предлагает пошаговое изучение одного навыка, поэтому в ходе урока возможно использовать материал как  двух элементов, так и одного, но сокращенного или дополненного.</a:t>
            </a:r>
          </a:p>
          <a:p>
            <a:pPr eaLnBrk="1" hangingPunct="1">
              <a:lnSpc>
                <a:spcPct val="80000"/>
              </a:lnSpc>
            </a:pPr>
            <a:r>
              <a:rPr lang="ru-RU" b="1" smtClean="0">
                <a:solidFill>
                  <a:srgbClr val="0070C0"/>
                </a:solidFill>
              </a:rPr>
              <a:t> В результате этой работы создается адаптированный учебный элемент.</a:t>
            </a:r>
          </a:p>
          <a:p>
            <a:pPr>
              <a:lnSpc>
                <a:spcPct val="90000"/>
              </a:lnSpc>
            </a:pPr>
            <a:endParaRPr lang="ru-RU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03238" y="5989638"/>
            <a:ext cx="8183562" cy="46037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54705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2400" b="1" smtClean="0">
                <a:cs typeface="Arial" charset="0"/>
              </a:rPr>
              <a:t>   Для повышения интереса к процессу обучения, я предложила обучающимся составить адаптированные элементы в виде программ- </a:t>
            </a:r>
            <a:r>
              <a:rPr lang="ru-RU" sz="2400" b="1" smtClean="0">
                <a:solidFill>
                  <a:srgbClr val="FF0000"/>
                </a:solidFill>
                <a:cs typeface="Arial" charset="0"/>
              </a:rPr>
              <a:t>обучающих и контролирующих.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b="1" smtClean="0">
                <a:cs typeface="Arial" charset="0"/>
              </a:rPr>
              <a:t> </a:t>
            </a:r>
            <a:r>
              <a:rPr lang="ru-RU" sz="2400" b="1" u="sng" smtClean="0">
                <a:solidFill>
                  <a:srgbClr val="00B050"/>
                </a:solidFill>
                <a:cs typeface="Arial" charset="0"/>
              </a:rPr>
              <a:t>Обучающая программа </a:t>
            </a:r>
            <a:r>
              <a:rPr lang="ru-RU" sz="2400" b="1" smtClean="0">
                <a:cs typeface="Arial" charset="0"/>
              </a:rPr>
              <a:t>включает в себя адаптированный учебный элемент</a:t>
            </a:r>
            <a:r>
              <a:rPr lang="ru-RU" sz="2400" b="1" smtClean="0">
                <a:latin typeface="Times New Roman" charset="0"/>
              </a:rPr>
              <a:t>-</a:t>
            </a:r>
            <a:r>
              <a:rPr lang="ru-RU" sz="2400" b="1" smtClean="0">
                <a:cs typeface="Arial" charset="0"/>
              </a:rPr>
              <a:t> со схемами, графиками, рисунками, текстовым материалом.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b="1" smtClean="0">
                <a:cs typeface="Arial" charset="0"/>
              </a:rPr>
              <a:t>Порядок изложения материала не нарушается. 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b="1" smtClean="0">
                <a:cs typeface="Arial" charset="0"/>
              </a:rPr>
              <a:t>В конце изучения предложенного элемента предусмотрен текущий контроль. Как правило - тестовое задание первого уровня. Это ряд вопросов, не более 10 с вариантами правильных ответов (выбор из трех). Причем, правильных ответов может быть несколько, и это обязательно оговаривается в начале работы с программой. 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endParaRPr lang="ru-RU" sz="2000" smtClean="0">
              <a:latin typeface="Arial" charset="0"/>
              <a:cs typeface="Arial" charset="0"/>
            </a:endParaRPr>
          </a:p>
          <a:p>
            <a:pPr eaLnBrk="1" hangingPunct="1">
              <a:lnSpc>
                <a:spcPct val="80000"/>
              </a:lnSpc>
            </a:pPr>
            <a:endParaRPr lang="ru-RU" sz="200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Стандартная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391</TotalTime>
  <Words>928</Words>
  <Application>Microsoft Office PowerPoint</Application>
  <PresentationFormat>Экран (4:3)</PresentationFormat>
  <Paragraphs>45</Paragraphs>
  <Slides>18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6" baseType="lpstr">
      <vt:lpstr>Arial</vt:lpstr>
      <vt:lpstr>Calibri</vt:lpstr>
      <vt:lpstr>Cambria</vt:lpstr>
      <vt:lpstr>Wingdings 2</vt:lpstr>
      <vt:lpstr>Verdana</vt:lpstr>
      <vt:lpstr>Times New Roman</vt:lpstr>
      <vt:lpstr>Arial Black</vt:lpstr>
      <vt:lpstr>Аспект</vt:lpstr>
      <vt:lpstr>    Использование модулей трудовых навыков на уроках теоретического обучения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BLACK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модулей трудовых навыков на уроках теоретического обучения</dc:title>
  <dc:creator>BLACK</dc:creator>
  <cp:lastModifiedBy>Ченцова Ольга Анатольевна</cp:lastModifiedBy>
  <cp:revision>45</cp:revision>
  <dcterms:created xsi:type="dcterms:W3CDTF">2009-11-08T13:13:01Z</dcterms:created>
  <dcterms:modified xsi:type="dcterms:W3CDTF">2013-03-12T10:05:07Z</dcterms:modified>
</cp:coreProperties>
</file>