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7410" name="Rectangle 2"/>
          <p:cNvSpPr>
            <a:spLocks noGrp="1" noRot="1" noChangeArrowheads="1"/>
          </p:cNvSpPr>
          <p:nvPr>
            <p:ph type="ctrTitle"/>
          </p:nvPr>
        </p:nvSpPr>
        <p:spPr>
          <a:xfrm>
            <a:off x="685800" y="1981200"/>
            <a:ext cx="7772400" cy="1600200"/>
          </a:xfrm>
        </p:spPr>
        <p:txBody>
          <a:bodyPr/>
          <a:lstStyle>
            <a:lvl1pPr>
              <a:defRPr/>
            </a:lvl1pPr>
          </a:lstStyle>
          <a:p>
            <a:r>
              <a:rPr lang="ru-RU"/>
              <a:t>Образец заголовка</a:t>
            </a:r>
          </a:p>
        </p:txBody>
      </p:sp>
      <p:sp>
        <p:nvSpPr>
          <p:cNvPr id="17411"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5E7970D-F195-41DE-AE42-F7F5D4E646D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0849CBC-1DA4-4AFA-95B1-4254FAD5413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8" y="228600"/>
            <a:ext cx="2135187" cy="587057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301625" y="228600"/>
            <a:ext cx="6253163" cy="58705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A8D877B-76DE-4275-8114-334B0DA75F8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9C92AA5-4A88-4C2B-8031-AB15DF6E508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7A48EA6-957F-41B0-8164-3F4F8847ED2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502A3E1-B485-4677-9BDA-4EB9090DA39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3216532-88A0-4AE5-9164-AC38074B7B3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A7B3B9E5-9FE8-4FA0-A48B-D685DBB8AF8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5BA24B29-B9EF-4B88-A72D-C969F459435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51F1AEC-CC71-4B1F-8414-0AD07C6FA98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2E16D6F-0216-4172-8225-3B1F83C47F99}"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6387"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6388"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ru-RU"/>
          </a:p>
        </p:txBody>
      </p:sp>
      <p:sp>
        <p:nvSpPr>
          <p:cNvPr id="163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ru-RU"/>
          </a:p>
        </p:txBody>
      </p:sp>
      <p:sp>
        <p:nvSpPr>
          <p:cNvPr id="16390"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78F29AC4-2F46-4A50-9AF1-B1DFF4CBDDD6}"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65" r:id="rId1"/>
    <p:sldLayoutId id="2147483664" r:id="rId2"/>
    <p:sldLayoutId id="2147483663" r:id="rId3"/>
    <p:sldLayoutId id="2147483662" r:id="rId4"/>
    <p:sldLayoutId id="2147483661" r:id="rId5"/>
    <p:sldLayoutId id="2147483660" r:id="rId6"/>
    <p:sldLayoutId id="2147483659" r:id="rId7"/>
    <p:sldLayoutId id="2147483658" r:id="rId8"/>
    <p:sldLayoutId id="2147483657" r:id="rId9"/>
    <p:sldLayoutId id="2147483656" r:id="rId10"/>
    <p:sldLayoutId id="2147483655"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Rot="1" noChangeArrowheads="1"/>
          </p:cNvSpPr>
          <p:nvPr>
            <p:ph type="ctrTitle"/>
          </p:nvPr>
        </p:nvSpPr>
        <p:spPr>
          <a:xfrm>
            <a:off x="684213" y="549275"/>
            <a:ext cx="7772400" cy="863600"/>
          </a:xfrm>
        </p:spPr>
        <p:txBody>
          <a:bodyPr/>
          <a:lstStyle/>
          <a:p>
            <a:pPr eaLnBrk="1" hangingPunct="1">
              <a:defRPr/>
            </a:pPr>
            <a:r>
              <a:rPr lang="ru-RU" sz="1800">
                <a:latin typeface="Times New Roman" pitchFamily="18" charset="0"/>
              </a:rPr>
              <a:t>МБОУ Васильевская МООШ</a:t>
            </a:r>
          </a:p>
        </p:txBody>
      </p:sp>
      <p:sp>
        <p:nvSpPr>
          <p:cNvPr id="2051" name="Rectangle 3"/>
          <p:cNvSpPr>
            <a:spLocks noGrp="1" noRot="1" noChangeArrowheads="1"/>
          </p:cNvSpPr>
          <p:nvPr>
            <p:ph type="subTitle" idx="1"/>
          </p:nvPr>
        </p:nvSpPr>
        <p:spPr>
          <a:xfrm>
            <a:off x="1371600" y="2276475"/>
            <a:ext cx="6400800" cy="3362325"/>
          </a:xfrm>
        </p:spPr>
        <p:txBody>
          <a:bodyPr/>
          <a:lstStyle/>
          <a:p>
            <a:pPr eaLnBrk="1" hangingPunct="1">
              <a:defRPr/>
            </a:pPr>
            <a:r>
              <a:rPr lang="ru-RU" sz="4000">
                <a:latin typeface="Bauhaus 93" pitchFamily="82" charset="0"/>
              </a:rPr>
              <a:t>«Путешествие по памятным местам»</a:t>
            </a:r>
          </a:p>
          <a:p>
            <a:pPr eaLnBrk="1" hangingPunct="1">
              <a:defRPr/>
            </a:pPr>
            <a:endParaRPr lang="ru-RU" sz="4000">
              <a:latin typeface="Bauhaus 93" pitchFamily="82" charset="0"/>
            </a:endParaRPr>
          </a:p>
          <a:p>
            <a:pPr eaLnBrk="1" hangingPunct="1">
              <a:defRPr/>
            </a:pPr>
            <a:r>
              <a:rPr lang="ru-RU">
                <a:latin typeface="Bauhaus 93" pitchFamily="82" charset="0"/>
              </a:rPr>
              <a:t>Тёмкинский район Смоленская область</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301625" y="228600"/>
            <a:ext cx="8510588" cy="896938"/>
          </a:xfrm>
        </p:spPr>
        <p:txBody>
          <a:bodyPr/>
          <a:lstStyle/>
          <a:p>
            <a:pPr eaLnBrk="1" hangingPunct="1">
              <a:defRPr/>
            </a:pPr>
            <a:r>
              <a:rPr lang="ru-RU" sz="4000" smtClean="0"/>
              <a:t> </a:t>
            </a:r>
            <a:r>
              <a:rPr lang="ru-RU" sz="1400" b="1" smtClean="0"/>
              <a:t>Братская могила № 5</a:t>
            </a:r>
            <a:r>
              <a:rPr lang="ru-RU" sz="1400" smtClean="0"/>
              <a:t> расположена в нашей деревне д. Вязищи Вязищенского сельского поселения. В ней захоронены останки более 900 погибших воинов.</a:t>
            </a:r>
          </a:p>
        </p:txBody>
      </p:sp>
      <p:pic>
        <p:nvPicPr>
          <p:cNvPr id="22530" name="Picture 4"/>
          <p:cNvPicPr>
            <a:picLocks noChangeAspect="1" noChangeArrowheads="1"/>
          </p:cNvPicPr>
          <p:nvPr>
            <p:ph type="body" idx="1"/>
          </p:nvPr>
        </p:nvPicPr>
        <p:blipFill>
          <a:blip r:embed="rId2"/>
          <a:srcRect/>
          <a:stretch>
            <a:fillRect/>
          </a:stretch>
        </p:blipFill>
        <p:spPr>
          <a:xfrm>
            <a:off x="2987675" y="2468563"/>
            <a:ext cx="3024188" cy="2478087"/>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a:xfrm>
            <a:off x="301625" y="228600"/>
            <a:ext cx="8510588" cy="1112838"/>
          </a:xfrm>
        </p:spPr>
        <p:txBody>
          <a:bodyPr/>
          <a:lstStyle/>
          <a:p>
            <a:pPr eaLnBrk="1" hangingPunct="1">
              <a:defRPr/>
            </a:pPr>
            <a:r>
              <a:rPr lang="ru-RU" sz="1400" b="1" smtClean="0"/>
              <a:t>Братская могила № 6</a:t>
            </a:r>
            <a:r>
              <a:rPr lang="ru-RU" sz="1400" smtClean="0"/>
              <a:t> расположена в д. Кикино Кикинского сельского поселения. Всего в братской могиле № 6.захоронены останки более 400 погибших воинов.</a:t>
            </a:r>
          </a:p>
        </p:txBody>
      </p:sp>
      <p:pic>
        <p:nvPicPr>
          <p:cNvPr id="23554" name="Picture 4"/>
          <p:cNvPicPr>
            <a:picLocks noChangeAspect="1" noChangeArrowheads="1"/>
          </p:cNvPicPr>
          <p:nvPr>
            <p:ph type="body" idx="1"/>
          </p:nvPr>
        </p:nvPicPr>
        <p:blipFill>
          <a:blip r:embed="rId2"/>
          <a:srcRect/>
          <a:stretch>
            <a:fillRect/>
          </a:stretch>
        </p:blipFill>
        <p:spPr>
          <a:xfrm>
            <a:off x="2555875" y="2709863"/>
            <a:ext cx="3240088" cy="243046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301625" y="228600"/>
            <a:ext cx="8510588" cy="968375"/>
          </a:xfrm>
        </p:spPr>
        <p:txBody>
          <a:bodyPr/>
          <a:lstStyle/>
          <a:p>
            <a:pPr eaLnBrk="1" hangingPunct="1">
              <a:defRPr/>
            </a:pPr>
            <a:r>
              <a:rPr lang="ru-RU" sz="1400" b="1" smtClean="0"/>
              <a:t>Братская могила № 7</a:t>
            </a:r>
            <a:r>
              <a:rPr lang="ru-RU" sz="1400" smtClean="0"/>
              <a:t> расположена в д. Дубна Павловского сельского поселения. В ней захоронены останки более 1000 погибших воинов.</a:t>
            </a:r>
          </a:p>
        </p:txBody>
      </p:sp>
      <p:pic>
        <p:nvPicPr>
          <p:cNvPr id="24578" name="Picture 4"/>
          <p:cNvPicPr>
            <a:picLocks noChangeAspect="1" noChangeArrowheads="1"/>
          </p:cNvPicPr>
          <p:nvPr>
            <p:ph type="body" idx="1"/>
          </p:nvPr>
        </p:nvPicPr>
        <p:blipFill>
          <a:blip r:embed="rId2"/>
          <a:srcRect/>
          <a:stretch>
            <a:fillRect/>
          </a:stretch>
        </p:blipFill>
        <p:spPr>
          <a:xfrm>
            <a:off x="2627313" y="2546350"/>
            <a:ext cx="3240087" cy="2430463"/>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a:xfrm>
            <a:off x="301625" y="228600"/>
            <a:ext cx="8510588" cy="1039813"/>
          </a:xfrm>
        </p:spPr>
        <p:txBody>
          <a:bodyPr/>
          <a:lstStyle/>
          <a:p>
            <a:pPr eaLnBrk="1" hangingPunct="1">
              <a:defRPr/>
            </a:pPr>
            <a:r>
              <a:rPr lang="ru-RU" sz="1400" b="1" smtClean="0"/>
              <a:t>Братская могила № 8</a:t>
            </a:r>
            <a:r>
              <a:rPr lang="ru-RU" sz="1400" smtClean="0"/>
              <a:t> расположена в д. Замыцкое Вязищенского сельского поселения.Всего в братской могиле № 8 захоронены останки более 1020 погибших воинов33-й и 43-й армий.</a:t>
            </a:r>
          </a:p>
        </p:txBody>
      </p:sp>
      <p:pic>
        <p:nvPicPr>
          <p:cNvPr id="25602" name="Picture 4"/>
          <p:cNvPicPr>
            <a:picLocks noChangeAspect="1" noChangeArrowheads="1"/>
          </p:cNvPicPr>
          <p:nvPr>
            <p:ph type="body" idx="1"/>
          </p:nvPr>
        </p:nvPicPr>
        <p:blipFill>
          <a:blip r:embed="rId2"/>
          <a:srcRect/>
          <a:stretch>
            <a:fillRect/>
          </a:stretch>
        </p:blipFill>
        <p:spPr>
          <a:xfrm>
            <a:off x="2627313" y="2852738"/>
            <a:ext cx="3384550" cy="2538412"/>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a:xfrm>
            <a:off x="301625" y="228600"/>
            <a:ext cx="8510588" cy="896938"/>
          </a:xfrm>
        </p:spPr>
        <p:txBody>
          <a:bodyPr/>
          <a:lstStyle/>
          <a:p>
            <a:pPr eaLnBrk="1" hangingPunct="1">
              <a:defRPr/>
            </a:pPr>
            <a:r>
              <a:rPr lang="ru-RU" sz="1400" smtClean="0"/>
              <a:t> </a:t>
            </a:r>
            <a:r>
              <a:rPr lang="ru-RU" sz="1400" b="1" smtClean="0"/>
              <a:t>Братская могила № 9</a:t>
            </a:r>
            <a:r>
              <a:rPr lang="ru-RU" sz="1400" smtClean="0"/>
              <a:t> –  Поле Памяти, расположено в д.Овсяники Медведевского сельского поселения</a:t>
            </a:r>
          </a:p>
        </p:txBody>
      </p:sp>
      <p:pic>
        <p:nvPicPr>
          <p:cNvPr id="26626" name="Picture 4"/>
          <p:cNvPicPr>
            <a:picLocks noChangeAspect="1" noChangeArrowheads="1"/>
          </p:cNvPicPr>
          <p:nvPr>
            <p:ph type="body" idx="1"/>
          </p:nvPr>
        </p:nvPicPr>
        <p:blipFill>
          <a:blip r:embed="rId2"/>
          <a:srcRect/>
          <a:stretch>
            <a:fillRect/>
          </a:stretch>
        </p:blipFill>
        <p:spPr>
          <a:xfrm>
            <a:off x="2987675" y="2636838"/>
            <a:ext cx="3240088" cy="243046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301625" y="228600"/>
            <a:ext cx="8510588" cy="896938"/>
          </a:xfrm>
        </p:spPr>
        <p:txBody>
          <a:bodyPr/>
          <a:lstStyle/>
          <a:p>
            <a:pPr eaLnBrk="1" hangingPunct="1">
              <a:defRPr/>
            </a:pPr>
            <a:r>
              <a:rPr lang="ru-RU" sz="1400" smtClean="0"/>
              <a:t>На темкинской земле неоднократно проходят «Вахты памяти». Последний раз «Вахта памяти» проводилась в Смоленской области Темкинском районе с 14 августа по 25 августа 2012 года. Во время проведения мероприятия было поднято 33 бойца из них 3 бойца с медальонами 2 читаемых и 1 на экспертизе и одна ложка с подписью «Горшаков»</a:t>
            </a:r>
          </a:p>
        </p:txBody>
      </p:sp>
      <p:pic>
        <p:nvPicPr>
          <p:cNvPr id="27650" name="Picture 4"/>
          <p:cNvPicPr>
            <a:picLocks noChangeAspect="1" noChangeArrowheads="1"/>
          </p:cNvPicPr>
          <p:nvPr>
            <p:ph type="body" idx="1"/>
          </p:nvPr>
        </p:nvPicPr>
        <p:blipFill>
          <a:blip r:embed="rId2"/>
          <a:srcRect/>
          <a:stretch>
            <a:fillRect/>
          </a:stretch>
        </p:blipFill>
        <p:spPr>
          <a:xfrm>
            <a:off x="3492500" y="3068638"/>
            <a:ext cx="1608138" cy="1743075"/>
          </a:xfrm>
        </p:spPr>
      </p:pic>
      <p:sp>
        <p:nvSpPr>
          <p:cNvPr id="27651" name="Rectangle 5"/>
          <p:cNvSpPr>
            <a:spLocks noChangeArrowheads="1"/>
          </p:cNvSpPr>
          <p:nvPr/>
        </p:nvSpPr>
        <p:spPr bwMode="auto">
          <a:xfrm>
            <a:off x="2889250" y="5557838"/>
            <a:ext cx="3367088" cy="366712"/>
          </a:xfrm>
          <a:prstGeom prst="rect">
            <a:avLst/>
          </a:prstGeom>
          <a:noFill/>
          <a:ln w="9525">
            <a:noFill/>
            <a:miter lim="800000"/>
            <a:headEnd/>
            <a:tailEnd/>
          </a:ln>
        </p:spPr>
        <p:txBody>
          <a:bodyPr anchor="ctr">
            <a:spAutoFit/>
          </a:bodyPr>
          <a:lstStyle/>
          <a:p>
            <a:pPr algn="ctr"/>
            <a:r>
              <a:rPr lang="ru-RU" i="1"/>
              <a:t>Солдатские медальоны.</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a:xfrm>
            <a:off x="301625" y="228600"/>
            <a:ext cx="8510588" cy="968375"/>
          </a:xfrm>
        </p:spPr>
        <p:txBody>
          <a:bodyPr/>
          <a:lstStyle/>
          <a:p>
            <a:pPr eaLnBrk="1" hangingPunct="1">
              <a:defRPr/>
            </a:pPr>
            <a:r>
              <a:rPr lang="ru-RU" sz="1600"/>
              <a:t>Перезахоронение останков погибших воинов проходит на Поле памяти в д. Овсяники.</a:t>
            </a:r>
            <a:r>
              <a:rPr lang="ru-RU" sz="4000"/>
              <a:t/>
            </a:r>
            <a:br>
              <a:rPr lang="ru-RU" sz="4000"/>
            </a:br>
            <a:r>
              <a:rPr lang="ru-RU" sz="4000"/>
              <a:t> </a:t>
            </a:r>
          </a:p>
        </p:txBody>
      </p:sp>
      <p:pic>
        <p:nvPicPr>
          <p:cNvPr id="28674" name="Picture 4"/>
          <p:cNvPicPr>
            <a:picLocks noChangeAspect="1" noChangeArrowheads="1"/>
          </p:cNvPicPr>
          <p:nvPr>
            <p:ph type="body" idx="1"/>
          </p:nvPr>
        </p:nvPicPr>
        <p:blipFill>
          <a:blip r:embed="rId2"/>
          <a:srcRect/>
          <a:stretch>
            <a:fillRect/>
          </a:stretch>
        </p:blipFill>
        <p:spPr>
          <a:xfrm>
            <a:off x="2627313" y="2403475"/>
            <a:ext cx="3600450" cy="2700338"/>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a:xfrm>
            <a:off x="301625" y="228600"/>
            <a:ext cx="8510588" cy="823913"/>
          </a:xfrm>
        </p:spPr>
        <p:txBody>
          <a:bodyPr/>
          <a:lstStyle/>
          <a:p>
            <a:pPr eaLnBrk="1" hangingPunct="1">
              <a:defRPr/>
            </a:pPr>
            <a:r>
              <a:rPr lang="ru-RU" sz="4000" smtClean="0"/>
              <a:t> </a:t>
            </a:r>
            <a:r>
              <a:rPr lang="ru-RU" sz="1400" b="1" smtClean="0"/>
              <a:t>Братская могила № 10</a:t>
            </a:r>
            <a:r>
              <a:rPr lang="ru-RU" sz="1400" smtClean="0"/>
              <a:t> расположена в 4-х км. южнее д. Замыцкое, близ бывшей д. Березки Вязищенского сельского поселения.</a:t>
            </a:r>
          </a:p>
        </p:txBody>
      </p:sp>
      <p:pic>
        <p:nvPicPr>
          <p:cNvPr id="29698" name="Picture 4"/>
          <p:cNvPicPr>
            <a:picLocks noChangeAspect="1" noChangeArrowheads="1"/>
          </p:cNvPicPr>
          <p:nvPr>
            <p:ph type="body" idx="1"/>
          </p:nvPr>
        </p:nvPicPr>
        <p:blipFill>
          <a:blip r:embed="rId2"/>
          <a:srcRect/>
          <a:stretch>
            <a:fillRect/>
          </a:stretch>
        </p:blipFill>
        <p:spPr>
          <a:xfrm>
            <a:off x="2987675" y="2636838"/>
            <a:ext cx="3095625" cy="2319337"/>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Rot="1" noChangeArrowheads="1"/>
          </p:cNvSpPr>
          <p:nvPr>
            <p:ph type="title"/>
          </p:nvPr>
        </p:nvSpPr>
        <p:spPr>
          <a:xfrm>
            <a:off x="250825" y="404813"/>
            <a:ext cx="8510588" cy="6080125"/>
          </a:xfrm>
        </p:spPr>
        <p:txBody>
          <a:bodyPr/>
          <a:lstStyle/>
          <a:p>
            <a:pPr algn="l" eaLnBrk="1" hangingPunct="1">
              <a:defRPr/>
            </a:pPr>
            <a:r>
              <a:rPr lang="ru-RU" sz="1600" i="1" smtClean="0"/>
              <a:t>В д. Колодезки Вязищенского сельского поселения  находится памятник- печь, в честь всех 98-ми мирных жителей этой деревни, заживо сожженных («Темкинская Хатынь»). Темкинская земля богата своей историей. События, развернувшиеся на территории Темкинского района в годы войны, стали важной составляющей финала Московской битвы. Мы гордимся подвигом своих земляков и будем вечно помнить их.</a:t>
            </a:r>
            <a:r>
              <a:rPr lang="ru-RU" sz="1600" smtClean="0"/>
              <a:t> </a:t>
            </a:r>
            <a:br>
              <a:rPr lang="ru-RU" sz="1600" smtClean="0"/>
            </a:br>
            <a:r>
              <a:rPr lang="ru-RU" sz="1600" smtClean="0"/>
              <a:t/>
            </a:r>
            <a:br>
              <a:rPr lang="ru-RU" sz="1600" smtClean="0"/>
            </a:br>
            <a:r>
              <a:rPr lang="ru-RU" sz="1600" smtClean="0"/>
              <a:t>            </a:t>
            </a:r>
            <a:br>
              <a:rPr lang="ru-RU" sz="1600" smtClean="0"/>
            </a:br>
            <a:r>
              <a:rPr lang="ru-RU" sz="1600" smtClean="0"/>
              <a:t/>
            </a:r>
            <a:br>
              <a:rPr lang="ru-RU" sz="1600" smtClean="0"/>
            </a:br>
            <a:r>
              <a:rPr lang="ru-RU" sz="1600" smtClean="0"/>
              <a:t/>
            </a:r>
            <a:br>
              <a:rPr lang="ru-RU" sz="1600" smtClean="0"/>
            </a:br>
            <a:r>
              <a:rPr lang="ru-RU" sz="1600" smtClean="0"/>
              <a:t>                    </a:t>
            </a:r>
            <a:r>
              <a:rPr lang="ru-RU" sz="1600" b="1" smtClean="0"/>
              <a:t>Живые! Помните о тех,</a:t>
            </a:r>
            <a:br>
              <a:rPr lang="ru-RU" sz="1600" b="1" smtClean="0"/>
            </a:br>
            <a:r>
              <a:rPr lang="ru-RU" sz="1600" b="1" smtClean="0"/>
              <a:t>                         Чей прах лежит в могилах братских.</a:t>
            </a:r>
            <a:br>
              <a:rPr lang="ru-RU" sz="1600" b="1" smtClean="0"/>
            </a:br>
            <a:r>
              <a:rPr lang="ru-RU" sz="1600" b="1" smtClean="0"/>
              <a:t>                              Ведь наш сегодняшний успех</a:t>
            </a:r>
            <a:br>
              <a:rPr lang="ru-RU" sz="1600" b="1" smtClean="0"/>
            </a:br>
            <a:r>
              <a:rPr lang="ru-RU" sz="1600" b="1" smtClean="0"/>
              <a:t>                                    Обязан подвигам солдатским!</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301625" y="228600"/>
            <a:ext cx="8510588" cy="1544638"/>
          </a:xfrm>
        </p:spPr>
        <p:txBody>
          <a:bodyPr/>
          <a:lstStyle/>
          <a:p>
            <a:pPr algn="l" eaLnBrk="1" hangingPunct="1">
              <a:defRPr/>
            </a:pPr>
            <a:r>
              <a:rPr lang="ru-RU" sz="1600" smtClean="0"/>
              <a:t/>
            </a:r>
            <a:br>
              <a:rPr lang="ru-RU" sz="1600" smtClean="0"/>
            </a:br>
            <a:r>
              <a:rPr lang="ru-RU" sz="1600" smtClean="0"/>
              <a:t/>
            </a:r>
            <a:br>
              <a:rPr lang="ru-RU" sz="1600" smtClean="0"/>
            </a:br>
            <a:r>
              <a:rPr lang="ru-RU" sz="1600" smtClean="0"/>
              <a:t/>
            </a:r>
            <a:br>
              <a:rPr lang="ru-RU" sz="1600" smtClean="0"/>
            </a:br>
            <a:r>
              <a:rPr lang="ru-RU" sz="1400" smtClean="0"/>
              <a:t/>
            </a:r>
            <a:br>
              <a:rPr lang="ru-RU" sz="1400" smtClean="0"/>
            </a:br>
            <a:r>
              <a:rPr lang="ru-RU" sz="1400" smtClean="0"/>
              <a:t>        </a:t>
            </a:r>
            <a:r>
              <a:rPr lang="ru-RU" sz="1400" b="1" smtClean="0"/>
              <a:t>На проселках России,</a:t>
            </a:r>
            <a:br>
              <a:rPr lang="ru-RU" sz="1400" b="1" smtClean="0"/>
            </a:br>
            <a:r>
              <a:rPr lang="ru-RU" sz="1400" b="1" smtClean="0"/>
              <a:t>          У деревни любой</a:t>
            </a:r>
            <a:br>
              <a:rPr lang="ru-RU" sz="1400" b="1" smtClean="0"/>
            </a:br>
            <a:r>
              <a:rPr lang="ru-RU" sz="1400" b="1" smtClean="0"/>
              <a:t>            Есть могилы простые</a:t>
            </a:r>
            <a:br>
              <a:rPr lang="ru-RU" sz="1400" b="1" smtClean="0"/>
            </a:br>
            <a:r>
              <a:rPr lang="ru-RU" sz="1400" b="1" smtClean="0"/>
              <a:t>             Под фанерной звездой.</a:t>
            </a:r>
            <a:br>
              <a:rPr lang="ru-RU" sz="1400" b="1" smtClean="0"/>
            </a:br>
            <a:r>
              <a:rPr lang="ru-RU" sz="1400" b="1" smtClean="0"/>
              <a:t>                                 Тут от вражеской пули</a:t>
            </a:r>
            <a:br>
              <a:rPr lang="ru-RU" sz="1400" b="1" smtClean="0"/>
            </a:br>
            <a:r>
              <a:rPr lang="ru-RU" sz="1400" b="1" smtClean="0"/>
              <a:t>                                   Пал безвестный солдат.</a:t>
            </a:r>
            <a:br>
              <a:rPr lang="ru-RU" sz="1400" b="1" smtClean="0"/>
            </a:br>
            <a:r>
              <a:rPr lang="ru-RU" sz="1400" b="1" smtClean="0"/>
              <a:t>                                    И с тех пор в карауле</a:t>
            </a:r>
            <a:br>
              <a:rPr lang="ru-RU" sz="1400" b="1" smtClean="0"/>
            </a:br>
            <a:r>
              <a:rPr lang="ru-RU" sz="1400" b="1" smtClean="0"/>
              <a:t>                                     Тут березки стоят</a:t>
            </a:r>
            <a:r>
              <a:rPr lang="ru-RU" sz="1400" smtClean="0"/>
              <a:t>.</a:t>
            </a:r>
          </a:p>
        </p:txBody>
      </p:sp>
      <p:sp>
        <p:nvSpPr>
          <p:cNvPr id="19459" name="Rectangle 3"/>
          <p:cNvSpPr>
            <a:spLocks noGrp="1" noRot="1" noChangeArrowheads="1"/>
          </p:cNvSpPr>
          <p:nvPr>
            <p:ph type="body" idx="1"/>
          </p:nvPr>
        </p:nvSpPr>
        <p:spPr>
          <a:xfrm>
            <a:off x="323850" y="2997200"/>
            <a:ext cx="8540750" cy="3101975"/>
          </a:xfrm>
        </p:spPr>
        <p:txBody>
          <a:bodyPr/>
          <a:lstStyle/>
          <a:p>
            <a:pPr eaLnBrk="1" hangingPunct="1">
              <a:defRPr/>
            </a:pPr>
            <a:r>
              <a:rPr lang="ru-RU" sz="1400" i="1" smtClean="0"/>
              <a:t>Годы войны – это короткий исторический этап в жизни нашего района. Но он огромен по масштабам величия подвига темкинцев и по тому трагизму, который принесла война в каждую семью.</a:t>
            </a:r>
          </a:p>
          <a:p>
            <a:pPr eaLnBrk="1" hangingPunct="1">
              <a:defRPr/>
            </a:pPr>
            <a:r>
              <a:rPr lang="ru-RU" sz="1400" i="1" smtClean="0"/>
              <a:t>В годы Великой Отечественной войны Тёмкино – одно из мест ожесточенных боев.</a:t>
            </a:r>
          </a:p>
          <a:p>
            <a:pPr eaLnBrk="1" hangingPunct="1">
              <a:defRPr/>
            </a:pPr>
            <a:r>
              <a:rPr lang="ru-RU" sz="1400" i="1" smtClean="0"/>
              <a:t>        С первых же дней войны добровольцы нашего района были в числе тех, кто мужественно стоял на защите Отечества.  По призыву и добровольно уходили на фронт. В первые дни войны было призвано в Красную армию 6 342 человека.</a:t>
            </a:r>
            <a:r>
              <a:rPr lang="ru-RU" sz="1200" i="1"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Rot="1" noChangeArrowheads="1"/>
          </p:cNvSpPr>
          <p:nvPr>
            <p:ph type="title"/>
          </p:nvPr>
        </p:nvSpPr>
        <p:spPr>
          <a:xfrm>
            <a:off x="250825" y="260350"/>
            <a:ext cx="8510588" cy="6008688"/>
          </a:xfrm>
        </p:spPr>
        <p:txBody>
          <a:bodyPr/>
          <a:lstStyle/>
          <a:p>
            <a:pPr algn="l" eaLnBrk="1" hangingPunct="1"/>
            <a:r>
              <a:rPr lang="ru-RU" sz="1400" i="1" smtClean="0"/>
              <a:t>В период Великой Отечественной войны 1941-45 гг. территория района была ареной жестоких боев – в период Смоленского оборонительного сражения 1941 г., а затем во время наступления советских войск после разгрома немцев под Москвой.</a:t>
            </a:r>
            <a:br>
              <a:rPr lang="ru-RU" sz="1400" i="1" smtClean="0"/>
            </a:br>
            <a:r>
              <a:rPr lang="ru-RU" sz="1400" i="1" smtClean="0"/>
              <a:t>В начале октября 1941 года на дорогах нашего района появились первые немцы. Уже 11 октября 183-я немецкая пехотная дивизия захватила деревни Горы, Кикино, Селенки. Враг шел вперед, но жители района отважно боролись с фашистами. На территории района  действовали 4 партизанских отряда. Несмотря на смертельную опасность, многие жители района помогали раненым красноармейцам и партизанам. Но враг был силен и жесток. На нашей земле проходили ожесточенные бои, но ценой тысяч жизней, наш район был освобожден 9 марта 1943 года.</a:t>
            </a:r>
            <a:br>
              <a:rPr lang="ru-RU" sz="1400" i="1" smtClean="0"/>
            </a:br>
            <a:r>
              <a:rPr lang="ru-RU" sz="1400" i="1" smtClean="0"/>
              <a:t>Освобождение досталось дорогой ценой. Тысячи жизней молодых солдат были положены ради  победы.</a:t>
            </a:r>
            <a:br>
              <a:rPr lang="ru-RU" sz="1400" i="1" smtClean="0"/>
            </a:br>
            <a:r>
              <a:rPr lang="ru-RU" sz="1400" i="1" smtClean="0"/>
              <a:t>В оборонительных и наступательных боях на Тёмкинской земле погибли и умерли от ран тысячи бойцов и офицеров Красной Армии. Они покоятся в 9 братских могилах и на Поле Памяти.</a:t>
            </a:r>
            <a:br>
              <a:rPr lang="ru-RU" sz="1400" i="1" smtClean="0"/>
            </a:br>
            <a:r>
              <a:rPr lang="ru-RU" sz="1400" i="1" smtClean="0"/>
              <a:t/>
            </a:r>
            <a:br>
              <a:rPr lang="ru-RU" sz="1400" i="1" smtClean="0"/>
            </a:br>
            <a:r>
              <a:rPr lang="ru-RU" sz="1400" b="1" smtClean="0"/>
              <a:t>В районе Тёмкинском усеяны поля</a:t>
            </a:r>
            <a:br>
              <a:rPr lang="ru-RU" sz="1400" b="1" smtClean="0"/>
            </a:br>
            <a:r>
              <a:rPr lang="ru-RU" sz="1400" b="1" smtClean="0"/>
              <a:t>Останками солдат непогребённых.</a:t>
            </a:r>
            <a:br>
              <a:rPr lang="ru-RU" sz="1400" b="1" smtClean="0"/>
            </a:br>
            <a:r>
              <a:rPr lang="ru-RU" sz="1400" b="1" smtClean="0"/>
              <a:t>   Многострадальная Смоленская земля</a:t>
            </a:r>
            <a:br>
              <a:rPr lang="ru-RU" sz="1400" b="1" smtClean="0"/>
            </a:br>
            <a:r>
              <a:rPr lang="ru-RU" sz="1400" b="1" smtClean="0"/>
              <a:t>     Не стала здесь коленопреклонённой.</a:t>
            </a:r>
            <a:br>
              <a:rPr lang="ru-RU" sz="1400" b="1" smtClean="0"/>
            </a:br>
            <a:r>
              <a:rPr lang="ru-RU" sz="1400" b="1" smtClean="0"/>
              <a:t>                                     Спустя полвека после той войны</a:t>
            </a:r>
            <a:br>
              <a:rPr lang="ru-RU" sz="1400" b="1" smtClean="0"/>
            </a:br>
            <a:r>
              <a:rPr lang="ru-RU" sz="1400" b="1" smtClean="0"/>
              <a:t>                                        Погибшие в окрестностях селенья</a:t>
            </a:r>
            <a:br>
              <a:rPr lang="ru-RU" sz="1400" b="1" smtClean="0"/>
            </a:br>
            <a:r>
              <a:rPr lang="ru-RU" sz="1400" b="1" smtClean="0"/>
              <a:t>                                               Легли в могиле братской, где должны.</a:t>
            </a:r>
            <a:br>
              <a:rPr lang="ru-RU" sz="1400" b="1" smtClean="0"/>
            </a:br>
            <a:r>
              <a:rPr lang="ru-RU" sz="1400" b="1" smtClean="0"/>
              <a:t>                                                     Все десять рот, что пали в том сраженье.</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301625" y="228600"/>
            <a:ext cx="8510588" cy="968375"/>
          </a:xfrm>
        </p:spPr>
        <p:txBody>
          <a:bodyPr/>
          <a:lstStyle/>
          <a:p>
            <a:pPr eaLnBrk="1" hangingPunct="1">
              <a:defRPr/>
            </a:pPr>
            <a:r>
              <a:rPr lang="ru-RU" sz="1400" b="1" smtClean="0"/>
              <a:t>Братская могила № 1</a:t>
            </a:r>
            <a:r>
              <a:rPr lang="ru-RU" sz="1400" smtClean="0"/>
              <a:t> расположена в центре поселка Темкино. В ней захоронены офицеры, сержанты и солдаты 160-й стрелковой дивизии 33 – армии, принявшие участие в освобождении Темкинского района и поселка Темкино, павшие смертью храбрых в боях за Родину. Всего в братской могиле № 1 захоронены останки 1500 погибших воинов.</a:t>
            </a:r>
          </a:p>
        </p:txBody>
      </p:sp>
      <p:pic>
        <p:nvPicPr>
          <p:cNvPr id="16386" name="Picture 4"/>
          <p:cNvPicPr>
            <a:picLocks noChangeArrowheads="1"/>
          </p:cNvPicPr>
          <p:nvPr>
            <p:ph type="body" idx="1"/>
          </p:nvPr>
        </p:nvPicPr>
        <p:blipFill>
          <a:blip r:embed="rId2"/>
          <a:srcRect/>
          <a:stretch>
            <a:fillRect/>
          </a:stretch>
        </p:blipFill>
        <p:spPr>
          <a:xfrm>
            <a:off x="2843213" y="2349500"/>
            <a:ext cx="3671887" cy="211931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301625" y="228600"/>
            <a:ext cx="8510588" cy="968375"/>
          </a:xfrm>
        </p:spPr>
        <p:txBody>
          <a:bodyPr/>
          <a:lstStyle/>
          <a:p>
            <a:pPr eaLnBrk="1" hangingPunct="1">
              <a:defRPr/>
            </a:pPr>
            <a:r>
              <a:rPr lang="ru-RU" sz="1600" b="1" smtClean="0"/>
              <a:t/>
            </a:r>
            <a:br>
              <a:rPr lang="ru-RU" sz="1600" b="1" smtClean="0"/>
            </a:br>
            <a:r>
              <a:rPr lang="ru-RU" sz="1400" b="1" smtClean="0"/>
              <a:t>Братская могила № 2</a:t>
            </a:r>
            <a:r>
              <a:rPr lang="ru-RU" sz="1400" smtClean="0"/>
              <a:t> расположена  на восточной окраине д. Батюшково Батюшковского сельского поселения. В  братской могиле № 2 захоронены останки более 2000 погибших воинов.</a:t>
            </a:r>
            <a:br>
              <a:rPr lang="ru-RU" sz="1400" smtClean="0"/>
            </a:br>
            <a:r>
              <a:rPr lang="ru-RU" sz="4000" smtClean="0"/>
              <a:t>  </a:t>
            </a:r>
          </a:p>
        </p:txBody>
      </p:sp>
      <p:pic>
        <p:nvPicPr>
          <p:cNvPr id="17410" name="Picture 5"/>
          <p:cNvPicPr>
            <a:picLocks noChangeAspect="1" noChangeArrowheads="1"/>
          </p:cNvPicPr>
          <p:nvPr>
            <p:ph type="body" idx="1"/>
          </p:nvPr>
        </p:nvPicPr>
        <p:blipFill>
          <a:blip r:embed="rId2"/>
          <a:srcRect/>
          <a:stretch>
            <a:fillRect/>
          </a:stretch>
        </p:blipFill>
        <p:spPr>
          <a:xfrm>
            <a:off x="2843213" y="2205038"/>
            <a:ext cx="3671887" cy="27559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301625" y="476250"/>
            <a:ext cx="8510588" cy="865188"/>
          </a:xfrm>
        </p:spPr>
        <p:txBody>
          <a:bodyPr/>
          <a:lstStyle/>
          <a:p>
            <a:pPr eaLnBrk="1" hangingPunct="1">
              <a:defRPr/>
            </a:pPr>
            <a:r>
              <a:rPr lang="ru-RU" sz="1400" b="1" smtClean="0"/>
              <a:t>Братская могила № 3</a:t>
            </a:r>
            <a:r>
              <a:rPr lang="ru-RU" sz="1400" smtClean="0"/>
              <a:t> расположена на восточной окраине д. Бурково Павловского сельского поселения.  В  братской могиле № 3 захоронены останки более 800 погибших воинов.</a:t>
            </a:r>
            <a:r>
              <a:rPr lang="ru-RU" sz="4000" smtClean="0"/>
              <a:t> </a:t>
            </a:r>
          </a:p>
        </p:txBody>
      </p:sp>
      <p:pic>
        <p:nvPicPr>
          <p:cNvPr id="18434" name="Picture 4"/>
          <p:cNvPicPr>
            <a:picLocks noChangeAspect="1" noChangeArrowheads="1"/>
          </p:cNvPicPr>
          <p:nvPr>
            <p:ph type="body" idx="1"/>
          </p:nvPr>
        </p:nvPicPr>
        <p:blipFill>
          <a:blip r:embed="rId2"/>
          <a:srcRect/>
          <a:stretch>
            <a:fillRect/>
          </a:stretch>
        </p:blipFill>
        <p:spPr>
          <a:xfrm>
            <a:off x="2916238" y="2708275"/>
            <a:ext cx="3600450" cy="2700338"/>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301625" y="228600"/>
            <a:ext cx="8510588" cy="823913"/>
          </a:xfrm>
        </p:spPr>
        <p:txBody>
          <a:bodyPr/>
          <a:lstStyle/>
          <a:p>
            <a:pPr eaLnBrk="1" hangingPunct="1">
              <a:defRPr/>
            </a:pPr>
            <a:r>
              <a:rPr lang="ru-RU" sz="1400" b="1" smtClean="0"/>
              <a:t>Братская могила № 4</a:t>
            </a:r>
            <a:r>
              <a:rPr lang="ru-RU" sz="1400" smtClean="0"/>
              <a:t> расположена в нашей деревне, в д. Васильевское Васильевского сельского поселения.</a:t>
            </a:r>
          </a:p>
        </p:txBody>
      </p:sp>
      <p:pic>
        <p:nvPicPr>
          <p:cNvPr id="19458" name="Picture 4"/>
          <p:cNvPicPr>
            <a:picLocks noChangeAspect="1" noChangeArrowheads="1"/>
          </p:cNvPicPr>
          <p:nvPr>
            <p:ph type="body" idx="1"/>
          </p:nvPr>
        </p:nvPicPr>
        <p:blipFill>
          <a:blip r:embed="rId2"/>
          <a:srcRect/>
          <a:stretch>
            <a:fillRect/>
          </a:stretch>
        </p:blipFill>
        <p:spPr>
          <a:xfrm>
            <a:off x="2484438" y="1989138"/>
            <a:ext cx="3887787" cy="2916237"/>
          </a:xfrm>
        </p:spPr>
      </p:pic>
      <p:sp>
        <p:nvSpPr>
          <p:cNvPr id="19459" name="Rectangle 5"/>
          <p:cNvSpPr>
            <a:spLocks noChangeArrowheads="1"/>
          </p:cNvSpPr>
          <p:nvPr/>
        </p:nvSpPr>
        <p:spPr bwMode="auto">
          <a:xfrm>
            <a:off x="2509838" y="5834063"/>
            <a:ext cx="4125912" cy="641350"/>
          </a:xfrm>
          <a:prstGeom prst="rect">
            <a:avLst/>
          </a:prstGeom>
          <a:noFill/>
          <a:ln w="9525">
            <a:noFill/>
            <a:miter lim="800000"/>
            <a:headEnd/>
            <a:tailEnd/>
          </a:ln>
        </p:spPr>
        <p:txBody>
          <a:bodyPr anchor="ctr">
            <a:spAutoFit/>
          </a:bodyPr>
          <a:lstStyle/>
          <a:p>
            <a:pPr algn="ctr"/>
            <a:r>
              <a:rPr lang="ru-RU" i="1"/>
              <a:t>Братская могила № 4 до реконструкции</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Rot="1" noChangeArrowheads="1"/>
          </p:cNvSpPr>
          <p:nvPr>
            <p:ph type="title"/>
          </p:nvPr>
        </p:nvSpPr>
        <p:spPr>
          <a:xfrm>
            <a:off x="301625" y="228600"/>
            <a:ext cx="8510588" cy="6153150"/>
          </a:xfrm>
        </p:spPr>
        <p:txBody>
          <a:bodyPr/>
          <a:lstStyle/>
          <a:p>
            <a:pPr algn="l" eaLnBrk="1" hangingPunct="1">
              <a:defRPr/>
            </a:pPr>
            <a:r>
              <a:rPr lang="ru-RU" sz="1400" i="1" smtClean="0"/>
              <a:t> В 2010 году состоялось воздвижении мемориала на братской могиле №4. Открытие объекта состоялось 4 ноября в селе Васильевское Темкинского района. </a:t>
            </a:r>
            <a:br>
              <a:rPr lang="ru-RU" sz="1400" i="1" smtClean="0"/>
            </a:br>
            <a:r>
              <a:rPr lang="ru-RU" sz="1400" i="1" smtClean="0"/>
              <a:t>           В братской могиле №4 захоронено более 2000 погибших воинов, имена которых высечены на граните мемориала, выполненного в виде полукруглой стелы высотой 3 метра и длиной 25 метров. Памятник был воздвигнут под руководством начальника Центрального таможенного управления Прусова С.Н.</a:t>
            </a:r>
            <a:br>
              <a:rPr lang="ru-RU" sz="1400" i="1" smtClean="0"/>
            </a:br>
            <a:r>
              <a:rPr lang="ru-RU" sz="1400" i="1" smtClean="0"/>
              <a:t>На церемонии открытия мемориала участвовало около трёхсот человек, среди которых был заместитель губернатора Смоленской области Воробьёв А.П., глава Темкинского района Журавлёв Р.В., начальник Таможенного управления Смоленской области Князев В.А. и лица, представляющие Мытищинский муниципальный район.</a:t>
            </a:r>
            <a:br>
              <a:rPr lang="ru-RU" sz="1400" i="1" smtClean="0"/>
            </a:br>
            <a:r>
              <a:rPr lang="ru-RU" sz="1400" i="1" smtClean="0"/>
              <a:t>Генеральный директор «Мытищинской Строительной Компании» Михаил Ярославский, открывая мемориал, отметил, что для присутствующих стало большой честью участие в воздвижении этого памятника. Вряд ли найдётся хоть одна семья в России, мимо которой прошла война. Память о героях войны мы обязаны хранить и передавать из поколения в поколение.</a:t>
            </a:r>
            <a:br>
              <a:rPr lang="ru-RU" sz="1400" i="1" smtClean="0"/>
            </a:br>
            <a:r>
              <a:rPr lang="ru-RU" sz="1400" i="1" smtClean="0"/>
              <a:t>Строительство мемориала фактически стало данью памяти тем землякам, которые в военные годы вынесли на себе фашистскую оккупацию и воевали за Смоленскую землю. Директор МУП «УКСИ» А.В. Клепиков рассказал о том, что очень хорошо знает, сквозь какие лишения и невзгоды прошла Смоленщина во время Великой Отечественной войны. Артём Владимирович отметил, что его мать родилась в Кардымовском районе, а отец вырос в Гжатске. Пусть этот мемориал будет напоминанием для наших детей и внуков о том, какие подвиги совершали их отцы и деды.</a:t>
            </a:r>
            <a:br>
              <a:rPr lang="ru-RU" sz="1400" i="1" smtClean="0"/>
            </a:br>
            <a:r>
              <a:rPr lang="ru-RU" sz="120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5"/>
          <p:cNvPicPr>
            <a:picLocks noChangeAspect="1" noChangeArrowheads="1"/>
          </p:cNvPicPr>
          <p:nvPr>
            <p:ph type="title"/>
          </p:nvPr>
        </p:nvPicPr>
        <p:blipFill>
          <a:blip r:embed="rId2"/>
          <a:srcRect/>
          <a:stretch>
            <a:fillRect/>
          </a:stretch>
        </p:blipFill>
        <p:spPr>
          <a:xfrm>
            <a:off x="2339975" y="2168525"/>
            <a:ext cx="3887788" cy="291465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Облака">
  <a:themeElements>
    <a:clrScheme name="Облака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Облака">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блака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Облака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Облака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Облака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Облака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Облака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Облака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Облака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Облака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Clouds</Template>
  <TotalTime>101</TotalTime>
  <Words>871</Words>
  <Application>Microsoft Office PowerPoint</Application>
  <PresentationFormat>Экран (4:3)</PresentationFormat>
  <Paragraphs>25</Paragraphs>
  <Slides>18</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vt:i4>
      </vt:variant>
      <vt:variant>
        <vt:lpstr>Заголовки слайдов</vt:lpstr>
      </vt:variant>
      <vt:variant>
        <vt:i4>18</vt:i4>
      </vt:variant>
    </vt:vector>
  </HeadingPairs>
  <TitlesOfParts>
    <vt:vector size="24" baseType="lpstr">
      <vt:lpstr>Arial</vt:lpstr>
      <vt:lpstr>Wingdings</vt:lpstr>
      <vt:lpstr>Calibri</vt:lpstr>
      <vt:lpstr>Times New Roman</vt:lpstr>
      <vt:lpstr>Bauhaus 93</vt:lpstr>
      <vt:lpstr>Облака</vt:lpstr>
      <vt:lpstr>МБОУ Васильевская МООШ</vt:lpstr>
      <vt:lpstr>            На проселках России,           У деревни любой             Есть могилы простые              Под фанерной звездой.                                  Тут от вражеской пули                                    Пал безвестный солдат.                                     И с тех пор в карауле                                      Тут березки стоят.</vt:lpstr>
      <vt:lpstr>В период Великой Отечественной войны 1941-45 гг. территория района была ареной жестоких боев – в период Смоленского оборонительного сражения 1941 г., а затем во время наступления советских войск после разгрома немцев под Москвой. В начале октября 1941 года на дорогах нашего района появились первые немцы. Уже 11 октября 183-я немецкая пехотная дивизия захватила деревни Горы, Кикино, Селенки. Враг шел вперед, но жители района отважно боролись с фашистами. На территории района  действовали 4 партизанских отряда. Несмотря на смертельную опасность, многие жители района помогали раненым красноармейцам и партизанам. Но враг был силен и жесток. На нашей земле проходили ожесточенные бои, но ценой тысяч жизней, наш район был освобожден 9 марта 1943 года. Освобождение досталось дорогой ценой. Тысячи жизней молодых солдат были положены ради  победы. В оборонительных и наступательных боях на Тёмкинской земле погибли и умерли от ран тысячи бойцов и офицеров Красной Армии. Они покоятся в 9 братских могилах и на Поле Памяти.  В районе Тёмкинском усеяны поля Останками солдат непогребённых.    Многострадальная Смоленская земля      Не стала здесь коленопреклонённой.                                      Спустя полвека после той войны                                         Погибшие в окрестностях селенья                                                Легли в могиле братской, где должны.                                                      Все десять рот, что пали в том сраженье.</vt:lpstr>
      <vt:lpstr>Братская могила № 1 расположена в центре поселка Темкино. В ней захоронены офицеры, сержанты и солдаты 160-й стрелковой дивизии 33 – армии, принявшие участие в освобождении Темкинского района и поселка Темкино, павшие смертью храбрых в боях за Родину. Всего в братской могиле № 1 захоронены останки 1500 погибших воинов.</vt:lpstr>
      <vt:lpstr> Братская могила № 2 расположена  на восточной окраине д. Батюшково Батюшковского сельского поселения. В  братской могиле № 2 захоронены останки более 2000 погибших воинов.   </vt:lpstr>
      <vt:lpstr>Братская могила № 3 расположена на восточной окраине д. Бурково Павловского сельского поселения.  В  братской могиле № 3 захоронены останки более 800 погибших воинов. </vt:lpstr>
      <vt:lpstr>Братская могила № 4 расположена в нашей деревне, в д. Васильевское Васильевского сельского поселения.</vt:lpstr>
      <vt:lpstr> В 2010 году состоялось воздвижении мемориала на братской могиле №4. Открытие объекта состоялось 4 ноября в селе Васильевское Темкинского района.             В братской могиле №4 захоронено более 2000 погибших воинов, имена которых высечены на граните мемориала, выполненного в виде полукруглой стелы высотой 3 метра и длиной 25 метров. Памятник был воздвигнут под руководством начальника Центрального таможенного управления Прусова С.Н. На церемонии открытия мемориала участвовало около трёхсот человек, среди которых был заместитель губернатора Смоленской области Воробьёв А.П., глава Темкинского района Журавлёв Р.В., начальник Таможенного управления Смоленской области Князев В.А. и лица, представляющие Мытищинский муниципальный район. Генеральный директор «Мытищинской Строительной Компании» Михаил Ярославский, открывая мемориал, отметил, что для присутствующих стало большой честью участие в воздвижении этого памятника. Вряд ли найдётся хоть одна семья в России, мимо которой прошла война. Память о героях войны мы обязаны хранить и передавать из поколения в поколение. Строительство мемориала фактически стало данью памяти тем землякам, которые в военные годы вынесли на себе фашистскую оккупацию и воевали за Смоленскую землю. Директор МУП «УКСИ» А.В. Клепиков рассказал о том, что очень хорошо знает, сквозь какие лишения и невзгоды прошла Смоленщина во время Великой Отечественной войны. Артём Владимирович отметил, что его мать родилась в Кардымовском районе, а отец вырос в Гжатске. Пусть этот мемориал будет напоминанием для наших детей и внуков о том, какие подвиги совершали их отцы и деды.  </vt:lpstr>
      <vt:lpstr>Слайд 9</vt:lpstr>
      <vt:lpstr> Братская могила № 5 расположена в нашей деревне д. Вязищи Вязищенского сельского поселения. В ней захоронены останки более 900 погибших воинов.</vt:lpstr>
      <vt:lpstr>Братская могила № 6 расположена в д. Кикино Кикинского сельского поселения. Всего в братской могиле № 6.захоронены останки более 400 погибших воинов.</vt:lpstr>
      <vt:lpstr>Братская могила № 7 расположена в д. Дубна Павловского сельского поселения. В ней захоронены останки более 1000 погибших воинов.</vt:lpstr>
      <vt:lpstr>Братская могила № 8 расположена в д. Замыцкое Вязищенского сельского поселения.Всего в братской могиле № 8 захоронены останки более 1020 погибших воинов33-й и 43-й армий.</vt:lpstr>
      <vt:lpstr> Братская могила № 9 –  Поле Памяти, расположено в д.Овсяники Медведевского сельского поселения</vt:lpstr>
      <vt:lpstr>На темкинской земле неоднократно проходят «Вахты памяти». Последний раз «Вахта памяти» проводилась в Смоленской области Темкинском районе с 14 августа по 25 августа 2012 года. Во время проведения мероприятия было поднято 33 бойца из них 3 бойца с медальонами 2 читаемых и 1 на экспертизе и одна ложка с подписью «Горшаков»</vt:lpstr>
      <vt:lpstr>Перезахоронение останков погибших воинов проходит на Поле памяти в д. Овсяники.  </vt:lpstr>
      <vt:lpstr> Братская могила № 10 расположена в 4-х км. южнее д. Замыцкое, близ бывшей д. Березки Вязищенского сельского поселения.</vt:lpstr>
      <vt:lpstr>В д. Колодезки Вязищенского сельского поселения  находится памятник- печь, в честь всех 98-ми мирных жителей этой деревни, заживо сожженных («Темкинская Хатынь»). Темкинская земля богата своей историей. События, развернувшиеся на территории Темкинского района в годы войны, стали важной составляющей финала Московской битвы. Мы гордимся подвигом своих земляков и будем вечно помнить их.                                      Живые! Помните о тех,                          Чей прах лежит в могилах братских.                               Ведь наш сегодняшний успех                                     Обязан подвигам солдатским!</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МБОУ Васильевская МООШ</dc:title>
  <dc:creator>1</dc:creator>
  <cp:lastModifiedBy>1</cp:lastModifiedBy>
  <cp:revision>12</cp:revision>
  <dcterms:created xsi:type="dcterms:W3CDTF">2013-03-11T15:08:45Z</dcterms:created>
  <dcterms:modified xsi:type="dcterms:W3CDTF">2013-03-11T21:25:15Z</dcterms:modified>
</cp:coreProperties>
</file>