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9" r:id="rId4"/>
    <p:sldId id="260" r:id="rId5"/>
    <p:sldId id="261" r:id="rId6"/>
    <p:sldId id="262" r:id="rId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7E40"/>
    <a:srgbClr val="F2A478"/>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smtClean="0">
                <a:solidFill>
                  <a:srgbClr val="FFFFFF"/>
                </a:solidFill>
              </a:defRPr>
            </a:lvl1pPr>
            <a:extLst/>
          </a:lstStyle>
          <a:p>
            <a:pPr>
              <a:defRPr/>
            </a:pPr>
            <a:fld id="{029AE074-5B61-408A-B357-DCF347FC80EE}" type="datetimeFigureOut">
              <a:rPr lang="ru-RU"/>
              <a:pPr>
                <a:defRPr/>
              </a:pPr>
              <a:t>12.03.2013</a:t>
            </a:fld>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13" name="Номер слайда 26"/>
          <p:cNvSpPr>
            <a:spLocks noGrp="1"/>
          </p:cNvSpPr>
          <p:nvPr>
            <p:ph type="sldNum" sz="quarter" idx="12"/>
          </p:nvPr>
        </p:nvSpPr>
        <p:spPr/>
        <p:txBody>
          <a:bodyPr/>
          <a:lstStyle>
            <a:lvl1pPr>
              <a:defRPr smtClean="0">
                <a:solidFill>
                  <a:srgbClr val="FFFFFF"/>
                </a:solidFill>
              </a:defRPr>
            </a:lvl1pPr>
            <a:extLst/>
          </a:lstStyle>
          <a:p>
            <a:pPr>
              <a:defRPr/>
            </a:pPr>
            <a:fld id="{1C0344E2-9DA5-4493-988B-BADF9959CF8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14D90F3E-D32E-458A-BF2E-E8453B9F91B2}" type="datetimeFigureOut">
              <a:rPr lang="ru-RU"/>
              <a:pPr>
                <a:defRPr/>
              </a:pPr>
              <a:t>12.03.2013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78ED534-1DA5-44DA-BD21-852A6A1CD71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DCEA78E1-F2B8-4BE8-B63A-CE289EF0834A}" type="datetimeFigureOut">
              <a:rPr lang="ru-RU"/>
              <a:pPr>
                <a:defRPr/>
              </a:pPr>
              <a:t>12.03.2013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F518F22-220B-4D65-8DA5-C081F316DDD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2EC2B774-2974-4C5B-BC1A-58FFA001519F}" type="datetimeFigureOut">
              <a:rPr lang="ru-RU"/>
              <a:pPr>
                <a:defRPr/>
              </a:pPr>
              <a:t>12.03.2013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5BC0B052-1E72-4742-BCCC-F18F5E82394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24287511-1D26-44A2-B999-65484EADE9A8}" type="datetimeFigureOut">
              <a:rPr lang="ru-RU"/>
              <a:pPr>
                <a:defRPr/>
              </a:pPr>
              <a:t>12.03.2013</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A035A6D6-4639-4F7D-83BC-A7FF9AFB893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fld id="{04521BC4-B575-4C43-9A90-25AA83C20382}" type="datetimeFigureOut">
              <a:rPr lang="ru-RU"/>
              <a:pPr>
                <a:defRPr/>
              </a:pPr>
              <a:t>12.03.2013</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3A3EF6A4-3822-4E80-BD38-DF520CE2D3B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4554FD71-F890-4361-85B5-0FDE5C72B2F0}" type="datetimeFigureOut">
              <a:rPr lang="ru-RU"/>
              <a:pPr>
                <a:defRPr/>
              </a:pPr>
              <a:t>12.03.2013</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30C543DE-BC29-4ED8-9735-17B6A030287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C4AF3483-AB85-4E45-A530-659ACC1AF95B}" type="datetimeFigureOut">
              <a:rPr lang="ru-RU"/>
              <a:pPr>
                <a:defRPr/>
              </a:pPr>
              <a:t>12.03.2013</a:t>
            </a:fld>
            <a:endParaRPr lang="ru-RU"/>
          </a:p>
        </p:txBody>
      </p:sp>
      <p:sp>
        <p:nvSpPr>
          <p:cNvPr id="4" name="Нижний колонтитул 3"/>
          <p:cNvSpPr>
            <a:spLocks noGrp="1"/>
          </p:cNvSpPr>
          <p:nvPr>
            <p:ph type="ftr" sz="quarter" idx="11"/>
          </p:nvPr>
        </p:nvSpPr>
        <p:spPr/>
        <p:txBody>
          <a:bodyPr/>
          <a:lstStyle>
            <a:lvl1pPr>
              <a:defRPr/>
            </a:lvl1pPr>
            <a:extLst/>
          </a:lstStyle>
          <a:p>
            <a:pPr>
              <a:defRPr/>
            </a:pPr>
            <a:endParaRPr lang="ru-RU"/>
          </a:p>
        </p:txBody>
      </p:sp>
      <p:sp>
        <p:nvSpPr>
          <p:cNvPr id="5" name="Номер слайда 4"/>
          <p:cNvSpPr>
            <a:spLocks noGrp="1"/>
          </p:cNvSpPr>
          <p:nvPr>
            <p:ph type="sldNum" sz="quarter" idx="12"/>
          </p:nvPr>
        </p:nvSpPr>
        <p:spPr/>
        <p:txBody>
          <a:bodyPr/>
          <a:lstStyle>
            <a:lvl1pPr>
              <a:defRPr/>
            </a:lvl1pPr>
            <a:extLst/>
          </a:lstStyle>
          <a:p>
            <a:pPr>
              <a:defRPr/>
            </a:pPr>
            <a:fld id="{AF83952C-693B-45F6-8F2A-6DD795443672}"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882E622F-1CD6-41A4-AF56-64A6F39457F1}" type="datetimeFigureOut">
              <a:rPr lang="ru-RU"/>
              <a:pPr>
                <a:defRPr/>
              </a:pPr>
              <a:t>12.03.2013</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001EFE44-C50A-483B-A703-840F3F3D31D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3C6BDB52-B67B-4A63-B1CC-5B7703924F1B}" type="datetimeFigureOut">
              <a:rPr lang="ru-RU"/>
              <a:pPr>
                <a:defRPr/>
              </a:pPr>
              <a:t>12.03.2013</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27270EBE-8014-4127-8795-2630323513CF}"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рямоугольный треугольник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smtClean="0">
                <a:solidFill>
                  <a:schemeClr val="tx1"/>
                </a:solidFill>
              </a:defRPr>
            </a:lvl1pPr>
            <a:extLst/>
          </a:lstStyle>
          <a:p>
            <a:pPr>
              <a:defRPr/>
            </a:pPr>
            <a:fld id="{94D4F4B4-1BEC-46D4-8AA2-9CDE50ADEADE}" type="datetimeFigureOut">
              <a:rPr lang="ru-RU"/>
              <a:pPr>
                <a:defRPr/>
              </a:pPr>
              <a:t>12.03.2013</a:t>
            </a:fld>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ru-RU"/>
          </a:p>
        </p:txBody>
      </p:sp>
      <p:sp>
        <p:nvSpPr>
          <p:cNvPr id="13" name="Номер слайда 6"/>
          <p:cNvSpPr>
            <a:spLocks noGrp="1"/>
          </p:cNvSpPr>
          <p:nvPr>
            <p:ph type="sldNum" sz="quarter" idx="12"/>
          </p:nvPr>
        </p:nvSpPr>
        <p:spPr/>
        <p:txBody>
          <a:bodyPr/>
          <a:lstStyle>
            <a:lvl1pPr>
              <a:defRPr smtClean="0">
                <a:solidFill>
                  <a:schemeClr val="tx1"/>
                </a:solidFill>
              </a:defRPr>
            </a:lvl1pPr>
            <a:extLst/>
          </a:lstStyle>
          <a:p>
            <a:pPr>
              <a:defRPr/>
            </a:pPr>
            <a:fld id="{44811EF9-FA6A-499E-9F67-621A97B2979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6734F94D-6C12-4D60-9705-4E4E162F577C}" type="datetimeFigureOut">
              <a:rPr lang="ru-RU"/>
              <a:pPr>
                <a:defRPr/>
              </a:pPr>
              <a:t>12.03.2013</a:t>
            </a:fld>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A7ACA2B0-79DF-4CD3-81E5-8346E847548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64" r:id="rId1"/>
    <p:sldLayoutId id="2147483863" r:id="rId2"/>
    <p:sldLayoutId id="2147483865" r:id="rId3"/>
    <p:sldLayoutId id="2147483866" r:id="rId4"/>
    <p:sldLayoutId id="2147483867" r:id="rId5"/>
    <p:sldLayoutId id="2147483868" r:id="rId6"/>
    <p:sldLayoutId id="2147483862" r:id="rId7"/>
    <p:sldLayoutId id="2147483869" r:id="rId8"/>
    <p:sldLayoutId id="2147483870" r:id="rId9"/>
    <p:sldLayoutId id="2147483861" r:id="rId10"/>
    <p:sldLayoutId id="2147483860" r:id="rId11"/>
  </p:sldLayoutIdLst>
  <p:transition>
    <p:fade/>
  </p:transition>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Заголовок 1"/>
          <p:cNvPicPr>
            <a:picLocks noGrp="1" noChangeArrowheads="1"/>
          </p:cNvPicPr>
          <p:nvPr>
            <p:ph type="ctrTitle"/>
          </p:nvPr>
        </p:nvPicPr>
        <p:blipFill>
          <a:blip r:embed="rId2">
            <a:lum contrast="20000"/>
          </a:blip>
          <a:srcRect/>
          <a:stretch>
            <a:fillRect/>
          </a:stretch>
        </p:blipFill>
        <p:spPr bwMode="auto">
          <a:xfrm>
            <a:off x="539750" y="1412875"/>
            <a:ext cx="8180388" cy="2120900"/>
          </a:xfrm>
          <a:noFill/>
        </p:spPr>
      </p:pic>
      <p:sp>
        <p:nvSpPr>
          <p:cNvPr id="3" name="TextBox 2"/>
          <p:cNvSpPr txBox="1"/>
          <p:nvPr/>
        </p:nvSpPr>
        <p:spPr>
          <a:xfrm>
            <a:off x="3563888" y="5877272"/>
            <a:ext cx="5328592" cy="646331"/>
          </a:xfrm>
          <a:prstGeom prst="rect">
            <a:avLst/>
          </a:prstGeom>
          <a:noFill/>
        </p:spPr>
        <p:txBody>
          <a:bodyPr wrap="square" rtlCol="0">
            <a:spAutoFit/>
          </a:bodyPr>
          <a:lstStyle/>
          <a:p>
            <a:r>
              <a:rPr lang="ru-RU" dirty="0" smtClean="0"/>
              <a:t>Работу выполнили ученицы школы № 594 СПб:</a:t>
            </a:r>
          </a:p>
          <a:p>
            <a:r>
              <a:rPr lang="ru-RU" dirty="0" smtClean="0"/>
              <a:t>Федорова Рита, </a:t>
            </a:r>
            <a:r>
              <a:rPr lang="ru-RU" dirty="0" err="1" smtClean="0"/>
              <a:t>Сибина</a:t>
            </a:r>
            <a:r>
              <a:rPr lang="ru-RU" dirty="0" smtClean="0"/>
              <a:t> Диана</a:t>
            </a:r>
            <a:endParaRPr lang="ru-R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Содержимое 3" descr="621850_95.jpg"/>
          <p:cNvPicPr>
            <a:picLocks noGrp="1" noChangeAspect="1"/>
          </p:cNvPicPr>
          <p:nvPr>
            <p:ph idx="1"/>
          </p:nvPr>
        </p:nvPicPr>
        <p:blipFill>
          <a:blip r:embed="rId2"/>
          <a:srcRect/>
          <a:stretch>
            <a:fillRect/>
          </a:stretch>
        </p:blipFill>
        <p:spPr>
          <a:xfrm>
            <a:off x="971550" y="2276475"/>
            <a:ext cx="8027988" cy="3744913"/>
          </a:xfrm>
        </p:spPr>
      </p:pic>
      <p:sp>
        <p:nvSpPr>
          <p:cNvPr id="2" name="Заголовок 1"/>
          <p:cNvSpPr>
            <a:spLocks noGrp="1"/>
          </p:cNvSpPr>
          <p:nvPr>
            <p:ph type="title"/>
          </p:nvPr>
        </p:nvSpPr>
        <p:spPr>
          <a:xfrm>
            <a:off x="500034" y="428604"/>
            <a:ext cx="8329642" cy="1562088"/>
          </a:xfrm>
        </p:spPr>
        <p:txBody>
          <a:bodyPr>
            <a:normAutofit fontScale="90000"/>
          </a:bodyPr>
          <a:lstStyle/>
          <a:p>
            <a:pPr fontAlgn="auto">
              <a:spcAft>
                <a:spcPts val="0"/>
              </a:spcAft>
              <a:defRPr/>
            </a:pPr>
            <a:r>
              <a:rPr lang="ru-RU" sz="2400" dirty="0" smtClean="0"/>
              <a:t>Своим названием Михайловский замок обязан находящемуся в нём храму </a:t>
            </a:r>
            <a:r>
              <a:rPr lang="ru-RU" sz="2400" dirty="0" smtClean="0">
                <a:solidFill>
                  <a:srgbClr val="FF0000"/>
                </a:solidFill>
              </a:rPr>
              <a:t>Михаила Архангела</a:t>
            </a:r>
            <a:r>
              <a:rPr lang="ru-RU" sz="2400" dirty="0" smtClean="0"/>
              <a:t>, покровителя дома Романовых, и причуде Павла I, принявшего титул Великого магистра </a:t>
            </a:r>
            <a:r>
              <a:rPr lang="ru-RU" sz="2400" dirty="0" smtClean="0">
                <a:solidFill>
                  <a:srgbClr val="FF0000"/>
                </a:solidFill>
              </a:rPr>
              <a:t>Мальтийского ордена</a:t>
            </a:r>
            <a:r>
              <a:rPr lang="ru-RU" sz="2400" dirty="0" smtClean="0"/>
              <a:t>, называть все свои дворцы «замками</a:t>
            </a:r>
            <a:r>
              <a:rPr lang="ru-RU" sz="2400" dirty="0" smtClean="0"/>
              <a:t>».</a:t>
            </a:r>
            <a:endParaRPr lang="ru-RU" sz="24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bwMode="auto">
          <a:xfrm>
            <a:off x="251520" y="116632"/>
            <a:ext cx="4248472" cy="5976938"/>
          </a:xfrm>
        </p:spPr>
        <p:txBody>
          <a:bodyPr wrap="square" lIns="91440" tIns="45720" rIns="91440" bIns="45720" numCol="1" anchorCtr="0" compatLnSpc="1">
            <a:prstTxWarp prst="textNoShape">
              <a:avLst/>
            </a:prstTxWarp>
            <a:noAutofit/>
          </a:bodyPr>
          <a:lstStyle/>
          <a:p>
            <a:r>
              <a:rPr lang="ru-RU" sz="1950" b="0" dirty="0" smtClean="0">
                <a:effectLst>
                  <a:outerShdw blurRad="38100" dist="38100" dir="2700000" algn="tl">
                    <a:srgbClr val="C0C0C0"/>
                  </a:outerShdw>
                </a:effectLst>
              </a:rPr>
              <a:t>Замок был построен в 1797—1801 годы, его первый камень заложен 26 февраля (9 марта) 1797 года. Проект дворца был разработан архитектором </a:t>
            </a:r>
            <a:r>
              <a:rPr lang="ru-RU" sz="1950" b="0" dirty="0" smtClean="0">
                <a:solidFill>
                  <a:schemeClr val="hlink"/>
                </a:solidFill>
                <a:effectLst>
                  <a:outerShdw blurRad="38100" dist="38100" dir="2700000" algn="tl">
                    <a:srgbClr val="C0C0C0"/>
                  </a:outerShdw>
                </a:effectLst>
              </a:rPr>
              <a:t>В.И</a:t>
            </a:r>
            <a:r>
              <a:rPr lang="ru-RU" sz="1950" b="0" dirty="0" smtClean="0">
                <a:solidFill>
                  <a:schemeClr val="hlink"/>
                </a:solidFill>
                <a:effectLst>
                  <a:outerShdw blurRad="38100" dist="38100" dir="2700000" algn="tl">
                    <a:srgbClr val="C0C0C0"/>
                  </a:outerShdw>
                </a:effectLst>
              </a:rPr>
              <a:t>. Баженовым</a:t>
            </a:r>
            <a:r>
              <a:rPr lang="ru-RU" sz="1950" b="0" dirty="0" smtClean="0">
                <a:effectLst>
                  <a:outerShdw blurRad="38100" dist="38100" dir="2700000" algn="tl">
                    <a:srgbClr val="C0C0C0"/>
                  </a:outerShdw>
                </a:effectLst>
              </a:rPr>
              <a:t> по поручению императора Павла I, желавшего сделать его своей главной парадной резиденцией. Строительством руководил архитектор </a:t>
            </a:r>
            <a:r>
              <a:rPr lang="ru-RU" sz="1950" b="0" dirty="0" smtClean="0">
                <a:solidFill>
                  <a:schemeClr val="hlink"/>
                </a:solidFill>
                <a:effectLst>
                  <a:outerShdw blurRad="38100" dist="38100" dir="2700000" algn="tl">
                    <a:srgbClr val="C0C0C0"/>
                  </a:outerShdw>
                </a:effectLst>
              </a:rPr>
              <a:t>В. Бренна</a:t>
            </a:r>
            <a:r>
              <a:rPr lang="ru-RU" sz="1950" b="0" dirty="0" smtClean="0">
                <a:effectLst>
                  <a:outerShdw blurRad="38100" dist="38100" dir="2700000" algn="tl">
                    <a:srgbClr val="C0C0C0"/>
                  </a:outerShdw>
                </a:effectLst>
              </a:rPr>
              <a:t> (который долгое время ошибочно считался автором проекта). Бренна переработал первоначальный проект дворца и создал художественную отделку его интерьеров.</a:t>
            </a:r>
          </a:p>
        </p:txBody>
      </p:sp>
      <p:pic>
        <p:nvPicPr>
          <p:cNvPr id="16388" name="Picture 4" descr="57475311_thumb_Vincenzo_Brenna_01BBBrenna"/>
          <p:cNvPicPr>
            <a:picLocks noGrp="1" noChangeAspect="1" noChangeArrowheads="1"/>
          </p:cNvPicPr>
          <p:nvPr>
            <p:ph idx="4294967295"/>
          </p:nvPr>
        </p:nvPicPr>
        <p:blipFill>
          <a:blip r:embed="rId2"/>
          <a:srcRect/>
          <a:stretch>
            <a:fillRect/>
          </a:stretch>
        </p:blipFill>
        <p:spPr>
          <a:xfrm>
            <a:off x="4525963" y="188913"/>
            <a:ext cx="4510087" cy="5903912"/>
          </a:xfr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ru-RU" sz="1200" smtClean="0">
                <a:effectLst/>
              </a:rPr>
              <a:t>	</a:t>
            </a:r>
          </a:p>
        </p:txBody>
      </p:sp>
      <p:sp>
        <p:nvSpPr>
          <p:cNvPr id="24579" name="Rectangle 3"/>
          <p:cNvSpPr>
            <a:spLocks noGrp="1"/>
          </p:cNvSpPr>
          <p:nvPr>
            <p:ph type="body" idx="1"/>
          </p:nvPr>
        </p:nvSpPr>
        <p:spPr>
          <a:xfrm>
            <a:off x="4860032" y="260648"/>
            <a:ext cx="4176464" cy="6336704"/>
          </a:xfrm>
        </p:spPr>
        <p:txBody>
          <a:bodyPr/>
          <a:lstStyle/>
          <a:p>
            <a:pPr>
              <a:lnSpc>
                <a:spcPct val="80000"/>
              </a:lnSpc>
            </a:pPr>
            <a:r>
              <a:rPr lang="ru-RU" sz="1800" dirty="0" smtClean="0">
                <a:solidFill>
                  <a:schemeClr val="hlink"/>
                </a:solidFill>
              </a:rPr>
              <a:t>Архитектура дворца</a:t>
            </a:r>
            <a:r>
              <a:rPr lang="ru-RU" sz="1800" dirty="0" smtClean="0"/>
              <a:t> </a:t>
            </a:r>
            <a:r>
              <a:rPr lang="ru-RU" sz="1800" dirty="0" smtClean="0">
                <a:solidFill>
                  <a:schemeClr val="tx2"/>
                </a:solidFill>
              </a:rPr>
              <a:t>нехарактерна для Санкт-Петербурга XVIII века. Строгим изяществом своего стиля замок скорее напоминает средневековую крепость, он является единственным в России дворцовым сооружением в стиле романтического </a:t>
            </a:r>
            <a:r>
              <a:rPr lang="ru-RU" sz="1800" dirty="0" smtClean="0">
                <a:solidFill>
                  <a:schemeClr val="tx2"/>
                </a:solidFill>
              </a:rPr>
              <a:t>классицизма. </a:t>
            </a:r>
            <a:r>
              <a:rPr lang="ru-RU" sz="1800" dirty="0" smtClean="0">
                <a:solidFill>
                  <a:schemeClr val="tx2"/>
                </a:solidFill>
              </a:rPr>
              <a:t>«Своеобразный облик этого здания, сочетающий в себе противоречивые архитектурные тенденции и стилистические </a:t>
            </a:r>
            <a:r>
              <a:rPr lang="ru-RU" sz="1800" dirty="0" smtClean="0">
                <a:solidFill>
                  <a:schemeClr val="tx2"/>
                </a:solidFill>
              </a:rPr>
              <a:t>приёмы</a:t>
            </a:r>
            <a:r>
              <a:rPr lang="ru-RU" sz="1800" dirty="0" smtClean="0">
                <a:solidFill>
                  <a:schemeClr val="tx2"/>
                </a:solidFill>
              </a:rPr>
              <a:t>, ставит его особняком в общем русле развития русского классицизма. Однако, именно Михайловский замок воспринимается как</a:t>
            </a:r>
            <a:r>
              <a:rPr lang="ru-RU" sz="1800" dirty="0" smtClean="0"/>
              <a:t> </a:t>
            </a:r>
            <a:r>
              <a:rPr lang="ru-RU" sz="1800" dirty="0" smtClean="0">
                <a:solidFill>
                  <a:schemeClr val="hlink"/>
                </a:solidFill>
              </a:rPr>
              <a:t>самый выразительный символ</a:t>
            </a:r>
            <a:r>
              <a:rPr lang="ru-RU" sz="1800" dirty="0" smtClean="0"/>
              <a:t> </a:t>
            </a:r>
            <a:r>
              <a:rPr lang="ru-RU" sz="1800" dirty="0" smtClean="0">
                <a:solidFill>
                  <a:schemeClr val="tx2"/>
                </a:solidFill>
              </a:rPr>
              <a:t>Павловской эпохи. В его облике явственно воплотились художественные вкусы и своеобразие личности владельца и главного творца — императора Павла I</a:t>
            </a:r>
            <a:r>
              <a:rPr lang="ru-RU" sz="1800" dirty="0" smtClean="0">
                <a:solidFill>
                  <a:schemeClr val="tx2"/>
                </a:solidFill>
              </a:rPr>
              <a:t>».</a:t>
            </a:r>
            <a:endParaRPr lang="ru-RU" sz="1800" dirty="0" smtClean="0">
              <a:solidFill>
                <a:schemeClr val="tx2"/>
              </a:solidFill>
            </a:endParaRPr>
          </a:p>
        </p:txBody>
      </p:sp>
      <p:pic>
        <p:nvPicPr>
          <p:cNvPr id="24580" name="Picture 4" descr="Рисунок2"/>
          <p:cNvPicPr>
            <a:picLocks noChangeAspect="1" noChangeArrowheads="1"/>
          </p:cNvPicPr>
          <p:nvPr/>
        </p:nvPicPr>
        <p:blipFill>
          <a:blip r:embed="rId2"/>
          <a:srcRect/>
          <a:stretch>
            <a:fillRect/>
          </a:stretch>
        </p:blipFill>
        <p:spPr bwMode="auto">
          <a:xfrm>
            <a:off x="179388" y="188913"/>
            <a:ext cx="4824412" cy="2703862"/>
          </a:xfrm>
          <a:prstGeom prst="rect">
            <a:avLst/>
          </a:prstGeom>
          <a:noFill/>
        </p:spPr>
      </p:pic>
      <p:pic>
        <p:nvPicPr>
          <p:cNvPr id="24583" name="Picture 7" descr="Рисунок1"/>
          <p:cNvPicPr>
            <a:picLocks noChangeAspect="1" noChangeArrowheads="1"/>
          </p:cNvPicPr>
          <p:nvPr/>
        </p:nvPicPr>
        <p:blipFill>
          <a:blip r:embed="rId3"/>
          <a:srcRect/>
          <a:stretch>
            <a:fillRect/>
          </a:stretch>
        </p:blipFill>
        <p:spPr bwMode="auto">
          <a:xfrm>
            <a:off x="179388" y="2997200"/>
            <a:ext cx="4824412" cy="2736850"/>
          </a:xfrm>
          <a:prstGeom prst="rect">
            <a:avLst/>
          </a:prstGeom>
          <a:noFill/>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type="body" idx="1"/>
          </p:nvPr>
        </p:nvSpPr>
        <p:spPr>
          <a:xfrm>
            <a:off x="107504" y="188913"/>
            <a:ext cx="3384376" cy="5903912"/>
          </a:xfrm>
        </p:spPr>
        <p:txBody>
          <a:bodyPr/>
          <a:lstStyle/>
          <a:p>
            <a:pPr>
              <a:buFont typeface="Wingdings 3" pitchFamily="18" charset="2"/>
              <a:buNone/>
            </a:pPr>
            <a:r>
              <a:rPr lang="ru-RU" sz="1900" dirty="0" smtClean="0"/>
              <a:t> </a:t>
            </a:r>
            <a:r>
              <a:rPr lang="ru-RU" sz="1900" dirty="0" smtClean="0">
                <a:solidFill>
                  <a:schemeClr val="tx2"/>
                </a:solidFill>
              </a:rPr>
              <a:t>Замок стал убежищем, в котором затворник-император в любой момент мог отгородиться от мира. Неслучайно его называли</a:t>
            </a:r>
            <a:r>
              <a:rPr lang="ru-RU" sz="1900" dirty="0" smtClean="0"/>
              <a:t> «</a:t>
            </a:r>
            <a:r>
              <a:rPr lang="ru-RU" sz="1900" dirty="0" smtClean="0">
                <a:solidFill>
                  <a:schemeClr val="hlink"/>
                </a:solidFill>
              </a:rPr>
              <a:t>архитектурным автопортретом Павла I</a:t>
            </a:r>
            <a:r>
              <a:rPr lang="ru-RU" sz="1900" dirty="0" smtClean="0"/>
              <a:t>».</a:t>
            </a:r>
          </a:p>
          <a:p>
            <a:pPr>
              <a:buFont typeface="Wingdings 3" pitchFamily="18" charset="2"/>
              <a:buNone/>
            </a:pPr>
            <a:r>
              <a:rPr lang="ru-RU" sz="1900" dirty="0" smtClean="0">
                <a:solidFill>
                  <a:schemeClr val="tx2"/>
                </a:solidFill>
              </a:rPr>
              <a:t>В Михайловском замке намечалось проводить</a:t>
            </a:r>
            <a:r>
              <a:rPr lang="ru-RU" sz="1900" dirty="0" smtClean="0"/>
              <a:t> </a:t>
            </a:r>
            <a:r>
              <a:rPr lang="ru-RU" sz="1900" dirty="0" smtClean="0">
                <a:solidFill>
                  <a:schemeClr val="hlink"/>
                </a:solidFill>
              </a:rPr>
              <a:t>собрания и торжественные церемонии</a:t>
            </a:r>
            <a:r>
              <a:rPr lang="ru-RU" sz="1900" dirty="0" smtClean="0"/>
              <a:t> </a:t>
            </a:r>
            <a:r>
              <a:rPr lang="ru-RU" sz="1900" dirty="0" smtClean="0">
                <a:solidFill>
                  <a:schemeClr val="tx2"/>
                </a:solidFill>
              </a:rPr>
              <a:t>мальтийских рыцарей, что нашло </a:t>
            </a:r>
            <a:r>
              <a:rPr lang="ru-RU" sz="1900" dirty="0" smtClean="0">
                <a:solidFill>
                  <a:schemeClr val="tx2"/>
                </a:solidFill>
              </a:rPr>
              <a:t>своё </a:t>
            </a:r>
            <a:r>
              <a:rPr lang="ru-RU" sz="1900" dirty="0" smtClean="0">
                <a:solidFill>
                  <a:schemeClr val="tx2"/>
                </a:solidFill>
              </a:rPr>
              <a:t>отражение в отделке его парадных апартаментов.</a:t>
            </a:r>
          </a:p>
        </p:txBody>
      </p:sp>
      <p:pic>
        <p:nvPicPr>
          <p:cNvPr id="35844" name="Picture 4" descr="benois4b"/>
          <p:cNvPicPr>
            <a:picLocks noChangeAspect="1" noChangeArrowheads="1"/>
          </p:cNvPicPr>
          <p:nvPr/>
        </p:nvPicPr>
        <p:blipFill>
          <a:blip r:embed="rId2"/>
          <a:srcRect/>
          <a:stretch>
            <a:fillRect/>
          </a:stretch>
        </p:blipFill>
        <p:spPr bwMode="auto">
          <a:xfrm>
            <a:off x="3563888" y="680145"/>
            <a:ext cx="5472112" cy="5257254"/>
          </a:xfrm>
          <a:prstGeom prst="rect">
            <a:avLst/>
          </a:prstGeom>
          <a:no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type="body" idx="1"/>
          </p:nvPr>
        </p:nvSpPr>
        <p:spPr>
          <a:xfrm>
            <a:off x="5290939" y="260350"/>
            <a:ext cx="3673549" cy="6337002"/>
          </a:xfrm>
        </p:spPr>
        <p:txBody>
          <a:bodyPr/>
          <a:lstStyle/>
          <a:p>
            <a:pPr>
              <a:lnSpc>
                <a:spcPct val="80000"/>
              </a:lnSpc>
              <a:buFont typeface="Wingdings 3" pitchFamily="18" charset="2"/>
              <a:buNone/>
            </a:pPr>
            <a:r>
              <a:rPr lang="ru-RU" sz="2000" dirty="0" smtClean="0">
                <a:solidFill>
                  <a:schemeClr val="tx2"/>
                </a:solidFill>
              </a:rPr>
              <a:t>Павел по-настоящему гордился своей новой резиденцией. Но судьба распорядилась так, что он прожил здесь всего 40 дней. В ночь </a:t>
            </a:r>
            <a:r>
              <a:rPr lang="ru-RU" sz="2000" dirty="0" smtClean="0">
                <a:solidFill>
                  <a:schemeClr val="hlink"/>
                </a:solidFill>
              </a:rPr>
              <a:t>с 11 на 12 марта 1801 года</a:t>
            </a:r>
            <a:r>
              <a:rPr lang="ru-RU" sz="2000" dirty="0" smtClean="0">
                <a:solidFill>
                  <a:schemeClr val="tx2"/>
                </a:solidFill>
              </a:rPr>
              <a:t> император был задушен в собственной спальне. Кто-то подсчитал, что Павел I царствовал ровно 4 года 4 месяца и 4 дня. </a:t>
            </a:r>
          </a:p>
          <a:p>
            <a:pPr>
              <a:lnSpc>
                <a:spcPct val="80000"/>
              </a:lnSpc>
            </a:pPr>
            <a:endParaRPr lang="ru-RU" sz="2000" dirty="0" smtClean="0">
              <a:solidFill>
                <a:schemeClr val="tx2"/>
              </a:solidFill>
            </a:endParaRPr>
          </a:p>
          <a:p>
            <a:pPr>
              <a:lnSpc>
                <a:spcPct val="80000"/>
              </a:lnSpc>
              <a:buFont typeface="Wingdings 3" pitchFamily="18" charset="2"/>
              <a:buNone/>
            </a:pPr>
            <a:r>
              <a:rPr lang="ru-RU" sz="2000" dirty="0" smtClean="0">
                <a:solidFill>
                  <a:schemeClr val="tx2"/>
                </a:solidFill>
              </a:rPr>
              <a:t> Михайловский замок с его сложной планировкой, потайными лестницами, тенью зловещей трагедии, которая случилась здесь, так и остался </a:t>
            </a:r>
            <a:r>
              <a:rPr lang="ru-RU" sz="2000" dirty="0" smtClean="0">
                <a:solidFill>
                  <a:schemeClr val="hlink"/>
                </a:solidFill>
              </a:rPr>
              <a:t>самым загадочным и романтическим</a:t>
            </a:r>
            <a:r>
              <a:rPr lang="ru-RU" sz="2000" dirty="0" smtClean="0">
                <a:solidFill>
                  <a:schemeClr val="tx2"/>
                </a:solidFill>
              </a:rPr>
              <a:t> дворцом Петербурга.</a:t>
            </a:r>
          </a:p>
        </p:txBody>
      </p:sp>
      <p:pic>
        <p:nvPicPr>
          <p:cNvPr id="36868" name="Picture 4" descr="3"/>
          <p:cNvPicPr>
            <a:picLocks noChangeAspect="1" noChangeArrowheads="1"/>
          </p:cNvPicPr>
          <p:nvPr/>
        </p:nvPicPr>
        <p:blipFill>
          <a:blip r:embed="rId2"/>
          <a:srcRect/>
          <a:stretch>
            <a:fillRect/>
          </a:stretch>
        </p:blipFill>
        <p:spPr bwMode="auto">
          <a:xfrm>
            <a:off x="539552" y="404663"/>
            <a:ext cx="4751387" cy="5111899"/>
          </a:xfrm>
          <a:prstGeom prst="rect">
            <a:avLst/>
          </a:prstGeom>
          <a:noFill/>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378</TotalTime>
  <Words>333</Words>
  <Application>Microsoft Office PowerPoint</Application>
  <PresentationFormat>Экран (4:3)</PresentationFormat>
  <Paragraphs>11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Открытая</vt:lpstr>
      <vt:lpstr>Презентация PowerPoint</vt:lpstr>
      <vt:lpstr>Своим названием Михайловский замок обязан находящемуся в нём храму Михаила Архангела, покровителя дома Романовых, и причуде Павла I, принявшего титул Великого магистра Мальтийского ордена, называть все свои дворцы «замками».</vt:lpstr>
      <vt:lpstr>Замок был построен в 1797—1801 годы, его первый камень заложен 26 февраля (9 марта) 1797 года. Проект дворца был разработан архитектором В.И. Баженовым по поручению императора Павла I, желавшего сделать его своей главной парадной резиденцией. Строительством руководил архитектор В. Бренна (который долгое время ошибочно считался автором проекта). Бренна переработал первоначальный проект дворца и создал художественную отделку его интерьеров.</vt:lpstr>
      <vt:lpstr> </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Михайловский замок</dc:title>
  <dc:creator>р</dc:creator>
  <cp:lastModifiedBy>Александра</cp:lastModifiedBy>
  <cp:revision>13</cp:revision>
  <dcterms:created xsi:type="dcterms:W3CDTF">2013-03-09T17:07:26Z</dcterms:created>
  <dcterms:modified xsi:type="dcterms:W3CDTF">2013-03-12T07:59:34Z</dcterms:modified>
</cp:coreProperties>
</file>