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728F0-CAF7-49FA-BF00-1D1EF8F268D5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0A07C-34AA-446D-847F-2DC6969F26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ACD55C8-0E3B-42BA-881C-8D951171650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5831E8-63A8-4A57-87AC-9AAC47E4C9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-315416"/>
            <a:ext cx="5580112" cy="2088232"/>
          </a:xfrm>
        </p:spPr>
        <p:txBody>
          <a:bodyPr>
            <a:normAutofit/>
          </a:bodyPr>
          <a:lstStyle/>
          <a:p>
            <a:r>
              <a:rPr lang="ru-RU" sz="9600" dirty="0"/>
              <a:t>М</a:t>
            </a:r>
            <a:r>
              <a:rPr lang="ru-RU" sz="9600" dirty="0" smtClean="0"/>
              <a:t>ЮЗИКЛ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_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988840"/>
            <a:ext cx="5334000" cy="4543425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3573016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err="1" smtClean="0"/>
              <a:t>Мю́зикл</a:t>
            </a:r>
            <a:r>
              <a:rPr lang="ru-RU" sz="2400" b="1" dirty="0" smtClean="0"/>
              <a:t> </a:t>
            </a:r>
            <a:r>
              <a:rPr lang="ru-RU" sz="2400" dirty="0" smtClean="0"/>
              <a:t>музыкально-сценическое произведение, в котором переплетаются диалоги, песни, музыка, важную роль играет хореография. Сюжеты часто берутся из известных литературных произведений, из мировой драматургии («Моя прекрасная леди» по Бернарду </a:t>
            </a:r>
            <a:r>
              <a:rPr lang="ru-RU" sz="2400" dirty="0" err="1" smtClean="0"/>
              <a:t>Лоу</a:t>
            </a:r>
            <a:r>
              <a:rPr lang="ru-RU" sz="2400" dirty="0" smtClean="0"/>
              <a:t> , </a:t>
            </a:r>
            <a:r>
              <a:rPr lang="ru-RU" sz="2400" dirty="0" smtClean="0"/>
              <a:t>«Целуй меня, Кэт!» по Шекспиру, «Человек из </a:t>
            </a:r>
            <a:r>
              <a:rPr lang="ru-RU" sz="2400" dirty="0" err="1" smtClean="0"/>
              <a:t>Ламанчи</a:t>
            </a:r>
            <a:r>
              <a:rPr lang="ru-RU" sz="2400" dirty="0" smtClean="0"/>
              <a:t> » </a:t>
            </a:r>
            <a:r>
              <a:rPr lang="ru-RU" sz="2400" dirty="0" smtClean="0"/>
              <a:t>по Сервантесу, «Оливер!» и «Ночь открытых дверей» по Диккенсу). Большое влияние на мюзикл оказали многие </a:t>
            </a:r>
            <a:r>
              <a:rPr lang="ru-RU" sz="2400" dirty="0" smtClean="0"/>
              <a:t>жанры :  оперетта, комическая </a:t>
            </a:r>
            <a:r>
              <a:rPr lang="ru-RU" sz="2400" dirty="0" err="1" smtClean="0"/>
              <a:t>опера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,водевиль,бурлеск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Как отдельный жанр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театрального искусства </a:t>
            </a:r>
            <a:r>
              <a:rPr lang="ru-RU" sz="2400" dirty="0" smtClean="0"/>
              <a:t>долгое </a:t>
            </a:r>
            <a:r>
              <a:rPr lang="ru-RU" sz="2400" dirty="0" smtClean="0"/>
              <a:t>время не признавался.</a:t>
            </a:r>
            <a:endParaRPr lang="ru-RU" sz="2400" dirty="0"/>
          </a:p>
        </p:txBody>
      </p:sp>
      <p:pic>
        <p:nvPicPr>
          <p:cNvPr id="4" name="Рисунок 3" descr="0_3a850_96d4b1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1008"/>
            <a:ext cx="4716016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4747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0152" y="3501008"/>
            <a:ext cx="440384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3851920" cy="674030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Мюзикл — жанр, как правило, сложный в постановочном отношении и потому дорогой. Многие </a:t>
            </a:r>
            <a:r>
              <a:rPr lang="ru-RU" dirty="0" err="1" smtClean="0"/>
              <a:t>бродвейские</a:t>
            </a:r>
            <a:r>
              <a:rPr lang="ru-RU" dirty="0" smtClean="0"/>
              <a:t> мюзиклы славятся своими спецэффектами, что возможно только в условиях стационарного мюзикла, где спектакли идут ежедневно в течение многих лет, пока они пользуются успехом у публики. В России пример такого наиболее успешного стационарного мюзикла — «Юнона и Авось». Мюзикл — один из наиболее коммерческих </a:t>
            </a:r>
            <a:r>
              <a:rPr lang="ru-RU" dirty="0" err="1" smtClean="0"/>
              <a:t>жанровтеатра</a:t>
            </a:r>
            <a:r>
              <a:rPr lang="ru-RU" dirty="0" smtClean="0"/>
              <a:t>. Это обусловлено его зрелищностью, разнообразием тем для постановки, неограниченностью в выборе средств выражения для актеров.</a:t>
            </a:r>
          </a:p>
          <a:p>
            <a:r>
              <a:rPr lang="ru-RU" dirty="0" smtClean="0"/>
              <a:t>По форме мюзикл чаще всего представляет собой </a:t>
            </a:r>
            <a:r>
              <a:rPr lang="ru-RU" dirty="0" err="1" smtClean="0"/>
              <a:t>двухактовый</a:t>
            </a:r>
            <a:r>
              <a:rPr lang="ru-RU" dirty="0" smtClean="0"/>
              <a:t> спектакль.</a:t>
            </a:r>
          </a:p>
          <a:p>
            <a:endParaRPr lang="ru-RU" dirty="0"/>
          </a:p>
        </p:txBody>
      </p:sp>
      <p:pic>
        <p:nvPicPr>
          <p:cNvPr id="6" name="Рисунок 5" descr="0000010577-540x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8771" y="0"/>
            <a:ext cx="4242071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6956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356992"/>
            <a:ext cx="4032448" cy="3294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64704"/>
          </a:xfrm>
        </p:spPr>
        <p:txBody>
          <a:bodyPr>
            <a:normAutofit/>
          </a:bodyPr>
          <a:lstStyle/>
          <a:p>
            <a:r>
              <a:rPr lang="ru-RU" dirty="0" smtClean="0"/>
              <a:t>Зарождение мюзикла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100392" cy="345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Предшественниками мюзикла были множество легких жанров, где смешались </a:t>
            </a:r>
            <a:r>
              <a:rPr lang="ru-RU" dirty="0" err="1" smtClean="0"/>
              <a:t>шоуварьете</a:t>
            </a:r>
            <a:r>
              <a:rPr lang="ru-RU" dirty="0" smtClean="0"/>
              <a:t>, </a:t>
            </a:r>
            <a:r>
              <a:rPr lang="ru-RU" dirty="0" smtClean="0"/>
              <a:t>французский балет и драматические интерлюдии. В сентябре </a:t>
            </a:r>
            <a:r>
              <a:rPr lang="ru-RU" dirty="0" smtClean="0"/>
              <a:t>1866 года </a:t>
            </a:r>
            <a:r>
              <a:rPr lang="ru-RU" dirty="0" smtClean="0"/>
              <a:t>на сцене </a:t>
            </a:r>
            <a:r>
              <a:rPr lang="ru-RU" dirty="0" smtClean="0"/>
              <a:t>Нью-Йорка прошла </a:t>
            </a:r>
            <a:r>
              <a:rPr lang="ru-RU" dirty="0" smtClean="0"/>
              <a:t>постановка 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Crook</a:t>
            </a:r>
            <a:r>
              <a:rPr lang="ru-RU" dirty="0" smtClean="0"/>
              <a:t>», где сплетались романтический балет, мелодрама и другие жанры. Именно она считается исходной точкой нового жанра. Музыкальной комедией охарактеризовал один из своих хитов «Хористка» английский </a:t>
            </a:r>
            <a:r>
              <a:rPr lang="ru-RU" dirty="0" smtClean="0"/>
              <a:t>продюсер Джордж Эдвардс. </a:t>
            </a:r>
            <a:r>
              <a:rPr lang="ru-RU" dirty="0" smtClean="0"/>
              <a:t>Музыкальная комедия подразумевала легкое развлекательное представление, где важным был не сюжет, а скорее популярные вокальные номера в исполнении кумиров публики. Постановки Эдвардса снискали ошеломительный успех в Нью-Йорке, и до начала XX века моду в новом жанре диктовали английские представления.</a:t>
            </a:r>
            <a:endParaRPr lang="ru-RU" dirty="0"/>
          </a:p>
        </p:txBody>
      </p:sp>
      <p:pic>
        <p:nvPicPr>
          <p:cNvPr id="5" name="Рисунок 4" descr="vivat-5-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1392" y="4005063"/>
            <a:ext cx="4285451" cy="285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4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05064"/>
            <a:ext cx="4512543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Развитие в Америке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028384" cy="28083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годы, </a:t>
            </a:r>
            <a:r>
              <a:rPr lang="ru-RU" dirty="0" smtClean="0"/>
              <a:t>предшествующие Первой мировой войны, </a:t>
            </a:r>
            <a:r>
              <a:rPr lang="ru-RU" dirty="0" smtClean="0"/>
              <a:t>талантливые эмигранты </a:t>
            </a:r>
            <a:r>
              <a:rPr lang="ru-RU" dirty="0" err="1" smtClean="0"/>
              <a:t>Херберт</a:t>
            </a:r>
            <a:r>
              <a:rPr lang="ru-RU" dirty="0" smtClean="0"/>
              <a:t> , </a:t>
            </a:r>
            <a:r>
              <a:rPr lang="ru-RU" dirty="0" err="1" smtClean="0"/>
              <a:t>Фримль</a:t>
            </a:r>
            <a:r>
              <a:rPr lang="ru-RU" dirty="0" smtClean="0"/>
              <a:t>, </a:t>
            </a:r>
            <a:r>
              <a:rPr lang="ru-RU" dirty="0" err="1" smtClean="0"/>
              <a:t>Ромберг</a:t>
            </a:r>
            <a:r>
              <a:rPr lang="ru-RU" dirty="0" smtClean="0"/>
              <a:t> и другие дали импульс активному развитию мюзикла </a:t>
            </a:r>
            <a:r>
              <a:rPr lang="ru-RU" dirty="0" smtClean="0"/>
              <a:t>в Америке. </a:t>
            </a:r>
            <a:r>
              <a:rPr lang="ru-RU" dirty="0" smtClean="0"/>
              <a:t>В период 20-х и 30-х годов, с приходом новых американских </a:t>
            </a:r>
            <a:r>
              <a:rPr lang="ru-RU" dirty="0" smtClean="0"/>
              <a:t>композиторов Джерома Керна, Джорджа Гершвина, Кола Портера и </a:t>
            </a:r>
            <a:r>
              <a:rPr lang="ru-RU" dirty="0" smtClean="0"/>
              <a:t>других, мюзикл приобретает истинную американскую окраску. Усложнилось либретто, в ритмах стало заметно влияние джаза, рэгтайма, в песнях появились типичные американские обороты. Многие песни из мюзиклов стали музыкальной классикой. Значительно возросло актёрское мастерство певцов.</a:t>
            </a:r>
            <a:endParaRPr lang="ru-RU" dirty="0"/>
          </a:p>
        </p:txBody>
      </p:sp>
      <p:pic>
        <p:nvPicPr>
          <p:cNvPr id="5" name="Рисунок 4" descr="origin_4f7c9514a4863IMG_7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7405" y="3689648"/>
            <a:ext cx="474659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rigin_4f7c9528d3e22IMG_78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45024"/>
            <a:ext cx="237626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Дальнейшее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100392" cy="5661248"/>
          </a:xfr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конце 60-х годов XX века под влиянием новых музыкальных стилей приходит новое понимание мюзикла как жанра. В спектакле </a:t>
            </a:r>
            <a:r>
              <a:rPr lang="ru-RU" dirty="0" smtClean="0"/>
              <a:t>«Волосы» нашли </a:t>
            </a:r>
            <a:r>
              <a:rPr lang="ru-RU" dirty="0" smtClean="0"/>
              <a:t>отражение модные тогда </a:t>
            </a:r>
            <a:r>
              <a:rPr lang="ru-RU" dirty="0" smtClean="0"/>
              <a:t>идеи </a:t>
            </a:r>
            <a:r>
              <a:rPr lang="ru-RU" dirty="0" err="1" smtClean="0"/>
              <a:t>хирри</a:t>
            </a:r>
            <a:r>
              <a:rPr lang="ru-RU" dirty="0" smtClean="0"/>
              <a:t>, </a:t>
            </a:r>
            <a:r>
              <a:rPr lang="ru-RU" dirty="0" smtClean="0"/>
              <a:t>тем самым постановка получила название </a:t>
            </a:r>
            <a:r>
              <a:rPr lang="ru-RU" i="1" dirty="0" smtClean="0"/>
              <a:t>«мюзикла первобытного американского лирического рока»</a:t>
            </a:r>
            <a:r>
              <a:rPr lang="ru-RU" dirty="0" smtClean="0"/>
              <a:t>. С 70-х годов количество спектаклей сокращается, однако декорации и костюмы новых мюзиклов становятся более роскошными. Кардинальные изменения в понятие мюзикла преподнесла постановка </a:t>
            </a:r>
            <a:r>
              <a:rPr lang="ru-RU" dirty="0" smtClean="0"/>
              <a:t>«Иисус Христос суперзвезда» </a:t>
            </a:r>
            <a:r>
              <a:rPr lang="ru-RU" dirty="0" smtClean="0"/>
              <a:t>композитора </a:t>
            </a:r>
            <a:r>
              <a:rPr lang="ru-RU" dirty="0" smtClean="0"/>
              <a:t>Эндрю Ллойда </a:t>
            </a:r>
            <a:r>
              <a:rPr lang="ru-RU" dirty="0" err="1" smtClean="0"/>
              <a:t>Уэббера</a:t>
            </a:r>
            <a:r>
              <a:rPr lang="ru-RU" dirty="0" smtClean="0"/>
              <a:t> и </a:t>
            </a:r>
            <a:r>
              <a:rPr lang="ru-RU" dirty="0" err="1" smtClean="0"/>
              <a:t>либреттистаТима</a:t>
            </a:r>
            <a:r>
              <a:rPr lang="ru-RU" dirty="0" smtClean="0"/>
              <a:t> </a:t>
            </a:r>
            <a:r>
              <a:rPr lang="ru-RU" dirty="0" err="1" smtClean="0"/>
              <a:t>Райса</a:t>
            </a:r>
            <a:r>
              <a:rPr lang="ru-RU" dirty="0" smtClean="0"/>
              <a:t>. </a:t>
            </a:r>
            <a:r>
              <a:rPr lang="ru-RU" dirty="0" smtClean="0"/>
              <a:t>Серьёзная тема мюзикла </a:t>
            </a:r>
            <a:r>
              <a:rPr lang="ru-RU" dirty="0" smtClean="0"/>
              <a:t>«</a:t>
            </a:r>
            <a:r>
              <a:rPr lang="ru-RU" dirty="0" err="1" smtClean="0"/>
              <a:t>Эвита</a:t>
            </a:r>
            <a:r>
              <a:rPr lang="ru-RU" dirty="0" smtClean="0"/>
              <a:t>» доказала </a:t>
            </a:r>
            <a:r>
              <a:rPr lang="ru-RU" dirty="0" smtClean="0"/>
              <a:t>большой путь, который прошёл жанр за время своего развития. Творение </a:t>
            </a:r>
            <a:r>
              <a:rPr lang="ru-RU" dirty="0" err="1" smtClean="0"/>
              <a:t>Уэббера</a:t>
            </a:r>
            <a:r>
              <a:rPr lang="ru-RU" dirty="0" smtClean="0"/>
              <a:t> </a:t>
            </a:r>
            <a:r>
              <a:rPr lang="ru-RU" dirty="0" smtClean="0"/>
              <a:t>«Кошки»  по </a:t>
            </a:r>
            <a:r>
              <a:rPr lang="ru-RU" dirty="0" smtClean="0"/>
              <a:t>мотивам стихотворного </a:t>
            </a:r>
            <a:r>
              <a:rPr lang="ru-RU" dirty="0" smtClean="0"/>
              <a:t>Т.С </a:t>
            </a:r>
            <a:r>
              <a:rPr lang="ru-RU" dirty="0" err="1" smtClean="0"/>
              <a:t>Оллиота</a:t>
            </a:r>
            <a:r>
              <a:rPr lang="ru-RU" dirty="0" smtClean="0"/>
              <a:t>«Популярная </a:t>
            </a:r>
            <a:r>
              <a:rPr lang="ru-RU" dirty="0" smtClean="0"/>
              <a:t>наука о кошках, написанная Старым Опоссумом» </a:t>
            </a:r>
            <a:r>
              <a:rPr lang="ru-RU" dirty="0" smtClean="0"/>
              <a:t>представляет </a:t>
            </a:r>
            <a:r>
              <a:rPr lang="ru-RU" dirty="0" smtClean="0"/>
              <a:t>яркие запоминающиеся образы, в музыке узнаются кошачьи интонации, танцы гибки и пластичны. Другим популярным произведением </a:t>
            </a:r>
            <a:r>
              <a:rPr lang="ru-RU" dirty="0" err="1" smtClean="0"/>
              <a:t>Уэббера</a:t>
            </a:r>
            <a:r>
              <a:rPr lang="ru-RU" dirty="0" smtClean="0"/>
              <a:t> стал мюзикл </a:t>
            </a:r>
            <a:r>
              <a:rPr lang="ru-RU" dirty="0" smtClean="0"/>
              <a:t>«</a:t>
            </a:r>
            <a:r>
              <a:rPr lang="ru-RU" dirty="0" err="1" smtClean="0"/>
              <a:t>ПризракОперы</a:t>
            </a:r>
            <a:r>
              <a:rPr lang="ru-RU" dirty="0" smtClean="0"/>
              <a:t>, сочетающий </a:t>
            </a:r>
            <a:r>
              <a:rPr lang="ru-RU" dirty="0" smtClean="0"/>
              <a:t>в себе элементы детектива и триллера.</a:t>
            </a:r>
          </a:p>
          <a:p>
            <a:r>
              <a:rPr lang="ru-RU" dirty="0" smtClean="0"/>
              <a:t>Англо-американская монополия мюзиклов прекратилась </a:t>
            </a:r>
            <a:r>
              <a:rPr lang="ru-RU" dirty="0" smtClean="0"/>
              <a:t>в1985 году, </a:t>
            </a:r>
            <a:r>
              <a:rPr lang="ru-RU" dirty="0" smtClean="0"/>
              <a:t>когда на лондонской сцене состоялась премьера французской постановки </a:t>
            </a:r>
            <a:r>
              <a:rPr lang="ru-RU" dirty="0" smtClean="0"/>
              <a:t>«Отверженные» по </a:t>
            </a:r>
            <a:r>
              <a:rPr lang="ru-RU" dirty="0" smtClean="0"/>
              <a:t>мотивам одноимённого романа </a:t>
            </a:r>
            <a:r>
              <a:rPr lang="ru-RU" dirty="0" err="1" smtClean="0"/>
              <a:t>ВиктораГюго</a:t>
            </a:r>
            <a:r>
              <a:rPr lang="ru-RU" dirty="0" smtClean="0"/>
              <a:t> . </a:t>
            </a:r>
            <a:r>
              <a:rPr lang="ru-RU" dirty="0" smtClean="0"/>
              <a:t>Авторами являются композитор Клод Мишель </a:t>
            </a:r>
            <a:r>
              <a:rPr lang="ru-RU" dirty="0" err="1" smtClean="0"/>
              <a:t>Шонберг</a:t>
            </a:r>
            <a:r>
              <a:rPr lang="ru-RU" dirty="0" smtClean="0"/>
              <a:t> и либреттист Ален </a:t>
            </a:r>
            <a:r>
              <a:rPr lang="ru-RU" dirty="0" err="1" smtClean="0"/>
              <a:t>Бублиль</a:t>
            </a:r>
            <a:r>
              <a:rPr lang="ru-RU" dirty="0" smtClean="0"/>
              <a:t>. Высокий уровень мюзикла как жанра доказывает «Мисс Сайгон</a:t>
            </a:r>
            <a:r>
              <a:rPr lang="ru-RU" dirty="0" smtClean="0"/>
              <a:t>», </a:t>
            </a:r>
            <a:r>
              <a:rPr lang="ru-RU" dirty="0" smtClean="0"/>
              <a:t>осовремененная опера </a:t>
            </a:r>
            <a:r>
              <a:rPr lang="ru-RU" dirty="0" err="1" smtClean="0"/>
              <a:t>Пуччини</a:t>
            </a:r>
            <a:r>
              <a:rPr lang="ru-RU" dirty="0" smtClean="0"/>
              <a:t>«Мадам      Баттерфляй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586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МЮЗИКЛ</vt:lpstr>
      <vt:lpstr>Слайд 2</vt:lpstr>
      <vt:lpstr>Слайд 3</vt:lpstr>
      <vt:lpstr>Зарождение мюзикла</vt:lpstr>
      <vt:lpstr>Развитие в Америке</vt:lpstr>
      <vt:lpstr>Дальнейшее развитие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МЮЗИКЛ</dc:title>
  <dc:creator>Polina Frolova</dc:creator>
  <cp:lastModifiedBy>Polina Frolova</cp:lastModifiedBy>
  <cp:revision>6</cp:revision>
  <dcterms:created xsi:type="dcterms:W3CDTF">2013-03-05T13:39:31Z</dcterms:created>
  <dcterms:modified xsi:type="dcterms:W3CDTF">2013-03-05T14:28:26Z</dcterms:modified>
</cp:coreProperties>
</file>