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755650" y="981075"/>
            <a:ext cx="7672388" cy="287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34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Нравственные  основы</a:t>
            </a:r>
          </a:p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семейного    воспитания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655638" y="4941168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600" b="1" dirty="0">
                <a:solidFill>
                  <a:srgbClr val="FF0000"/>
                </a:solidFill>
              </a:rPr>
              <a:t>Гуменюк Ирена Чеславовна</a:t>
            </a:r>
          </a:p>
          <a:p>
            <a:pPr algn="ctr" eaLnBrk="1" hangingPunct="1"/>
            <a:r>
              <a:rPr lang="ru-RU" sz="3600" b="1" dirty="0">
                <a:solidFill>
                  <a:srgbClr val="FF0000"/>
                </a:solidFill>
              </a:rPr>
              <a:t>ГБОУ СОШ № 297</a:t>
            </a:r>
          </a:p>
        </p:txBody>
      </p:sp>
    </p:spTree>
    <p:extLst>
      <p:ext uri="{BB962C8B-B14F-4D97-AF65-F5344CB8AC3E}">
        <p14:creationId xmlns:p14="http://schemas.microsoft.com/office/powerpoint/2010/main" val="218298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Нравственная само регуляция </a:t>
            </a:r>
            <a:r>
              <a:rPr lang="ru-RU" smtClean="0">
                <a:cs typeface="Trebuchet MS" pitchFamily="34" charset="0"/>
              </a:rPr>
              <a:t/>
            </a:r>
            <a:br>
              <a:rPr lang="ru-RU" smtClean="0">
                <a:cs typeface="Trebuchet MS" pitchFamily="34" charset="0"/>
              </a:rPr>
            </a:br>
            <a:endParaRPr lang="ru-RU" smtClean="0">
              <a:cs typeface="Trebuchet MS" pitchFamily="34" charset="0"/>
            </a:endParaRPr>
          </a:p>
        </p:txBody>
      </p:sp>
      <p:sp>
        <p:nvSpPr>
          <p:cNvPr id="12291" name="Объект 2"/>
          <p:cNvSpPr>
            <a:spLocks noGrp="1"/>
          </p:cNvSpPr>
          <p:nvPr>
            <p:ph sz="half" idx="1"/>
          </p:nvPr>
        </p:nvSpPr>
        <p:spPr>
          <a:xfrm>
            <a:off x="323850" y="1809750"/>
            <a:ext cx="4157663" cy="442753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Произвольная: человек самостоятельно принимает решение действовать в соответствии с моральными нормами.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Непроизвольная: человек поступает нравственно потому, что иначе он поступить не может.</a:t>
            </a:r>
          </a:p>
        </p:txBody>
      </p:sp>
      <p:sp>
        <p:nvSpPr>
          <p:cNvPr id="1229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2293" name="Picture 5" descr="C:\Users\андрей\Desktop\Рисунок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420937"/>
            <a:ext cx="4159122" cy="26665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408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ъект 3"/>
          <p:cNvSpPr>
            <a:spLocks noGrp="1"/>
          </p:cNvSpPr>
          <p:nvPr>
            <p:ph idx="1"/>
          </p:nvPr>
        </p:nvSpPr>
        <p:spPr>
          <a:xfrm>
            <a:off x="457200" y="3690938"/>
            <a:ext cx="8229600" cy="2762250"/>
          </a:xfrm>
        </p:spPr>
        <p:txBody>
          <a:bodyPr rtlCol="0">
            <a:normAutofit fontScale="92500" lnSpcReduction="10000"/>
          </a:bodyPr>
          <a:lstStyle/>
          <a:p>
            <a:pPr marL="0" indent="0" algn="ctr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Семья может выступать как в качестве положительного так и отрицательного фактора воспитания. Родителей необходимо вооружить психологическими и педагогическими знаниями, указать способы нравственного воспитания в семье</a:t>
            </a:r>
          </a:p>
        </p:txBody>
      </p:sp>
      <p:pic>
        <p:nvPicPr>
          <p:cNvPr id="13315" name="Picture 4" descr="C:\Users\андрей\Desktop\Рисунок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23726"/>
            <a:ext cx="5010150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321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468313" y="1858963"/>
            <a:ext cx="81359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/>
              <a:t>..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3684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Без нравственных чувств добрый человек не состоится.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412775"/>
            <a:ext cx="4059238" cy="5329337"/>
          </a:xfrm>
        </p:spPr>
        <p:txBody>
          <a:bodyPr rtlCol="0"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v"/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Чувства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движущая сила стремления к цели. Если человек кого-нибудь любит, то хочет доставить ему радость.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v"/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Чувства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источник вдохновения, радости, задора в интересной работе.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v"/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Чувства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источник силы. Любовь к человеку, например, может вести к самоотверженному труду, к мужеству, героизму, бесстрашию</a:t>
            </a:r>
          </a:p>
        </p:txBody>
      </p:sp>
      <p:pic>
        <p:nvPicPr>
          <p:cNvPr id="14342" name="Picture 6" descr="C:\Users\андрей\Desktop\Рисунок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114" y="2228850"/>
            <a:ext cx="4963886" cy="330925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955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251520" y="137538"/>
            <a:ext cx="85689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Первейшая задача родителей – воспитать в своих детях глубокое, надёжное понимание совести, чтобы оно стало чувством, частицей духовного мира.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34278"/>
            <a:ext cx="6767513" cy="451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761283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ъект 3"/>
          <p:cNvSpPr>
            <a:spLocks noGrp="1"/>
          </p:cNvSpPr>
          <p:nvPr>
            <p:ph sz="half" idx="1"/>
          </p:nvPr>
        </p:nvSpPr>
        <p:spPr>
          <a:xfrm>
            <a:off x="179388" y="620713"/>
            <a:ext cx="4302125" cy="5903912"/>
          </a:xfrm>
        </p:spPr>
        <p:txBody>
          <a:bodyPr/>
          <a:lstStyle/>
          <a:p>
            <a:pPr marL="0" indent="0">
              <a:lnSpc>
                <a:spcPct val="150000"/>
              </a:lnSpc>
              <a:buFont typeface="Wingdings 2" pitchFamily="18" charset="2"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Первейшая задача родителей – воспитать в своих детях глубокое, надёжное понимание совести, чтобы оно стало чувством, частицей духовного мира. </a:t>
            </a:r>
          </a:p>
        </p:txBody>
      </p:sp>
      <p:sp>
        <p:nvSpPr>
          <p:cNvPr id="16387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8" name="Picture 5" descr="C:\Users\андрей\Desktop\Рисунок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341438"/>
            <a:ext cx="4524375" cy="48942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527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ъект 2"/>
          <p:cNvSpPr>
            <a:spLocks noGrp="1"/>
          </p:cNvSpPr>
          <p:nvPr>
            <p:ph sz="half" idx="1"/>
          </p:nvPr>
        </p:nvSpPr>
        <p:spPr>
          <a:xfrm>
            <a:off x="395288" y="1052513"/>
            <a:ext cx="4086225" cy="5256212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Font typeface="Wingdings 2" pitchFamily="18" charset="2"/>
              <a:buNone/>
              <a:defRPr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Нравственные потребности человека теснейшим образом связаны с нравственными чувствами, которые являются также мотивами человеческого поведения. Это сострадание, сочувствие, сопереживание, бескорыстие… </a:t>
            </a:r>
          </a:p>
        </p:txBody>
      </p:sp>
      <p:sp>
        <p:nvSpPr>
          <p:cNvPr id="17411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ru-RU" smtClean="0"/>
          </a:p>
        </p:txBody>
      </p:sp>
      <p:pic>
        <p:nvPicPr>
          <p:cNvPr id="17412" name="Picture 5" descr="C:\Users\андрей\Desktop\Рисунок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341438"/>
            <a:ext cx="4610100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007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4" descr="C:\Users\андрей\Desktop\Рисунок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563" y="2312988"/>
            <a:ext cx="5597525" cy="425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Воспитать развитые нравственные потребности – главнейшая задача родителей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3471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Объект 2"/>
          <p:cNvSpPr>
            <a:spLocks noGrp="1"/>
          </p:cNvSpPr>
          <p:nvPr>
            <p:ph idx="1"/>
          </p:nvPr>
        </p:nvSpPr>
        <p:spPr>
          <a:xfrm>
            <a:off x="395288" y="3789040"/>
            <a:ext cx="8424862" cy="2880048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sz="2800" b="1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Задачи педагога – объяснить любящим родителям, что их педагогическая грамотность зависит, прежде всего, от них самих, от их желания разобраться в сложном и трудном процессе становления и развития личности; указать пути и условия формирования нравственности ребёнка</a:t>
            </a:r>
          </a:p>
        </p:txBody>
      </p:sp>
      <p:pic>
        <p:nvPicPr>
          <p:cNvPr id="19460" name="Picture 5" descr="C:\Users\андрей\Desktop\Рисунок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15888"/>
            <a:ext cx="5643948" cy="37451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606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4" descr="C:\Users\андрей\Desktop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2538"/>
            <a:ext cx="8163741" cy="6122806"/>
          </a:xfrm>
          <a:noFill/>
        </p:spPr>
      </p:pic>
    </p:spTree>
    <p:extLst>
      <p:ext uri="{BB962C8B-B14F-4D97-AF65-F5344CB8AC3E}">
        <p14:creationId xmlns:p14="http://schemas.microsoft.com/office/powerpoint/2010/main" val="11916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179388" y="361950"/>
            <a:ext cx="8785225" cy="21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Не стыдясь и не боясь мира, постарайтесь  дать детям истинное христианское воспитание,  сообщая им одни христианские во всем понятия,  приучая к христианским правилам жизни…</a:t>
            </a: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                                  Святитель Феофан Затворник</a:t>
            </a:r>
          </a:p>
        </p:txBody>
      </p:sp>
      <p:pic>
        <p:nvPicPr>
          <p:cNvPr id="21507" name="Picture 4" descr="C:\Users\андрей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2" y="2778477"/>
            <a:ext cx="5184551" cy="359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137255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дрей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60350"/>
            <a:ext cx="7848600" cy="625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5148064" y="5013176"/>
            <a:ext cx="2952328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«Дети-живые цветы земли»</a:t>
            </a:r>
          </a:p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М.Горький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4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689715" y="764704"/>
            <a:ext cx="77041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285" y="2132856"/>
            <a:ext cx="8516998" cy="424847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097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ъект 6"/>
          <p:cNvSpPr>
            <a:spLocks noGrp="1"/>
          </p:cNvSpPr>
          <p:nvPr>
            <p:ph sz="half" idx="1"/>
          </p:nvPr>
        </p:nvSpPr>
        <p:spPr>
          <a:xfrm>
            <a:off x="107504" y="260648"/>
            <a:ext cx="3958084" cy="5908377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</a:pP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buFont typeface="Wingdings 2" pitchFamily="18" charset="2"/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Семья является сложнейшей подсистемой общества, выполняющая самые разнообразные функции, главнейшая из которых- воспроизводство человечества во всех смыслах.</a:t>
            </a:r>
          </a:p>
        </p:txBody>
      </p:sp>
      <p:pic>
        <p:nvPicPr>
          <p:cNvPr id="5123" name="Picture 5" descr="C:\Users\андрей\Desktop\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401047"/>
            <a:ext cx="4343400" cy="3122705"/>
          </a:xfrm>
          <a:noFill/>
        </p:spPr>
      </p:pic>
    </p:spTree>
    <p:extLst>
      <p:ext uri="{BB962C8B-B14F-4D97-AF65-F5344CB8AC3E}">
        <p14:creationId xmlns:p14="http://schemas.microsoft.com/office/powerpoint/2010/main" val="221342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4"/>
          <p:cNvSpPr>
            <a:spLocks noGrp="1"/>
          </p:cNvSpPr>
          <p:nvPr>
            <p:ph type="title"/>
          </p:nvPr>
        </p:nvSpPr>
        <p:spPr>
          <a:xfrm>
            <a:off x="250825" y="260350"/>
            <a:ext cx="8642350" cy="11525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smtClean="0">
                <a:solidFill>
                  <a:srgbClr val="00B0F0"/>
                </a:solidFill>
                <a:cs typeface="Trebuchet MS" pitchFamily="34" charset="0"/>
              </a:rPr>
              <a:t>три аспекта воспитательной функции семьи 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250825" y="1628799"/>
            <a:ext cx="5041900" cy="5113313"/>
          </a:xfrm>
        </p:spPr>
        <p:txBody>
          <a:bodyPr rtlCol="0"/>
          <a:lstStyle/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  Формирование личности ребенка, развитие его способностей и интересов, передача детям взрослыми членами семьи накопленного обществом социального опыта; выработка у них научного мировоззрения, высоконравственного отношения к труду</a:t>
            </a:r>
          </a:p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  Систематическое воспитательное воздействие семейного коллектива на каждого своего члена в течение всей его жизни. </a:t>
            </a:r>
          </a:p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   Постоянное влияние детей на родителей, побуждающее их активно заниматься самовоспитанием. 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Объект 6"/>
          <p:cNvSpPr>
            <a:spLocks noGrp="1"/>
          </p:cNvSpPr>
          <p:nvPr>
            <p:ph sz="half" idx="2"/>
          </p:nvPr>
        </p:nvSpPr>
        <p:spPr>
          <a:xfrm>
            <a:off x="5867400" y="1524000"/>
            <a:ext cx="2840038" cy="4572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9" name="Picture 6" descr="C:\Users\андрей\Desktop\Рисунок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6179" y="1700808"/>
            <a:ext cx="3213447" cy="4368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327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313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rebuchet MS" pitchFamily="34" charset="0"/>
              </a:rPr>
              <a:t>принципы семейного воспитания</a:t>
            </a:r>
            <a:r>
              <a:rPr lang="ru-RU" smtClean="0">
                <a:cs typeface="Trebuchet MS" pitchFamily="34" charset="0"/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8313" y="973138"/>
            <a:ext cx="4833937" cy="5695950"/>
          </a:xfrm>
        </p:spPr>
        <p:txBody>
          <a:bodyPr rtlCol="0"/>
          <a:lstStyle/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Ø"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гуманность и милосердие к растущему человеку; 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Ø"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вовлечение детей в жизнедеятельность семьи как</a:t>
            </a:r>
          </a:p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ее равноправных участников; 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Ø"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открытость и доверительность отношений с детьми; 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Ø"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оптимистичность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взаимо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-отношений в семье; 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Ø"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последовательность в своих требованиях (не требовать невозможного); 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Ø"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оказание посильной помощи своему ребенку, готовность отвечать на его вопросы.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2" name="Объект 3"/>
          <p:cNvSpPr>
            <a:spLocks noGrp="1"/>
          </p:cNvSpPr>
          <p:nvPr>
            <p:ph sz="half" idx="2"/>
          </p:nvPr>
        </p:nvSpPr>
        <p:spPr>
          <a:xfrm>
            <a:off x="5508625" y="1524000"/>
            <a:ext cx="3198813" cy="4572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3" name="Picture 7" descr="C:\Users\андрей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30438"/>
            <a:ext cx="4197350" cy="295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220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4" descr="C:\Users\андрей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404" y="2420888"/>
            <a:ext cx="4248150" cy="426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332656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Надо обращать особое внимание на формирование прочных нравственных связей между родителями и детьми, на создание в семье атмосферы взаимопонимания, сотрудничества, эмоциональной сопричастности друг к другу.</a:t>
            </a:r>
          </a:p>
        </p:txBody>
      </p:sp>
    </p:spTree>
    <p:extLst>
      <p:ext uri="{BB962C8B-B14F-4D97-AF65-F5344CB8AC3E}">
        <p14:creationId xmlns:p14="http://schemas.microsoft.com/office/powerpoint/2010/main" val="296597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3529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Нравственные потребности начинаются с отзывчивости, которую мы понимаем, как способность человека понять затруднительное положение или состояние другого. </a:t>
            </a:r>
          </a:p>
        </p:txBody>
      </p:sp>
      <p:pic>
        <p:nvPicPr>
          <p:cNvPr id="1026" name="Picture 2" descr="C:\Users\андрей\Desktop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76872"/>
            <a:ext cx="5530373" cy="3698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529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4" descr="C:\Users\андрей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9551" y="2420888"/>
            <a:ext cx="5501374" cy="42476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332656"/>
            <a:ext cx="78488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семье,  которая сформировалась не на основе искренней любви, а по другим причинам, ребенок не может быть по-настоящему счастлив.</a:t>
            </a:r>
          </a:p>
        </p:txBody>
      </p:sp>
    </p:spTree>
    <p:extLst>
      <p:ext uri="{BB962C8B-B14F-4D97-AF65-F5344CB8AC3E}">
        <p14:creationId xmlns:p14="http://schemas.microsoft.com/office/powerpoint/2010/main" val="340156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115888"/>
            <a:ext cx="8634413" cy="1484312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rebuchet MS" pitchFamily="34" charset="0"/>
              </a:rPr>
              <a:t>Нравственный мир личности включает в себя три уровня: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23850" y="1484313"/>
            <a:ext cx="4157663" cy="5113337"/>
          </a:xfrm>
        </p:spPr>
        <p:txBody>
          <a:bodyPr rtlCol="0">
            <a:noAutofit/>
          </a:bodyPr>
          <a:lstStyle/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Ø"/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1.мотивационно-побудительный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Ø"/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2.эмоционально-чувственный; 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Ø"/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3.рациональный, </a:t>
            </a: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умственный. </a:t>
            </a:r>
          </a:p>
        </p:txBody>
      </p:sp>
      <p:sp>
        <p:nvSpPr>
          <p:cNvPr id="11269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1268" name="Picture 5" descr="C:\Users\андрей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2124236"/>
            <a:ext cx="4032324" cy="29843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468022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57</TotalTime>
  <Words>538</Words>
  <Application>Microsoft Office PowerPoint</Application>
  <PresentationFormat>Экран (4:3)</PresentationFormat>
  <Paragraphs>46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Презентация PowerPoint</vt:lpstr>
      <vt:lpstr>Презентация PowerPoint</vt:lpstr>
      <vt:lpstr>Презентация PowerPoint</vt:lpstr>
      <vt:lpstr>три аспекта воспитательной функции семьи </vt:lpstr>
      <vt:lpstr>принципы семейного воспитания </vt:lpstr>
      <vt:lpstr>Презентация PowerPoint</vt:lpstr>
      <vt:lpstr>Презентация PowerPoint</vt:lpstr>
      <vt:lpstr>Презентация PowerPoint</vt:lpstr>
      <vt:lpstr>Нравственный мир личности включает в себя три уровня: </vt:lpstr>
      <vt:lpstr>Нравственная само регуляция  </vt:lpstr>
      <vt:lpstr>Презентация PowerPoint</vt:lpstr>
      <vt:lpstr>Без нравственных чувств добрый человек не состоится.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9</cp:revision>
  <dcterms:created xsi:type="dcterms:W3CDTF">2013-03-12T07:44:17Z</dcterms:created>
  <dcterms:modified xsi:type="dcterms:W3CDTF">2013-03-12T14:04:55Z</dcterms:modified>
</cp:coreProperties>
</file>