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4" r:id="rId4"/>
    <p:sldId id="272" r:id="rId5"/>
    <p:sldId id="257" r:id="rId6"/>
    <p:sldId id="258" r:id="rId7"/>
    <p:sldId id="271" r:id="rId8"/>
    <p:sldId id="261" r:id="rId9"/>
    <p:sldId id="262" r:id="rId10"/>
    <p:sldId id="263" r:id="rId11"/>
    <p:sldId id="276" r:id="rId12"/>
    <p:sldId id="275" r:id="rId13"/>
    <p:sldId id="265" r:id="rId14"/>
    <p:sldId id="267" r:id="rId15"/>
    <p:sldId id="268" r:id="rId16"/>
    <p:sldId id="269"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12.03.2013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rot="21069176">
            <a:off x="4577678" y="1458585"/>
            <a:ext cx="2482295" cy="3052829"/>
          </a:xfrm>
          <a:prstGeom prst="rect">
            <a:avLst/>
          </a:prstGeom>
          <a:noFill/>
          <a:ln w="9525">
            <a:noFill/>
            <a:miter lim="800000"/>
            <a:headEnd/>
            <a:tailEnd/>
          </a:ln>
          <a:effectLst/>
        </p:spPr>
      </p:pic>
      <p:sp>
        <p:nvSpPr>
          <p:cNvPr id="2" name="Заголовок 1"/>
          <p:cNvSpPr>
            <a:spLocks noGrp="1"/>
          </p:cNvSpPr>
          <p:nvPr>
            <p:ph type="ctrTitle"/>
          </p:nvPr>
        </p:nvSpPr>
        <p:spPr>
          <a:xfrm rot="21084759">
            <a:off x="66182" y="786326"/>
            <a:ext cx="7772400" cy="1470025"/>
          </a:xfrm>
        </p:spPr>
        <p:txBody>
          <a:bodyPr/>
          <a:lstStyle/>
          <a:p>
            <a:r>
              <a:rPr lang="ru-RU" dirty="0" smtClean="0">
                <a:solidFill>
                  <a:schemeClr val="accent3"/>
                </a:solidFill>
                <a:latin typeface="AnastasiaScript" pitchFamily="2" charset="0"/>
              </a:rPr>
              <a:t>Вязание крючком. Одежда для животных</a:t>
            </a:r>
            <a:endParaRPr lang="ru-RU" dirty="0">
              <a:solidFill>
                <a:schemeClr val="accent3"/>
              </a:solidFill>
              <a:latin typeface="AnastasiaScript" pitchFamily="2" charset="0"/>
            </a:endParaRPr>
          </a:p>
        </p:txBody>
      </p:sp>
      <p:sp>
        <p:nvSpPr>
          <p:cNvPr id="3" name="Подзаголовок 2"/>
          <p:cNvSpPr>
            <a:spLocks noGrp="1"/>
          </p:cNvSpPr>
          <p:nvPr>
            <p:ph type="subTitle" idx="1"/>
          </p:nvPr>
        </p:nvSpPr>
        <p:spPr>
          <a:xfrm>
            <a:off x="0" y="4786322"/>
            <a:ext cx="5715040" cy="614370"/>
          </a:xfrm>
        </p:spPr>
        <p:txBody>
          <a:bodyPr>
            <a:noAutofit/>
          </a:bodyPr>
          <a:lstStyle/>
          <a:p>
            <a:r>
              <a:rPr lang="ru-RU" sz="2400" dirty="0" smtClean="0">
                <a:solidFill>
                  <a:schemeClr val="tx1">
                    <a:lumMod val="95000"/>
                    <a:lumOff val="5000"/>
                  </a:schemeClr>
                </a:solidFill>
                <a:latin typeface="Copyist" pitchFamily="2" charset="0"/>
              </a:rPr>
              <a:t>Проект подготовила: </a:t>
            </a:r>
            <a:r>
              <a:rPr lang="ru-RU" sz="2400" dirty="0" err="1" smtClean="0">
                <a:solidFill>
                  <a:schemeClr val="tx1">
                    <a:lumMod val="95000"/>
                    <a:lumOff val="5000"/>
                  </a:schemeClr>
                </a:solidFill>
                <a:latin typeface="Copyist" pitchFamily="2" charset="0"/>
              </a:rPr>
              <a:t>Решетняк</a:t>
            </a:r>
            <a:r>
              <a:rPr lang="ru-RU" sz="2400" dirty="0" smtClean="0">
                <a:solidFill>
                  <a:schemeClr val="tx1">
                    <a:lumMod val="95000"/>
                    <a:lumOff val="5000"/>
                  </a:schemeClr>
                </a:solidFill>
                <a:latin typeface="Copyist" pitchFamily="2" charset="0"/>
              </a:rPr>
              <a:t> Алёна</a:t>
            </a:r>
          </a:p>
          <a:p>
            <a:r>
              <a:rPr lang="ru-RU" sz="2400" dirty="0" smtClean="0">
                <a:solidFill>
                  <a:schemeClr val="tx1">
                    <a:lumMod val="95000"/>
                    <a:lumOff val="5000"/>
                  </a:schemeClr>
                </a:solidFill>
                <a:latin typeface="Copyist" pitchFamily="2" charset="0"/>
              </a:rPr>
              <a:t>ученица МБОУ СОШ </a:t>
            </a:r>
            <a:r>
              <a:rPr lang="ru-RU" sz="1800" dirty="0" smtClean="0">
                <a:solidFill>
                  <a:schemeClr val="tx1">
                    <a:lumMod val="95000"/>
                    <a:lumOff val="5000"/>
                  </a:schemeClr>
                </a:solidFill>
                <a:latin typeface="Copyist" pitchFamily="2" charset="0"/>
              </a:rPr>
              <a:t>№ </a:t>
            </a:r>
            <a:r>
              <a:rPr lang="ru-RU" sz="3200" dirty="0" smtClean="0">
                <a:solidFill>
                  <a:schemeClr val="tx1">
                    <a:lumMod val="95000"/>
                    <a:lumOff val="5000"/>
                  </a:schemeClr>
                </a:solidFill>
                <a:latin typeface="Copyist" pitchFamily="2" charset="0"/>
              </a:rPr>
              <a:t>13</a:t>
            </a:r>
          </a:p>
          <a:p>
            <a:r>
              <a:rPr lang="ru-RU" sz="2400" dirty="0" smtClean="0">
                <a:solidFill>
                  <a:schemeClr val="tx1">
                    <a:lumMod val="95000"/>
                    <a:lumOff val="5000"/>
                  </a:schemeClr>
                </a:solidFill>
                <a:latin typeface="Copyist" pitchFamily="2" charset="0"/>
              </a:rPr>
              <a:t>Руководитель проекта: Коновалова И. В.</a:t>
            </a:r>
            <a:endParaRPr lang="ru-RU" sz="2400" dirty="0">
              <a:solidFill>
                <a:schemeClr val="tx1">
                  <a:lumMod val="95000"/>
                  <a:lumOff val="5000"/>
                </a:schemeClr>
              </a:solidFill>
              <a:latin typeface="Copyist" pitchFamily="2" charset="0"/>
            </a:endParaRPr>
          </a:p>
        </p:txBody>
      </p:sp>
      <p:sp>
        <p:nvSpPr>
          <p:cNvPr id="4" name="Прямоугольник 3"/>
          <p:cNvSpPr/>
          <p:nvPr/>
        </p:nvSpPr>
        <p:spPr>
          <a:xfrm>
            <a:off x="5786446" y="5000637"/>
            <a:ext cx="3357554" cy="1477328"/>
          </a:xfrm>
          <a:prstGeom prst="rect">
            <a:avLst/>
          </a:prstGeom>
        </p:spPr>
        <p:txBody>
          <a:bodyPr wrap="square">
            <a:spAutoFit/>
          </a:bodyPr>
          <a:lstStyle/>
          <a:p>
            <a:pPr>
              <a:buNone/>
            </a:pPr>
            <a:r>
              <a:rPr lang="ru-RU" b="1" i="1" dirty="0" smtClean="0">
                <a:solidFill>
                  <a:schemeClr val="accent3"/>
                </a:solidFill>
                <a:latin typeface="Bookman Old Style" pitchFamily="18" charset="0"/>
              </a:rPr>
              <a:t>Всем известно, что вязанье –</a:t>
            </a:r>
            <a:endParaRPr lang="ru-RU" dirty="0" smtClean="0">
              <a:solidFill>
                <a:schemeClr val="accent3"/>
              </a:solidFill>
              <a:latin typeface="Bookman Old Style" pitchFamily="18" charset="0"/>
            </a:endParaRPr>
          </a:p>
          <a:p>
            <a:pPr>
              <a:buNone/>
            </a:pPr>
            <a:r>
              <a:rPr lang="ru-RU" b="1" i="1" dirty="0" smtClean="0">
                <a:solidFill>
                  <a:schemeClr val="accent3"/>
                </a:solidFill>
                <a:latin typeface="Bookman Old Style" pitchFamily="18" charset="0"/>
              </a:rPr>
              <a:t>Это кропотливый труд,</a:t>
            </a:r>
            <a:endParaRPr lang="ru-RU" dirty="0" smtClean="0">
              <a:solidFill>
                <a:schemeClr val="accent3"/>
              </a:solidFill>
              <a:latin typeface="Bookman Old Style" pitchFamily="18" charset="0"/>
            </a:endParaRPr>
          </a:p>
          <a:p>
            <a:pPr>
              <a:buNone/>
            </a:pPr>
            <a:r>
              <a:rPr lang="ru-RU" b="1" i="1" dirty="0" smtClean="0">
                <a:solidFill>
                  <a:schemeClr val="accent3"/>
                </a:solidFill>
                <a:latin typeface="Bookman Old Style" pitchFamily="18" charset="0"/>
              </a:rPr>
              <a:t>Вот поэтому ленивых</a:t>
            </a:r>
            <a:endParaRPr lang="ru-RU" dirty="0" smtClean="0">
              <a:solidFill>
                <a:schemeClr val="accent3"/>
              </a:solidFill>
              <a:latin typeface="Bookman Old Style" pitchFamily="18" charset="0"/>
            </a:endParaRPr>
          </a:p>
          <a:p>
            <a:pPr>
              <a:buNone/>
            </a:pPr>
            <a:r>
              <a:rPr lang="ru-RU" b="1" i="1" dirty="0" smtClean="0">
                <a:solidFill>
                  <a:schemeClr val="accent3"/>
                </a:solidFill>
                <a:latin typeface="Bookman Old Style" pitchFamily="18" charset="0"/>
              </a:rPr>
              <a:t>В мастерицы не берут.</a:t>
            </a:r>
            <a:endParaRPr lang="ru-RU" dirty="0" smtClean="0">
              <a:solidFill>
                <a:schemeClr val="accent3"/>
              </a:solidFill>
              <a:latin typeface="Bookman Old Style"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26"/>
                                        </p:tgtEl>
                                        <p:attrNameLst>
                                          <p:attrName>style.visibility</p:attrName>
                                        </p:attrNameLst>
                                      </p:cBhvr>
                                      <p:to>
                                        <p:strVal val="visible"/>
                                      </p:to>
                                    </p:set>
                                    <p:anim calcmode="lin" valueType="num">
                                      <p:cBhvr additive="base">
                                        <p:cTn id="37" dur="500" fill="hold"/>
                                        <p:tgtEl>
                                          <p:spTgt spid="1026"/>
                                        </p:tgtEl>
                                        <p:attrNameLst>
                                          <p:attrName>ppt_x</p:attrName>
                                        </p:attrNameLst>
                                      </p:cBhvr>
                                      <p:tavLst>
                                        <p:tav tm="0">
                                          <p:val>
                                            <p:strVal val="#ppt_x"/>
                                          </p:val>
                                        </p:tav>
                                        <p:tav tm="100000">
                                          <p:val>
                                            <p:strVal val="#ppt_x"/>
                                          </p:val>
                                        </p:tav>
                                      </p:tavLst>
                                    </p:anim>
                                    <p:anim calcmode="lin" valueType="num">
                                      <p:cBhvr additive="base">
                                        <p:cTn id="3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chemeClr val="accent3"/>
                </a:solidFill>
              </a:rPr>
              <a:t>Вернемся к одежде для животных</a:t>
            </a:r>
            <a:r>
              <a:rPr lang="ru-RU" dirty="0" smtClean="0"/>
              <a:t/>
            </a:r>
            <a:br>
              <a:rPr lang="ru-RU" dirty="0" smtClean="0"/>
            </a:br>
            <a:endParaRPr lang="ru-RU" dirty="0"/>
          </a:p>
        </p:txBody>
      </p:sp>
      <p:sp>
        <p:nvSpPr>
          <p:cNvPr id="3" name="Содержимое 2"/>
          <p:cNvSpPr>
            <a:spLocks noGrp="1"/>
          </p:cNvSpPr>
          <p:nvPr>
            <p:ph idx="1"/>
          </p:nvPr>
        </p:nvSpPr>
        <p:spPr>
          <a:xfrm>
            <a:off x="285720" y="1447800"/>
            <a:ext cx="8647968" cy="4800600"/>
          </a:xfrm>
        </p:spPr>
        <p:txBody>
          <a:bodyPr/>
          <a:lstStyle/>
          <a:p>
            <a:pPr>
              <a:buNone/>
            </a:pPr>
            <a:r>
              <a:rPr lang="ru-RU" dirty="0" smtClean="0">
                <a:solidFill>
                  <a:srgbClr val="7030A0"/>
                </a:solidFill>
              </a:rPr>
              <a:t>   У меня дома живёт кот Макс. Он рыжего цвета с красивыми глазами. Он очень любит лето, валяется на травке, бегает за бабочками.</a:t>
            </a:r>
            <a:br>
              <a:rPr lang="ru-RU" dirty="0" smtClean="0">
                <a:solidFill>
                  <a:srgbClr val="7030A0"/>
                </a:solidFill>
              </a:rPr>
            </a:br>
            <a:r>
              <a:rPr lang="ru-RU" dirty="0" smtClean="0">
                <a:solidFill>
                  <a:srgbClr val="7030A0"/>
                </a:solidFill>
              </a:rPr>
              <a:t>Но сейчас зима… и моему Маркизу холодно… Поэтому я решила связать ему одежду: шапочку и </a:t>
            </a:r>
            <a:r>
              <a:rPr lang="ru-RU" dirty="0" err="1" smtClean="0">
                <a:solidFill>
                  <a:srgbClr val="7030A0"/>
                </a:solidFill>
              </a:rPr>
              <a:t>жилеточку</a:t>
            </a:r>
            <a:r>
              <a:rPr lang="ru-RU" dirty="0" smtClean="0">
                <a:solidFill>
                  <a:srgbClr val="7030A0"/>
                </a:solidFill>
              </a:rPr>
              <a:t>, чтобы ему не было так холодно.</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3"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4"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3"/>
                </a:solidFill>
              </a:rPr>
              <a:t>Выбор модели</a:t>
            </a:r>
            <a:endParaRPr lang="ru-RU" dirty="0">
              <a:solidFill>
                <a:schemeClr val="accent3"/>
              </a:solidFill>
            </a:endParaRPr>
          </a:p>
        </p:txBody>
      </p:sp>
      <p:sp>
        <p:nvSpPr>
          <p:cNvPr id="3" name="Содержимое 2"/>
          <p:cNvSpPr>
            <a:spLocks noGrp="1"/>
          </p:cNvSpPr>
          <p:nvPr>
            <p:ph idx="1"/>
          </p:nvPr>
        </p:nvSpPr>
        <p:spPr>
          <a:xfrm>
            <a:off x="285720" y="1447800"/>
            <a:ext cx="8647968" cy="4800600"/>
          </a:xfrm>
        </p:spPr>
        <p:txBody>
          <a:bodyPr>
            <a:noAutofit/>
          </a:bodyPr>
          <a:lstStyle/>
          <a:p>
            <a:pPr>
              <a:buNone/>
            </a:pPr>
            <a:r>
              <a:rPr lang="ru-RU" sz="2400" dirty="0" smtClean="0">
                <a:solidFill>
                  <a:srgbClr val="7030A0"/>
                </a:solidFill>
                <a:latin typeface="Arial" pitchFamily="34" charset="0"/>
                <a:cs typeface="Arial" pitchFamily="34" charset="0"/>
              </a:rPr>
              <a:t>Любой животный организм (пингвины и моржи не в счет) может замерзнуть, застудиться и, в следствие этого, занемочь. Поэтому, зная уязвимые места своего питомца, перед наступлением холодов или по факту (что хуже) его надо утеплить изделиями легкой мануфактурной промышленности, то есть одеждой для собак. Типы одежды бывают разные. Многие названия </a:t>
            </a:r>
            <a:r>
              <a:rPr lang="ru-RU" sz="2400" dirty="0" err="1" smtClean="0">
                <a:solidFill>
                  <a:srgbClr val="7030A0"/>
                </a:solidFill>
                <a:latin typeface="Arial" pitchFamily="34" charset="0"/>
                <a:cs typeface="Arial" pitchFamily="34" charset="0"/>
              </a:rPr>
              <a:t>повзаимоствованы</a:t>
            </a:r>
            <a:r>
              <a:rPr lang="ru-RU" sz="2400" dirty="0" smtClean="0">
                <a:solidFill>
                  <a:srgbClr val="7030A0"/>
                </a:solidFill>
                <a:latin typeface="Arial" pitchFamily="34" charset="0"/>
                <a:cs typeface="Arial" pitchFamily="34" charset="0"/>
              </a:rPr>
              <a:t> из человеческой одежды, вроде: комбинезон, свитер, джемпер, куртка. Правда, есть еще и названия одежды, наследственно позаимствованные из животного мира - попона, например. Все это увеличивает вариативность и индивидуальность наряда для каждого домашнего питомца. </a:t>
            </a:r>
            <a:endParaRPr lang="ru-RU" sz="2400" dirty="0">
              <a:solidFill>
                <a:srgbClr val="7030A0"/>
              </a:solidFill>
              <a:latin typeface="Arial" pitchFamily="34" charset="0"/>
              <a:cs typeface="Arial" pitchFamily="34" charset="0"/>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719406" cy="2214554"/>
          </a:xfrm>
        </p:spPr>
        <p:txBody>
          <a:bodyPr>
            <a:normAutofit fontScale="90000"/>
          </a:bodyPr>
          <a:lstStyle/>
          <a:p>
            <a:pPr algn="ctr"/>
            <a:r>
              <a:rPr lang="ru-RU" dirty="0" smtClean="0">
                <a:solidFill>
                  <a:schemeClr val="accent3"/>
                </a:solidFill>
              </a:rPr>
              <a:t>Существует много специальных журналов, в которых есть одежда для животных</a:t>
            </a:r>
            <a:br>
              <a:rPr lang="ru-RU" dirty="0" smtClean="0">
                <a:solidFill>
                  <a:schemeClr val="accent3"/>
                </a:solidFill>
              </a:rPr>
            </a:br>
            <a:endParaRPr lang="ru-RU" dirty="0">
              <a:solidFill>
                <a:schemeClr val="accent3"/>
              </a:solidFill>
            </a:endParaRPr>
          </a:p>
        </p:txBody>
      </p:sp>
      <p:pic>
        <p:nvPicPr>
          <p:cNvPr id="5" name="Рисунок 4" descr="http://img1.liveinternet.ru/images/foto/c/0/apps/3/489/3489725_vjaz.ljub_1._vesna_11-001.jpg"/>
          <p:cNvPicPr/>
          <p:nvPr/>
        </p:nvPicPr>
        <p:blipFill>
          <a:blip r:embed="rId2" cstate="print"/>
          <a:srcRect/>
          <a:stretch>
            <a:fillRect/>
          </a:stretch>
        </p:blipFill>
        <p:spPr bwMode="auto">
          <a:xfrm>
            <a:off x="1285852" y="2071678"/>
            <a:ext cx="2755902" cy="4286280"/>
          </a:xfrm>
          <a:prstGeom prst="rect">
            <a:avLst/>
          </a:prstGeom>
          <a:noFill/>
          <a:ln w="9525">
            <a:noFill/>
            <a:miter lim="800000"/>
            <a:headEnd/>
            <a:tailEnd/>
          </a:ln>
        </p:spPr>
      </p:pic>
      <p:pic>
        <p:nvPicPr>
          <p:cNvPr id="6" name="Рисунок 5" descr="Вязаный креатив. Спецвыпуск. Одежда для кошек и собак №1 (октябрь 2011) JPG"/>
          <p:cNvPicPr/>
          <p:nvPr/>
        </p:nvPicPr>
        <p:blipFill>
          <a:blip r:embed="rId3" cstate="print"/>
          <a:srcRect/>
          <a:stretch>
            <a:fillRect/>
          </a:stretch>
        </p:blipFill>
        <p:spPr bwMode="auto">
          <a:xfrm>
            <a:off x="5786446" y="2071678"/>
            <a:ext cx="2357454" cy="4214842"/>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7844310" cy="1071546"/>
          </a:xfrm>
        </p:spPr>
        <p:txBody>
          <a:bodyPr/>
          <a:lstStyle/>
          <a:p>
            <a:pPr algn="ctr"/>
            <a:r>
              <a:rPr lang="ru-RU" sz="4000" dirty="0" smtClean="0">
                <a:solidFill>
                  <a:schemeClr val="accent3"/>
                </a:solidFill>
              </a:rPr>
              <a:t>Выбор модели</a:t>
            </a:r>
            <a:endParaRPr lang="ru-RU" sz="4000" dirty="0">
              <a:solidFill>
                <a:schemeClr val="accent3"/>
              </a:solidFill>
            </a:endParaRPr>
          </a:p>
        </p:txBody>
      </p:sp>
      <p:pic>
        <p:nvPicPr>
          <p:cNvPr id="7169" name="Picture 1" descr="C:\Users\Учитель\Documents\неделя технологии\IMG_0821.JPG"/>
          <p:cNvPicPr>
            <a:picLocks noGrp="1" noChangeAspect="1" noChangeArrowheads="1"/>
          </p:cNvPicPr>
          <p:nvPr>
            <p:ph type="pic" idx="1"/>
          </p:nvPr>
        </p:nvPicPr>
        <p:blipFill>
          <a:blip r:embed="rId2" cstate="print"/>
          <a:srcRect/>
          <a:stretch>
            <a:fillRect/>
          </a:stretch>
        </p:blipFill>
        <p:spPr bwMode="auto">
          <a:xfrm>
            <a:off x="571472" y="1143003"/>
            <a:ext cx="8143932" cy="4500575"/>
          </a:xfrm>
          <a:prstGeom prst="rect">
            <a:avLst/>
          </a:prstGeom>
          <a:noFill/>
        </p:spPr>
      </p:pic>
      <p:sp>
        <p:nvSpPr>
          <p:cNvPr id="5" name="Содержимое 4"/>
          <p:cNvSpPr>
            <a:spLocks noGrp="1"/>
          </p:cNvSpPr>
          <p:nvPr>
            <p:ph type="body" sz="half" idx="2"/>
          </p:nvPr>
        </p:nvSpPr>
        <p:spPr>
          <a:xfrm>
            <a:off x="838200" y="5572140"/>
            <a:ext cx="7662890" cy="1071570"/>
          </a:xfrm>
        </p:spPr>
        <p:txBody>
          <a:bodyPr>
            <a:normAutofit/>
          </a:bodyPr>
          <a:lstStyle/>
          <a:p>
            <a:pPr algn="ctr">
              <a:buNone/>
            </a:pPr>
            <a:r>
              <a:rPr lang="ru-RU" sz="1800" b="1" dirty="0" smtClean="0">
                <a:solidFill>
                  <a:srgbClr val="FF0000"/>
                </a:solidFill>
              </a:rPr>
              <a:t>Мама давно купила журнал «Кокетка». В нем есть модели для вязания одежды животным. Мне захотелось чтобы мой кот стал матросом. Поэтому для работы я выбрала полосатую одежду</a:t>
            </a:r>
            <a:endParaRPr lang="ru-RU" sz="1800" b="1" dirty="0">
              <a:solidFill>
                <a:srgbClr val="FF0000"/>
              </a:solidFill>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7169"/>
                                        </p:tgtEl>
                                        <p:attrNameLst>
                                          <p:attrName>style.visibility</p:attrName>
                                        </p:attrNameLst>
                                      </p:cBhvr>
                                      <p:to>
                                        <p:strVal val="visible"/>
                                      </p:to>
                                    </p:set>
                                    <p:animEffect transition="in" filter="plus(in)">
                                      <p:cBhvr>
                                        <p:cTn id="12" dur="2000"/>
                                        <p:tgtEl>
                                          <p:spTgt spid="716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1" name="Picture 1" descr="G:\P2100142.JPG"/>
          <p:cNvPicPr>
            <a:picLocks noChangeAspect="1" noChangeArrowheads="1"/>
          </p:cNvPicPr>
          <p:nvPr/>
        </p:nvPicPr>
        <p:blipFill>
          <a:blip r:embed="rId2" cstate="print"/>
          <a:srcRect/>
          <a:stretch>
            <a:fillRect/>
          </a:stretch>
        </p:blipFill>
        <p:spPr bwMode="auto">
          <a:xfrm>
            <a:off x="0" y="3857628"/>
            <a:ext cx="4001013" cy="3000372"/>
          </a:xfrm>
          <a:prstGeom prst="rect">
            <a:avLst/>
          </a:prstGeom>
          <a:noFill/>
        </p:spPr>
      </p:pic>
      <p:pic>
        <p:nvPicPr>
          <p:cNvPr id="5122" name="Picture 2" descr="G:\P2100144.JPG"/>
          <p:cNvPicPr>
            <a:picLocks noChangeAspect="1" noChangeArrowheads="1"/>
          </p:cNvPicPr>
          <p:nvPr/>
        </p:nvPicPr>
        <p:blipFill>
          <a:blip r:embed="rId3" cstate="print"/>
          <a:srcRect/>
          <a:stretch>
            <a:fillRect/>
          </a:stretch>
        </p:blipFill>
        <p:spPr bwMode="auto">
          <a:xfrm>
            <a:off x="0" y="0"/>
            <a:ext cx="4143372" cy="3107128"/>
          </a:xfrm>
          <a:prstGeom prst="rect">
            <a:avLst/>
          </a:prstGeom>
          <a:noFill/>
        </p:spPr>
      </p:pic>
      <p:pic>
        <p:nvPicPr>
          <p:cNvPr id="5123" name="Picture 3" descr="G:\P2100145.JPG"/>
          <p:cNvPicPr>
            <a:picLocks noChangeAspect="1" noChangeArrowheads="1"/>
          </p:cNvPicPr>
          <p:nvPr/>
        </p:nvPicPr>
        <p:blipFill>
          <a:blip r:embed="rId4" cstate="print"/>
          <a:srcRect/>
          <a:stretch>
            <a:fillRect/>
          </a:stretch>
        </p:blipFill>
        <p:spPr bwMode="auto">
          <a:xfrm>
            <a:off x="5429256" y="0"/>
            <a:ext cx="3714744" cy="2785699"/>
          </a:xfrm>
          <a:prstGeom prst="rect">
            <a:avLst/>
          </a:prstGeom>
          <a:noFill/>
        </p:spPr>
      </p:pic>
      <p:pic>
        <p:nvPicPr>
          <p:cNvPr id="5124" name="Picture 4" descr="G:\P2100146.JPG"/>
          <p:cNvPicPr>
            <a:picLocks noChangeAspect="1" noChangeArrowheads="1"/>
          </p:cNvPicPr>
          <p:nvPr/>
        </p:nvPicPr>
        <p:blipFill>
          <a:blip r:embed="rId5" cstate="print"/>
          <a:srcRect/>
          <a:stretch>
            <a:fillRect/>
          </a:stretch>
        </p:blipFill>
        <p:spPr bwMode="auto">
          <a:xfrm>
            <a:off x="5114926" y="3836584"/>
            <a:ext cx="4029074" cy="3021416"/>
          </a:xfrm>
          <a:prstGeom prst="rect">
            <a:avLst/>
          </a:prstGeom>
          <a:noFill/>
        </p:spPr>
      </p:pic>
      <p:pic>
        <p:nvPicPr>
          <p:cNvPr id="5125" name="Picture 5" descr="G:\P2100147.JPG"/>
          <p:cNvPicPr>
            <a:picLocks noChangeAspect="1" noChangeArrowheads="1"/>
          </p:cNvPicPr>
          <p:nvPr/>
        </p:nvPicPr>
        <p:blipFill>
          <a:blip r:embed="rId6" cstate="print"/>
          <a:srcRect/>
          <a:stretch>
            <a:fillRect/>
          </a:stretch>
        </p:blipFill>
        <p:spPr bwMode="auto">
          <a:xfrm>
            <a:off x="0" y="0"/>
            <a:ext cx="9145180" cy="6858000"/>
          </a:xfrm>
          <a:prstGeom prst="rect">
            <a:avLst/>
          </a:prstGeom>
          <a:noFill/>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edg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ox(in)">
                                      <p:cBhvr>
                                        <p:cTn id="12" dur="2000"/>
                                        <p:tgtEl>
                                          <p:spTgt spid="512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121"/>
                                        </p:tgtEl>
                                        <p:attrNameLst>
                                          <p:attrName>style.visibility</p:attrName>
                                        </p:attrNameLst>
                                      </p:cBhvr>
                                      <p:to>
                                        <p:strVal val="visible"/>
                                      </p:to>
                                    </p:set>
                                    <p:animEffect transition="in" filter="diamond(in)">
                                      <p:cBhvr>
                                        <p:cTn id="17" dur="2000"/>
                                        <p:tgtEl>
                                          <p:spTgt spid="5121"/>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strips(downLeft)">
                                      <p:cBhvr>
                                        <p:cTn id="22" dur="500"/>
                                        <p:tgtEl>
                                          <p:spTgt spid="5124"/>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5125"/>
                                        </p:tgtEl>
                                        <p:attrNameLst>
                                          <p:attrName>style.visibility</p:attrName>
                                        </p:attrNameLst>
                                      </p:cBhvr>
                                      <p:to>
                                        <p:strVal val="visible"/>
                                      </p:to>
                                    </p:set>
                                    <p:animEffect transition="in" filter="diamond(in)">
                                      <p:cBhvr>
                                        <p:cTn id="27" dur="2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933688" cy="1143000"/>
          </a:xfrm>
        </p:spPr>
        <p:txBody>
          <a:bodyPr/>
          <a:lstStyle/>
          <a:p>
            <a:pPr algn="ctr"/>
            <a:r>
              <a:rPr lang="ru-RU" dirty="0" smtClean="0">
                <a:solidFill>
                  <a:schemeClr val="accent3"/>
                </a:solidFill>
              </a:rPr>
              <a:t>Вывод</a:t>
            </a:r>
            <a:endParaRPr lang="ru-RU" dirty="0">
              <a:solidFill>
                <a:schemeClr val="accent3"/>
              </a:solidFill>
            </a:endParaRPr>
          </a:p>
        </p:txBody>
      </p:sp>
      <p:sp>
        <p:nvSpPr>
          <p:cNvPr id="3" name="Содержимое 2"/>
          <p:cNvSpPr>
            <a:spLocks noGrp="1"/>
          </p:cNvSpPr>
          <p:nvPr>
            <p:ph idx="1"/>
          </p:nvPr>
        </p:nvSpPr>
        <p:spPr>
          <a:xfrm>
            <a:off x="285720" y="1142984"/>
            <a:ext cx="8647968" cy="4500594"/>
          </a:xfrm>
        </p:spPr>
        <p:txBody>
          <a:bodyPr/>
          <a:lstStyle/>
          <a:p>
            <a:pPr algn="just">
              <a:buNone/>
            </a:pPr>
            <a:r>
              <a:rPr lang="ru-RU" dirty="0" smtClean="0">
                <a:solidFill>
                  <a:srgbClr val="7030A0"/>
                </a:solidFill>
              </a:rPr>
              <a:t>Способы и принципы вязания для собак такие же как и для людей. Главное определиться, что вы хотите связать и из чего. А дальше необходимо правильно снять мерки и сделать выкройку. Оказывается, вяжут не только для собак, но и для</a:t>
            </a:r>
            <a:r>
              <a:rPr lang="en-US" dirty="0" smtClean="0">
                <a:solidFill>
                  <a:srgbClr val="7030A0"/>
                </a:solidFill>
              </a:rPr>
              <a:t> </a:t>
            </a:r>
            <a:r>
              <a:rPr lang="ru-RU" dirty="0" smtClean="0">
                <a:solidFill>
                  <a:srgbClr val="7030A0"/>
                </a:solidFill>
              </a:rPr>
              <a:t> кошек, птичек, лошадей, ягнят и др. </a:t>
            </a:r>
            <a:endParaRPr lang="ru-RU" dirty="0">
              <a:solidFill>
                <a:srgbClr val="7030A0"/>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trips(downLeft)">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3"/>
                </a:solidFill>
              </a:rPr>
              <a:t>Себестоимость изделия</a:t>
            </a:r>
            <a:endParaRPr lang="ru-RU" dirty="0">
              <a:solidFill>
                <a:schemeClr val="accent3"/>
              </a:solidFill>
            </a:endParaRPr>
          </a:p>
        </p:txBody>
      </p:sp>
      <p:sp>
        <p:nvSpPr>
          <p:cNvPr id="3" name="Содержимое 2"/>
          <p:cNvSpPr>
            <a:spLocks noGrp="1"/>
          </p:cNvSpPr>
          <p:nvPr>
            <p:ph idx="1"/>
          </p:nvPr>
        </p:nvSpPr>
        <p:spPr>
          <a:xfrm>
            <a:off x="642910" y="1447800"/>
            <a:ext cx="8290778" cy="4800600"/>
          </a:xfrm>
        </p:spPr>
        <p:txBody>
          <a:bodyPr/>
          <a:lstStyle/>
          <a:p>
            <a:pPr algn="just">
              <a:buNone/>
            </a:pPr>
            <a:r>
              <a:rPr lang="ru-RU" dirty="0" smtClean="0">
                <a:solidFill>
                  <a:srgbClr val="7030A0"/>
                </a:solidFill>
              </a:rPr>
              <a:t>Для моей работы мне потребовалось по 100 грамм белой и черной пряжи – её стоимость 35 рублей (всего 70 рублей). Крючок № 2,5 и нить желтого цвета длиной 50 см – это у меня было. Итого для выполнения одежды я потратила 70 рублей.</a:t>
            </a:r>
            <a:endParaRPr lang="ru-RU" dirty="0">
              <a:solidFill>
                <a:srgbClr val="7030A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0"/>
            <a:ext cx="7498080" cy="1143000"/>
          </a:xfrm>
        </p:spPr>
        <p:txBody>
          <a:bodyPr/>
          <a:lstStyle/>
          <a:p>
            <a:pPr algn="ctr"/>
            <a:r>
              <a:rPr lang="ru-RU" dirty="0" smtClean="0">
                <a:solidFill>
                  <a:schemeClr val="accent3"/>
                </a:solidFill>
              </a:rPr>
              <a:t>Цель проекта</a:t>
            </a:r>
            <a:endParaRPr lang="ru-RU" dirty="0">
              <a:solidFill>
                <a:schemeClr val="accent3"/>
              </a:solidFill>
            </a:endParaRPr>
          </a:p>
        </p:txBody>
      </p:sp>
      <p:sp>
        <p:nvSpPr>
          <p:cNvPr id="4" name="Содержимое 3"/>
          <p:cNvSpPr>
            <a:spLocks noGrp="1"/>
          </p:cNvSpPr>
          <p:nvPr>
            <p:ph idx="1"/>
          </p:nvPr>
        </p:nvSpPr>
        <p:spPr>
          <a:xfrm>
            <a:off x="285720" y="1285860"/>
            <a:ext cx="8647968" cy="5033978"/>
          </a:xfrm>
        </p:spPr>
        <p:txBody>
          <a:bodyPr>
            <a:normAutofit fontScale="85000" lnSpcReduction="10000"/>
          </a:bodyPr>
          <a:lstStyle/>
          <a:p>
            <a:pPr marL="539496" indent="-457200">
              <a:buFont typeface="Wingdings" pitchFamily="2" charset="2"/>
              <a:buChar char="v"/>
            </a:pPr>
            <a:r>
              <a:rPr lang="ru-RU" dirty="0" smtClean="0">
                <a:solidFill>
                  <a:srgbClr val="7030A0"/>
                </a:solidFill>
                <a:latin typeface="Arial" pitchFamily="34" charset="0"/>
                <a:cs typeface="Arial" pitchFamily="34" charset="0"/>
              </a:rPr>
              <a:t>Познакомиться с техникой вязания крючком.</a:t>
            </a:r>
          </a:p>
          <a:p>
            <a:pPr marL="514350" indent="-514350">
              <a:buClr>
                <a:schemeClr val="accent3"/>
              </a:buClr>
              <a:buFont typeface="Wingdings" pitchFamily="2" charset="2"/>
              <a:buChar char="v"/>
              <a:defRPr/>
            </a:pPr>
            <a:r>
              <a:rPr lang="ru-RU" dirty="0" smtClean="0">
                <a:solidFill>
                  <a:srgbClr val="7030A0"/>
                </a:solidFill>
                <a:latin typeface="Arial" pitchFamily="34" charset="0"/>
                <a:cs typeface="Arial" pitchFamily="34" charset="0"/>
              </a:rPr>
              <a:t>Познакомиться с алгоритмом проектной</a:t>
            </a:r>
          </a:p>
          <a:p>
            <a:pPr marL="514350" indent="-514350">
              <a:buClr>
                <a:schemeClr val="accent3"/>
              </a:buClr>
              <a:buNone/>
              <a:defRPr/>
            </a:pPr>
            <a:r>
              <a:rPr lang="ru-RU" dirty="0" smtClean="0">
                <a:solidFill>
                  <a:srgbClr val="7030A0"/>
                </a:solidFill>
                <a:latin typeface="Arial" pitchFamily="34" charset="0"/>
                <a:cs typeface="Arial" pitchFamily="34" charset="0"/>
              </a:rPr>
              <a:t>     деятельности по технологии.</a:t>
            </a:r>
          </a:p>
          <a:p>
            <a:pPr marL="539496" indent="-457200">
              <a:buFont typeface="Wingdings" pitchFamily="2" charset="2"/>
              <a:buChar char="v"/>
            </a:pPr>
            <a:r>
              <a:rPr lang="ru-RU" dirty="0" smtClean="0">
                <a:solidFill>
                  <a:srgbClr val="7030A0"/>
                </a:solidFill>
                <a:latin typeface="Arial" pitchFamily="34" charset="0"/>
                <a:cs typeface="Arial" pitchFamily="34" charset="0"/>
              </a:rPr>
              <a:t>Развивать знания о вязании крючком.</a:t>
            </a:r>
          </a:p>
          <a:p>
            <a:pPr marL="539496" indent="-457200">
              <a:buFont typeface="Wingdings" pitchFamily="2" charset="2"/>
              <a:buChar char="v"/>
            </a:pPr>
            <a:r>
              <a:rPr lang="ru-RU" dirty="0" smtClean="0">
                <a:solidFill>
                  <a:srgbClr val="7030A0"/>
                </a:solidFill>
                <a:latin typeface="Arial" pitchFamily="34" charset="0"/>
                <a:cs typeface="Arial" pitchFamily="34" charset="0"/>
              </a:rPr>
              <a:t>Узнать о необходимых инструментах материалах для вязания крючком.</a:t>
            </a:r>
          </a:p>
          <a:p>
            <a:pPr marL="514350" indent="-514350">
              <a:buClr>
                <a:schemeClr val="accent3"/>
              </a:buClr>
              <a:buFont typeface="Wingdings" pitchFamily="2" charset="2"/>
              <a:buChar char="v"/>
              <a:defRPr/>
            </a:pPr>
            <a:r>
              <a:rPr lang="ru-RU" dirty="0" smtClean="0">
                <a:solidFill>
                  <a:srgbClr val="7030A0"/>
                </a:solidFill>
                <a:latin typeface="Arial" pitchFamily="34" charset="0"/>
                <a:cs typeface="Arial" pitchFamily="34" charset="0"/>
              </a:rPr>
              <a:t>Оценить свои возможности в проектной области.</a:t>
            </a:r>
          </a:p>
          <a:p>
            <a:pPr marL="514350" indent="-514350">
              <a:buClr>
                <a:schemeClr val="accent3"/>
              </a:buClr>
              <a:buFont typeface="Wingdings" pitchFamily="2" charset="2"/>
              <a:buChar char="v"/>
              <a:defRPr/>
            </a:pPr>
            <a:r>
              <a:rPr lang="ru-RU" dirty="0" smtClean="0">
                <a:solidFill>
                  <a:srgbClr val="7030A0"/>
                </a:solidFill>
                <a:latin typeface="Arial" pitchFamily="34" charset="0"/>
                <a:cs typeface="Arial" pitchFamily="34" charset="0"/>
              </a:rPr>
              <a:t>Изготовить одежду для кота.</a:t>
            </a:r>
          </a:p>
          <a:p>
            <a:pPr marL="514350" indent="-514350">
              <a:buClr>
                <a:schemeClr val="accent3"/>
              </a:buClr>
              <a:buFont typeface="Wingdings" pitchFamily="2" charset="2"/>
              <a:buChar char="v"/>
              <a:defRPr/>
            </a:pPr>
            <a:r>
              <a:rPr lang="ru-RU" dirty="0" smtClean="0">
                <a:solidFill>
                  <a:srgbClr val="7030A0"/>
                </a:solidFill>
                <a:latin typeface="Arial" pitchFamily="34" charset="0"/>
                <a:cs typeface="Arial" pitchFamily="34" charset="0"/>
              </a:rPr>
              <a:t>Развивать исполнительские умения и творческие способности, организованность трудовой деятельности.</a:t>
            </a:r>
          </a:p>
          <a:p>
            <a:pPr>
              <a:buNone/>
            </a:pPr>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plus(in)">
                                      <p:cBhvr>
                                        <p:cTn id="12" dur="2000"/>
                                        <p:tgtEl>
                                          <p:spTgt spid="4">
                                            <p:txEl>
                                              <p:pRg st="0" end="0"/>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plus(in)">
                                      <p:cBhvr>
                                        <p:cTn id="15" dur="2000"/>
                                        <p:tgtEl>
                                          <p:spTgt spid="4">
                                            <p:txEl>
                                              <p:pRg st="1" end="1"/>
                                            </p:txEl>
                                          </p:spTgt>
                                        </p:tgtEl>
                                      </p:cBhvr>
                                    </p:animEffect>
                                  </p:childTnLst>
                                </p:cTn>
                              </p:par>
                              <p:par>
                                <p:cTn id="16" presetID="13" presetClass="entr" presetSubtype="16"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plus(in)">
                                      <p:cBhvr>
                                        <p:cTn id="18" dur="2000"/>
                                        <p:tgtEl>
                                          <p:spTgt spid="4">
                                            <p:txEl>
                                              <p:pRg st="2" end="2"/>
                                            </p:txEl>
                                          </p:spTgt>
                                        </p:tgtEl>
                                      </p:cBhvr>
                                    </p:animEffect>
                                  </p:childTnLst>
                                </p:cTn>
                              </p:par>
                              <p:par>
                                <p:cTn id="19" presetID="13" presetClass="entr" presetSubtype="16"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plus(in)">
                                      <p:cBhvr>
                                        <p:cTn id="21" dur="2000"/>
                                        <p:tgtEl>
                                          <p:spTgt spid="4">
                                            <p:txEl>
                                              <p:pRg st="3" end="3"/>
                                            </p:txEl>
                                          </p:spTgt>
                                        </p:tgtEl>
                                      </p:cBhvr>
                                    </p:animEffect>
                                  </p:childTnLst>
                                </p:cTn>
                              </p:par>
                              <p:par>
                                <p:cTn id="22" presetID="13" presetClass="entr" presetSubtype="16"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plus(in)">
                                      <p:cBhvr>
                                        <p:cTn id="24" dur="2000"/>
                                        <p:tgtEl>
                                          <p:spTgt spid="4">
                                            <p:txEl>
                                              <p:pRg st="4" end="4"/>
                                            </p:txEl>
                                          </p:spTgt>
                                        </p:tgtEl>
                                      </p:cBhvr>
                                    </p:animEffect>
                                  </p:childTnLst>
                                </p:cTn>
                              </p:par>
                              <p:par>
                                <p:cTn id="25" presetID="13" presetClass="entr" presetSubtype="16"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plus(in)">
                                      <p:cBhvr>
                                        <p:cTn id="27" dur="2000"/>
                                        <p:tgtEl>
                                          <p:spTgt spid="4">
                                            <p:txEl>
                                              <p:pRg st="5" end="5"/>
                                            </p:txEl>
                                          </p:spTgt>
                                        </p:tgtEl>
                                      </p:cBhvr>
                                    </p:animEffect>
                                  </p:childTnLst>
                                </p:cTn>
                              </p:par>
                              <p:par>
                                <p:cTn id="28" presetID="13" presetClass="entr" presetSubtype="16" fill="hold"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plus(in)">
                                      <p:cBhvr>
                                        <p:cTn id="30" dur="2000"/>
                                        <p:tgtEl>
                                          <p:spTgt spid="4">
                                            <p:txEl>
                                              <p:pRg st="6" end="6"/>
                                            </p:txEl>
                                          </p:spTgt>
                                        </p:tgtEl>
                                      </p:cBhvr>
                                    </p:animEffect>
                                  </p:childTnLst>
                                </p:cTn>
                              </p:par>
                              <p:par>
                                <p:cTn id="31" presetID="13" presetClass="entr" presetSubtype="16" fill="hold"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plus(in)">
                                      <p:cBhvr>
                                        <p:cTn id="33"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1733" name="Line 5"/>
          <p:cNvSpPr>
            <a:spLocks noChangeShapeType="1"/>
          </p:cNvSpPr>
          <p:nvPr/>
        </p:nvSpPr>
        <p:spPr bwMode="auto">
          <a:xfrm>
            <a:off x="4356100" y="1700213"/>
            <a:ext cx="0" cy="1152525"/>
          </a:xfrm>
          <a:prstGeom prst="line">
            <a:avLst/>
          </a:prstGeom>
          <a:noFill/>
          <a:ln w="9525">
            <a:solidFill>
              <a:schemeClr val="tx1"/>
            </a:solidFill>
            <a:round/>
            <a:headEnd/>
            <a:tailEnd/>
          </a:ln>
          <a:effectLst/>
        </p:spPr>
        <p:txBody>
          <a:bodyPr/>
          <a:lstStyle/>
          <a:p>
            <a:endParaRPr lang="ru-RU"/>
          </a:p>
        </p:txBody>
      </p:sp>
      <p:sp>
        <p:nvSpPr>
          <p:cNvPr id="201735" name="Text Box 7"/>
          <p:cNvSpPr txBox="1">
            <a:spLocks noChangeArrowheads="1"/>
          </p:cNvSpPr>
          <p:nvPr/>
        </p:nvSpPr>
        <p:spPr bwMode="auto">
          <a:xfrm>
            <a:off x="3357555" y="2500306"/>
            <a:ext cx="2428892" cy="1077218"/>
          </a:xfrm>
          <a:prstGeom prst="rect">
            <a:avLst/>
          </a:prstGeom>
          <a:noFill/>
          <a:ln w="9525">
            <a:noFill/>
            <a:miter lim="800000"/>
            <a:headEnd/>
            <a:tailEnd/>
          </a:ln>
          <a:effectLst/>
        </p:spPr>
        <p:txBody>
          <a:bodyPr wrap="square">
            <a:spAutoFit/>
          </a:bodyPr>
          <a:lstStyle/>
          <a:p>
            <a:pPr algn="ctr">
              <a:spcBef>
                <a:spcPct val="50000"/>
              </a:spcBef>
            </a:pPr>
            <a:r>
              <a:rPr lang="ru-RU" sz="3200" b="1" dirty="0" smtClean="0">
                <a:solidFill>
                  <a:srgbClr val="7030A0"/>
                </a:solidFill>
              </a:rPr>
              <a:t>Одежда для кота</a:t>
            </a:r>
            <a:endParaRPr lang="ru-RU" sz="3200" b="1" dirty="0">
              <a:solidFill>
                <a:srgbClr val="7030A0"/>
              </a:solidFill>
            </a:endParaRPr>
          </a:p>
        </p:txBody>
      </p:sp>
      <p:sp>
        <p:nvSpPr>
          <p:cNvPr id="201736" name="Line 8"/>
          <p:cNvSpPr>
            <a:spLocks noChangeShapeType="1"/>
          </p:cNvSpPr>
          <p:nvPr/>
        </p:nvSpPr>
        <p:spPr bwMode="auto">
          <a:xfrm>
            <a:off x="4356100" y="3357563"/>
            <a:ext cx="0" cy="1152525"/>
          </a:xfrm>
          <a:prstGeom prst="line">
            <a:avLst/>
          </a:prstGeom>
          <a:noFill/>
          <a:ln w="9525">
            <a:solidFill>
              <a:schemeClr val="tx1"/>
            </a:solidFill>
            <a:round/>
            <a:headEnd/>
            <a:tailEnd/>
          </a:ln>
          <a:effectLst/>
        </p:spPr>
        <p:txBody>
          <a:bodyPr/>
          <a:lstStyle/>
          <a:p>
            <a:endParaRPr lang="ru-RU"/>
          </a:p>
        </p:txBody>
      </p:sp>
      <p:sp>
        <p:nvSpPr>
          <p:cNvPr id="201737" name="Line 9"/>
          <p:cNvSpPr>
            <a:spLocks noChangeShapeType="1"/>
          </p:cNvSpPr>
          <p:nvPr/>
        </p:nvSpPr>
        <p:spPr bwMode="auto">
          <a:xfrm flipH="1">
            <a:off x="5219700" y="3141663"/>
            <a:ext cx="1439863" cy="0"/>
          </a:xfrm>
          <a:prstGeom prst="line">
            <a:avLst/>
          </a:prstGeom>
          <a:noFill/>
          <a:ln w="9525">
            <a:solidFill>
              <a:schemeClr val="tx1"/>
            </a:solidFill>
            <a:round/>
            <a:headEnd/>
            <a:tailEnd/>
          </a:ln>
          <a:effectLst/>
        </p:spPr>
        <p:txBody>
          <a:bodyPr/>
          <a:lstStyle/>
          <a:p>
            <a:endParaRPr lang="ru-RU"/>
          </a:p>
        </p:txBody>
      </p:sp>
      <p:sp>
        <p:nvSpPr>
          <p:cNvPr id="201738" name="Line 10"/>
          <p:cNvSpPr>
            <a:spLocks noChangeShapeType="1"/>
          </p:cNvSpPr>
          <p:nvPr/>
        </p:nvSpPr>
        <p:spPr bwMode="auto">
          <a:xfrm flipH="1">
            <a:off x="2051050" y="3141663"/>
            <a:ext cx="1439863" cy="0"/>
          </a:xfrm>
          <a:prstGeom prst="line">
            <a:avLst/>
          </a:prstGeom>
          <a:noFill/>
          <a:ln w="9525">
            <a:solidFill>
              <a:schemeClr val="tx1"/>
            </a:solidFill>
            <a:round/>
            <a:headEnd/>
            <a:tailEnd/>
          </a:ln>
          <a:effectLst/>
        </p:spPr>
        <p:txBody>
          <a:bodyPr/>
          <a:lstStyle/>
          <a:p>
            <a:endParaRPr lang="ru-RU"/>
          </a:p>
        </p:txBody>
      </p:sp>
      <p:sp>
        <p:nvSpPr>
          <p:cNvPr id="201739" name="Line 11"/>
          <p:cNvSpPr>
            <a:spLocks noChangeShapeType="1"/>
          </p:cNvSpPr>
          <p:nvPr/>
        </p:nvSpPr>
        <p:spPr bwMode="auto">
          <a:xfrm flipH="1">
            <a:off x="4643438" y="1844675"/>
            <a:ext cx="1152525" cy="1008063"/>
          </a:xfrm>
          <a:prstGeom prst="line">
            <a:avLst/>
          </a:prstGeom>
          <a:noFill/>
          <a:ln w="9525">
            <a:solidFill>
              <a:schemeClr val="tx1"/>
            </a:solidFill>
            <a:round/>
            <a:headEnd/>
            <a:tailEnd/>
          </a:ln>
          <a:effectLst/>
        </p:spPr>
        <p:txBody>
          <a:bodyPr/>
          <a:lstStyle/>
          <a:p>
            <a:endParaRPr lang="ru-RU"/>
          </a:p>
        </p:txBody>
      </p:sp>
      <p:sp>
        <p:nvSpPr>
          <p:cNvPr id="201740" name="Line 12"/>
          <p:cNvSpPr>
            <a:spLocks noChangeShapeType="1"/>
          </p:cNvSpPr>
          <p:nvPr/>
        </p:nvSpPr>
        <p:spPr bwMode="auto">
          <a:xfrm flipH="1" flipV="1">
            <a:off x="4572000" y="3357563"/>
            <a:ext cx="1008063" cy="935037"/>
          </a:xfrm>
          <a:prstGeom prst="line">
            <a:avLst/>
          </a:prstGeom>
          <a:noFill/>
          <a:ln w="9525">
            <a:solidFill>
              <a:schemeClr val="tx1"/>
            </a:solidFill>
            <a:round/>
            <a:headEnd/>
            <a:tailEnd/>
          </a:ln>
          <a:effectLst/>
        </p:spPr>
        <p:txBody>
          <a:bodyPr/>
          <a:lstStyle/>
          <a:p>
            <a:endParaRPr lang="ru-RU"/>
          </a:p>
        </p:txBody>
      </p:sp>
      <p:sp>
        <p:nvSpPr>
          <p:cNvPr id="201742" name="Line 14"/>
          <p:cNvSpPr>
            <a:spLocks noChangeShapeType="1"/>
          </p:cNvSpPr>
          <p:nvPr/>
        </p:nvSpPr>
        <p:spPr bwMode="auto">
          <a:xfrm flipH="1" flipV="1">
            <a:off x="2987675" y="1989138"/>
            <a:ext cx="1008063" cy="863600"/>
          </a:xfrm>
          <a:prstGeom prst="line">
            <a:avLst/>
          </a:prstGeom>
          <a:noFill/>
          <a:ln w="9525">
            <a:solidFill>
              <a:schemeClr val="tx1"/>
            </a:solidFill>
            <a:round/>
            <a:headEnd/>
            <a:tailEnd/>
          </a:ln>
          <a:effectLst/>
        </p:spPr>
        <p:txBody>
          <a:bodyPr/>
          <a:lstStyle/>
          <a:p>
            <a:endParaRPr lang="ru-RU"/>
          </a:p>
        </p:txBody>
      </p:sp>
      <p:sp>
        <p:nvSpPr>
          <p:cNvPr id="201743" name="Line 15"/>
          <p:cNvSpPr>
            <a:spLocks noChangeShapeType="1"/>
          </p:cNvSpPr>
          <p:nvPr/>
        </p:nvSpPr>
        <p:spPr bwMode="auto">
          <a:xfrm flipH="1">
            <a:off x="3132138" y="3357563"/>
            <a:ext cx="936625" cy="1079500"/>
          </a:xfrm>
          <a:prstGeom prst="line">
            <a:avLst/>
          </a:prstGeom>
          <a:noFill/>
          <a:ln w="9525">
            <a:solidFill>
              <a:schemeClr val="tx1"/>
            </a:solidFill>
            <a:round/>
            <a:headEnd/>
            <a:tailEnd/>
          </a:ln>
          <a:effectLst/>
        </p:spPr>
        <p:txBody>
          <a:bodyPr/>
          <a:lstStyle/>
          <a:p>
            <a:endParaRPr lang="ru-RU"/>
          </a:p>
        </p:txBody>
      </p:sp>
      <p:sp>
        <p:nvSpPr>
          <p:cNvPr id="201744" name="Text Box 16"/>
          <p:cNvSpPr txBox="1">
            <a:spLocks noChangeArrowheads="1"/>
          </p:cNvSpPr>
          <p:nvPr/>
        </p:nvSpPr>
        <p:spPr bwMode="auto">
          <a:xfrm>
            <a:off x="5867400" y="1628775"/>
            <a:ext cx="2808288" cy="366713"/>
          </a:xfrm>
          <a:prstGeom prst="rect">
            <a:avLst/>
          </a:prstGeom>
          <a:noFill/>
          <a:ln w="9525">
            <a:noFill/>
            <a:miter lim="800000"/>
            <a:headEnd/>
            <a:tailEnd/>
          </a:ln>
          <a:effectLst/>
        </p:spPr>
        <p:txBody>
          <a:bodyPr>
            <a:spAutoFit/>
          </a:bodyPr>
          <a:lstStyle/>
          <a:p>
            <a:pPr>
              <a:spcBef>
                <a:spcPct val="50000"/>
              </a:spcBef>
            </a:pPr>
            <a:r>
              <a:rPr lang="ru-RU" b="1" dirty="0" smtClean="0"/>
              <a:t>Выбор  инструментов</a:t>
            </a:r>
            <a:endParaRPr lang="ru-RU" b="1" dirty="0"/>
          </a:p>
        </p:txBody>
      </p:sp>
      <p:sp>
        <p:nvSpPr>
          <p:cNvPr id="201745" name="Text Box 17"/>
          <p:cNvSpPr txBox="1">
            <a:spLocks noChangeArrowheads="1"/>
          </p:cNvSpPr>
          <p:nvPr/>
        </p:nvSpPr>
        <p:spPr bwMode="auto">
          <a:xfrm>
            <a:off x="6732588" y="2924175"/>
            <a:ext cx="1943100" cy="923330"/>
          </a:xfrm>
          <a:prstGeom prst="rect">
            <a:avLst/>
          </a:prstGeom>
          <a:noFill/>
          <a:ln w="9525">
            <a:noFill/>
            <a:miter lim="800000"/>
            <a:headEnd/>
            <a:tailEnd/>
          </a:ln>
          <a:effectLst/>
        </p:spPr>
        <p:txBody>
          <a:bodyPr>
            <a:spAutoFit/>
          </a:bodyPr>
          <a:lstStyle/>
          <a:p>
            <a:pPr>
              <a:spcBef>
                <a:spcPct val="50000"/>
              </a:spcBef>
            </a:pPr>
            <a:r>
              <a:rPr lang="ru-RU" b="1" dirty="0" smtClean="0"/>
              <a:t>Основные приемы вязания крючком</a:t>
            </a:r>
            <a:endParaRPr lang="ru-RU" b="1" dirty="0"/>
          </a:p>
        </p:txBody>
      </p:sp>
      <p:sp>
        <p:nvSpPr>
          <p:cNvPr id="201746" name="Text Box 18"/>
          <p:cNvSpPr txBox="1">
            <a:spLocks noChangeArrowheads="1"/>
          </p:cNvSpPr>
          <p:nvPr/>
        </p:nvSpPr>
        <p:spPr bwMode="auto">
          <a:xfrm>
            <a:off x="5795963" y="4221163"/>
            <a:ext cx="184150" cy="366712"/>
          </a:xfrm>
          <a:prstGeom prst="rect">
            <a:avLst/>
          </a:prstGeom>
          <a:noFill/>
          <a:ln w="9525">
            <a:noFill/>
            <a:miter lim="800000"/>
            <a:headEnd/>
            <a:tailEnd/>
          </a:ln>
          <a:effectLst/>
        </p:spPr>
        <p:txBody>
          <a:bodyPr wrap="none">
            <a:spAutoFit/>
          </a:bodyPr>
          <a:lstStyle/>
          <a:p>
            <a:endParaRPr lang="ru-RU"/>
          </a:p>
        </p:txBody>
      </p:sp>
      <p:sp>
        <p:nvSpPr>
          <p:cNvPr id="201747" name="Text Box 19"/>
          <p:cNvSpPr txBox="1">
            <a:spLocks noChangeArrowheads="1"/>
          </p:cNvSpPr>
          <p:nvPr/>
        </p:nvSpPr>
        <p:spPr bwMode="auto">
          <a:xfrm>
            <a:off x="5867400" y="4292600"/>
            <a:ext cx="2160588" cy="366713"/>
          </a:xfrm>
          <a:prstGeom prst="rect">
            <a:avLst/>
          </a:prstGeom>
          <a:noFill/>
          <a:ln w="9525">
            <a:noFill/>
            <a:miter lim="800000"/>
            <a:headEnd/>
            <a:tailEnd/>
          </a:ln>
          <a:effectLst/>
        </p:spPr>
        <p:txBody>
          <a:bodyPr>
            <a:spAutoFit/>
          </a:bodyPr>
          <a:lstStyle/>
          <a:p>
            <a:pPr>
              <a:spcBef>
                <a:spcPct val="50000"/>
              </a:spcBef>
            </a:pPr>
            <a:r>
              <a:rPr lang="ru-RU" b="1" dirty="0"/>
              <a:t>Размер</a:t>
            </a:r>
          </a:p>
        </p:txBody>
      </p:sp>
      <p:sp>
        <p:nvSpPr>
          <p:cNvPr id="201748" name="Text Box 20"/>
          <p:cNvSpPr txBox="1">
            <a:spLocks noChangeArrowheads="1"/>
          </p:cNvSpPr>
          <p:nvPr/>
        </p:nvSpPr>
        <p:spPr bwMode="auto">
          <a:xfrm>
            <a:off x="3419475" y="4508500"/>
            <a:ext cx="2447925" cy="366713"/>
          </a:xfrm>
          <a:prstGeom prst="rect">
            <a:avLst/>
          </a:prstGeom>
          <a:noFill/>
          <a:ln w="9525">
            <a:noFill/>
            <a:miter lim="800000"/>
            <a:headEnd/>
            <a:tailEnd/>
          </a:ln>
          <a:effectLst/>
        </p:spPr>
        <p:txBody>
          <a:bodyPr>
            <a:spAutoFit/>
          </a:bodyPr>
          <a:lstStyle/>
          <a:p>
            <a:pPr>
              <a:spcBef>
                <a:spcPct val="50000"/>
              </a:spcBef>
            </a:pPr>
            <a:r>
              <a:rPr lang="ru-RU" b="1" dirty="0"/>
              <a:t>Традиции и мода</a:t>
            </a:r>
          </a:p>
        </p:txBody>
      </p:sp>
      <p:sp>
        <p:nvSpPr>
          <p:cNvPr id="201749" name="Text Box 21"/>
          <p:cNvSpPr txBox="1">
            <a:spLocks noChangeArrowheads="1"/>
          </p:cNvSpPr>
          <p:nvPr/>
        </p:nvSpPr>
        <p:spPr bwMode="auto">
          <a:xfrm>
            <a:off x="1619250" y="4292600"/>
            <a:ext cx="2374900" cy="366713"/>
          </a:xfrm>
          <a:prstGeom prst="rect">
            <a:avLst/>
          </a:prstGeom>
          <a:noFill/>
          <a:ln w="9525">
            <a:noFill/>
            <a:miter lim="800000"/>
            <a:headEnd/>
            <a:tailEnd/>
          </a:ln>
          <a:effectLst/>
        </p:spPr>
        <p:txBody>
          <a:bodyPr>
            <a:spAutoFit/>
          </a:bodyPr>
          <a:lstStyle/>
          <a:p>
            <a:pPr>
              <a:spcBef>
                <a:spcPct val="50000"/>
              </a:spcBef>
            </a:pPr>
            <a:r>
              <a:rPr lang="ru-RU" b="1" dirty="0"/>
              <a:t>Стоимость</a:t>
            </a:r>
          </a:p>
        </p:txBody>
      </p:sp>
      <p:sp>
        <p:nvSpPr>
          <p:cNvPr id="201750" name="Text Box 22"/>
          <p:cNvSpPr txBox="1">
            <a:spLocks noChangeArrowheads="1"/>
          </p:cNvSpPr>
          <p:nvPr/>
        </p:nvSpPr>
        <p:spPr bwMode="auto">
          <a:xfrm>
            <a:off x="500034" y="2924175"/>
            <a:ext cx="1984404" cy="646331"/>
          </a:xfrm>
          <a:prstGeom prst="rect">
            <a:avLst/>
          </a:prstGeom>
          <a:noFill/>
          <a:ln w="9525">
            <a:noFill/>
            <a:miter lim="800000"/>
            <a:headEnd/>
            <a:tailEnd/>
          </a:ln>
          <a:effectLst/>
        </p:spPr>
        <p:txBody>
          <a:bodyPr wrap="square">
            <a:spAutoFit/>
          </a:bodyPr>
          <a:lstStyle/>
          <a:p>
            <a:pPr>
              <a:spcBef>
                <a:spcPct val="50000"/>
              </a:spcBef>
            </a:pPr>
            <a:r>
              <a:rPr lang="ru-RU" b="1" dirty="0" smtClean="0"/>
              <a:t>История вязания крючком</a:t>
            </a:r>
            <a:endParaRPr lang="ru-RU" b="1" dirty="0"/>
          </a:p>
        </p:txBody>
      </p:sp>
      <p:sp>
        <p:nvSpPr>
          <p:cNvPr id="201751" name="Text Box 23"/>
          <p:cNvSpPr txBox="1">
            <a:spLocks noChangeArrowheads="1"/>
          </p:cNvSpPr>
          <p:nvPr/>
        </p:nvSpPr>
        <p:spPr bwMode="auto">
          <a:xfrm>
            <a:off x="1547813" y="1700213"/>
            <a:ext cx="2305050" cy="366712"/>
          </a:xfrm>
          <a:prstGeom prst="rect">
            <a:avLst/>
          </a:prstGeom>
          <a:noFill/>
          <a:ln w="9525">
            <a:noFill/>
            <a:miter lim="800000"/>
            <a:headEnd/>
            <a:tailEnd/>
          </a:ln>
          <a:effectLst/>
        </p:spPr>
        <p:txBody>
          <a:bodyPr>
            <a:spAutoFit/>
          </a:bodyPr>
          <a:lstStyle/>
          <a:p>
            <a:pPr>
              <a:spcBef>
                <a:spcPct val="50000"/>
              </a:spcBef>
            </a:pPr>
            <a:r>
              <a:rPr lang="ru-RU" b="1" dirty="0"/>
              <a:t>Материал</a:t>
            </a:r>
          </a:p>
        </p:txBody>
      </p:sp>
      <p:sp>
        <p:nvSpPr>
          <p:cNvPr id="201753" name="Text Box 25"/>
          <p:cNvSpPr txBox="1">
            <a:spLocks noChangeArrowheads="1"/>
          </p:cNvSpPr>
          <p:nvPr/>
        </p:nvSpPr>
        <p:spPr bwMode="auto">
          <a:xfrm>
            <a:off x="3924300" y="1341438"/>
            <a:ext cx="792163" cy="366712"/>
          </a:xfrm>
          <a:prstGeom prst="rect">
            <a:avLst/>
          </a:prstGeom>
          <a:noFill/>
          <a:ln w="9525">
            <a:noFill/>
            <a:miter lim="800000"/>
            <a:headEnd/>
            <a:tailEnd/>
          </a:ln>
          <a:effectLst/>
        </p:spPr>
        <p:txBody>
          <a:bodyPr>
            <a:spAutoFit/>
          </a:bodyPr>
          <a:lstStyle/>
          <a:p>
            <a:pPr>
              <a:spcBef>
                <a:spcPct val="50000"/>
              </a:spcBef>
            </a:pPr>
            <a:endParaRPr lang="ru-RU"/>
          </a:p>
        </p:txBody>
      </p:sp>
      <p:sp>
        <p:nvSpPr>
          <p:cNvPr id="201754" name="Text Box 26"/>
          <p:cNvSpPr txBox="1">
            <a:spLocks noChangeArrowheads="1"/>
          </p:cNvSpPr>
          <p:nvPr/>
        </p:nvSpPr>
        <p:spPr bwMode="auto">
          <a:xfrm>
            <a:off x="2987675" y="1052513"/>
            <a:ext cx="3384550" cy="366712"/>
          </a:xfrm>
          <a:prstGeom prst="rect">
            <a:avLst/>
          </a:prstGeom>
          <a:noFill/>
          <a:ln w="9525">
            <a:noFill/>
            <a:miter lim="800000"/>
            <a:headEnd/>
            <a:tailEnd/>
          </a:ln>
          <a:effectLst/>
        </p:spPr>
        <p:txBody>
          <a:bodyPr>
            <a:spAutoFit/>
          </a:bodyPr>
          <a:lstStyle/>
          <a:p>
            <a:pPr>
              <a:spcBef>
                <a:spcPct val="50000"/>
              </a:spcBef>
            </a:pPr>
            <a:r>
              <a:rPr lang="ru-RU" b="1" dirty="0"/>
              <a:t>Технология изготовления</a:t>
            </a:r>
          </a:p>
        </p:txBody>
      </p:sp>
      <p:sp>
        <p:nvSpPr>
          <p:cNvPr id="201755" name="WordArt 27"/>
          <p:cNvSpPr>
            <a:spLocks noChangeArrowheads="1" noChangeShapeType="1" noTextEdit="1"/>
          </p:cNvSpPr>
          <p:nvPr/>
        </p:nvSpPr>
        <p:spPr bwMode="auto">
          <a:xfrm>
            <a:off x="1403350" y="188913"/>
            <a:ext cx="6019800" cy="571500"/>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solidFill>
                  <a:schemeClr val="accent3"/>
                </a:solidFill>
                <a:effectLst>
                  <a:outerShdw dist="35921" dir="2700000" algn="ctr" rotWithShape="0">
                    <a:srgbClr val="C0C0C0">
                      <a:alpha val="80000"/>
                    </a:srgbClr>
                  </a:outerShdw>
                </a:effectLst>
                <a:latin typeface="Impact"/>
              </a:rPr>
              <a:t>Опорная схема размышления</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1755"/>
                                        </p:tgtEl>
                                        <p:attrNameLst>
                                          <p:attrName>style.visibility</p:attrName>
                                        </p:attrNameLst>
                                      </p:cBhvr>
                                      <p:to>
                                        <p:strVal val="visible"/>
                                      </p:to>
                                    </p:set>
                                    <p:animEffect transition="in" filter="box(in)">
                                      <p:cBhvr>
                                        <p:cTn id="7" dur="500"/>
                                        <p:tgtEl>
                                          <p:spTgt spid="20175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1735"/>
                                        </p:tgtEl>
                                        <p:attrNameLst>
                                          <p:attrName>style.visibility</p:attrName>
                                        </p:attrNameLst>
                                      </p:cBhvr>
                                      <p:to>
                                        <p:strVal val="visible"/>
                                      </p:to>
                                    </p:set>
                                    <p:animEffect transition="in" filter="box(in)">
                                      <p:cBhvr>
                                        <p:cTn id="12" dur="500"/>
                                        <p:tgtEl>
                                          <p:spTgt spid="20173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01745"/>
                                        </p:tgtEl>
                                        <p:attrNameLst>
                                          <p:attrName>style.visibility</p:attrName>
                                        </p:attrNameLst>
                                      </p:cBhvr>
                                      <p:to>
                                        <p:strVal val="visible"/>
                                      </p:to>
                                    </p:set>
                                    <p:animEffect transition="in" filter="strips(downLeft)">
                                      <p:cBhvr>
                                        <p:cTn id="17" dur="500"/>
                                        <p:tgtEl>
                                          <p:spTgt spid="20174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201744"/>
                                        </p:tgtEl>
                                        <p:attrNameLst>
                                          <p:attrName>style.visibility</p:attrName>
                                        </p:attrNameLst>
                                      </p:cBhvr>
                                      <p:to>
                                        <p:strVal val="visible"/>
                                      </p:to>
                                    </p:set>
                                    <p:animEffect transition="in" filter="strips(downLeft)">
                                      <p:cBhvr>
                                        <p:cTn id="22" dur="500"/>
                                        <p:tgtEl>
                                          <p:spTgt spid="201744"/>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201754"/>
                                        </p:tgtEl>
                                        <p:attrNameLst>
                                          <p:attrName>style.visibility</p:attrName>
                                        </p:attrNameLst>
                                      </p:cBhvr>
                                      <p:to>
                                        <p:strVal val="visible"/>
                                      </p:to>
                                    </p:set>
                                    <p:animEffect transition="in" filter="strips(downLeft)">
                                      <p:cBhvr>
                                        <p:cTn id="27" dur="500"/>
                                        <p:tgtEl>
                                          <p:spTgt spid="201754"/>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201751"/>
                                        </p:tgtEl>
                                        <p:attrNameLst>
                                          <p:attrName>style.visibility</p:attrName>
                                        </p:attrNameLst>
                                      </p:cBhvr>
                                      <p:to>
                                        <p:strVal val="visible"/>
                                      </p:to>
                                    </p:set>
                                    <p:animEffect transition="in" filter="strips(downLeft)">
                                      <p:cBhvr>
                                        <p:cTn id="32" dur="500"/>
                                        <p:tgtEl>
                                          <p:spTgt spid="201751"/>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201750"/>
                                        </p:tgtEl>
                                        <p:attrNameLst>
                                          <p:attrName>style.visibility</p:attrName>
                                        </p:attrNameLst>
                                      </p:cBhvr>
                                      <p:to>
                                        <p:strVal val="visible"/>
                                      </p:to>
                                    </p:set>
                                    <p:animEffect transition="in" filter="strips(downLeft)">
                                      <p:cBhvr>
                                        <p:cTn id="37" dur="500"/>
                                        <p:tgtEl>
                                          <p:spTgt spid="201750"/>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201749"/>
                                        </p:tgtEl>
                                        <p:attrNameLst>
                                          <p:attrName>style.visibility</p:attrName>
                                        </p:attrNameLst>
                                      </p:cBhvr>
                                      <p:to>
                                        <p:strVal val="visible"/>
                                      </p:to>
                                    </p:set>
                                    <p:animEffect transition="in" filter="strips(downLeft)">
                                      <p:cBhvr>
                                        <p:cTn id="42" dur="500"/>
                                        <p:tgtEl>
                                          <p:spTgt spid="201749"/>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201748"/>
                                        </p:tgtEl>
                                        <p:attrNameLst>
                                          <p:attrName>style.visibility</p:attrName>
                                        </p:attrNameLst>
                                      </p:cBhvr>
                                      <p:to>
                                        <p:strVal val="visible"/>
                                      </p:to>
                                    </p:set>
                                    <p:animEffect transition="in" filter="strips(downLeft)">
                                      <p:cBhvr>
                                        <p:cTn id="47" dur="500"/>
                                        <p:tgtEl>
                                          <p:spTgt spid="201748"/>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201747"/>
                                        </p:tgtEl>
                                        <p:attrNameLst>
                                          <p:attrName>style.visibility</p:attrName>
                                        </p:attrNameLst>
                                      </p:cBhvr>
                                      <p:to>
                                        <p:strVal val="visible"/>
                                      </p:to>
                                    </p:set>
                                    <p:animEffect transition="in" filter="strips(downLeft)">
                                      <p:cBhvr>
                                        <p:cTn id="52" dur="500"/>
                                        <p:tgtEl>
                                          <p:spTgt spid="201747"/>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01733"/>
                                        </p:tgtEl>
                                        <p:attrNameLst>
                                          <p:attrName>style.visibility</p:attrName>
                                        </p:attrNameLst>
                                      </p:cBhvr>
                                      <p:to>
                                        <p:strVal val="visible"/>
                                      </p:to>
                                    </p:set>
                                    <p:anim calcmode="lin" valueType="num">
                                      <p:cBhvr additive="base">
                                        <p:cTn id="57" dur="500" fill="hold"/>
                                        <p:tgtEl>
                                          <p:spTgt spid="201733"/>
                                        </p:tgtEl>
                                        <p:attrNameLst>
                                          <p:attrName>ppt_x</p:attrName>
                                        </p:attrNameLst>
                                      </p:cBhvr>
                                      <p:tavLst>
                                        <p:tav tm="0">
                                          <p:val>
                                            <p:strVal val="#ppt_x"/>
                                          </p:val>
                                        </p:tav>
                                        <p:tav tm="100000">
                                          <p:val>
                                            <p:strVal val="#ppt_x"/>
                                          </p:val>
                                        </p:tav>
                                      </p:tavLst>
                                    </p:anim>
                                    <p:anim calcmode="lin" valueType="num">
                                      <p:cBhvr additive="base">
                                        <p:cTn id="58" dur="500" fill="hold"/>
                                        <p:tgtEl>
                                          <p:spTgt spid="20173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01739"/>
                                        </p:tgtEl>
                                        <p:attrNameLst>
                                          <p:attrName>style.visibility</p:attrName>
                                        </p:attrNameLst>
                                      </p:cBhvr>
                                      <p:to>
                                        <p:strVal val="visible"/>
                                      </p:to>
                                    </p:set>
                                    <p:anim calcmode="lin" valueType="num">
                                      <p:cBhvr additive="base">
                                        <p:cTn id="61" dur="500" fill="hold"/>
                                        <p:tgtEl>
                                          <p:spTgt spid="201739"/>
                                        </p:tgtEl>
                                        <p:attrNameLst>
                                          <p:attrName>ppt_x</p:attrName>
                                        </p:attrNameLst>
                                      </p:cBhvr>
                                      <p:tavLst>
                                        <p:tav tm="0">
                                          <p:val>
                                            <p:strVal val="#ppt_x"/>
                                          </p:val>
                                        </p:tav>
                                        <p:tav tm="100000">
                                          <p:val>
                                            <p:strVal val="#ppt_x"/>
                                          </p:val>
                                        </p:tav>
                                      </p:tavLst>
                                    </p:anim>
                                    <p:anim calcmode="lin" valueType="num">
                                      <p:cBhvr additive="base">
                                        <p:cTn id="62" dur="500" fill="hold"/>
                                        <p:tgtEl>
                                          <p:spTgt spid="20173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1737"/>
                                        </p:tgtEl>
                                        <p:attrNameLst>
                                          <p:attrName>style.visibility</p:attrName>
                                        </p:attrNameLst>
                                      </p:cBhvr>
                                      <p:to>
                                        <p:strVal val="visible"/>
                                      </p:to>
                                    </p:set>
                                    <p:anim calcmode="lin" valueType="num">
                                      <p:cBhvr additive="base">
                                        <p:cTn id="65" dur="500" fill="hold"/>
                                        <p:tgtEl>
                                          <p:spTgt spid="201737"/>
                                        </p:tgtEl>
                                        <p:attrNameLst>
                                          <p:attrName>ppt_x</p:attrName>
                                        </p:attrNameLst>
                                      </p:cBhvr>
                                      <p:tavLst>
                                        <p:tav tm="0">
                                          <p:val>
                                            <p:strVal val="#ppt_x"/>
                                          </p:val>
                                        </p:tav>
                                        <p:tav tm="100000">
                                          <p:val>
                                            <p:strVal val="#ppt_x"/>
                                          </p:val>
                                        </p:tav>
                                      </p:tavLst>
                                    </p:anim>
                                    <p:anim calcmode="lin" valueType="num">
                                      <p:cBhvr additive="base">
                                        <p:cTn id="66" dur="500" fill="hold"/>
                                        <p:tgtEl>
                                          <p:spTgt spid="20173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01740"/>
                                        </p:tgtEl>
                                        <p:attrNameLst>
                                          <p:attrName>style.visibility</p:attrName>
                                        </p:attrNameLst>
                                      </p:cBhvr>
                                      <p:to>
                                        <p:strVal val="visible"/>
                                      </p:to>
                                    </p:set>
                                    <p:anim calcmode="lin" valueType="num">
                                      <p:cBhvr additive="base">
                                        <p:cTn id="69" dur="500" fill="hold"/>
                                        <p:tgtEl>
                                          <p:spTgt spid="201740"/>
                                        </p:tgtEl>
                                        <p:attrNameLst>
                                          <p:attrName>ppt_x</p:attrName>
                                        </p:attrNameLst>
                                      </p:cBhvr>
                                      <p:tavLst>
                                        <p:tav tm="0">
                                          <p:val>
                                            <p:strVal val="#ppt_x"/>
                                          </p:val>
                                        </p:tav>
                                        <p:tav tm="100000">
                                          <p:val>
                                            <p:strVal val="#ppt_x"/>
                                          </p:val>
                                        </p:tav>
                                      </p:tavLst>
                                    </p:anim>
                                    <p:anim calcmode="lin" valueType="num">
                                      <p:cBhvr additive="base">
                                        <p:cTn id="70" dur="500" fill="hold"/>
                                        <p:tgtEl>
                                          <p:spTgt spid="201740"/>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01736"/>
                                        </p:tgtEl>
                                        <p:attrNameLst>
                                          <p:attrName>style.visibility</p:attrName>
                                        </p:attrNameLst>
                                      </p:cBhvr>
                                      <p:to>
                                        <p:strVal val="visible"/>
                                      </p:to>
                                    </p:set>
                                    <p:anim calcmode="lin" valueType="num">
                                      <p:cBhvr additive="base">
                                        <p:cTn id="73" dur="500" fill="hold"/>
                                        <p:tgtEl>
                                          <p:spTgt spid="201736"/>
                                        </p:tgtEl>
                                        <p:attrNameLst>
                                          <p:attrName>ppt_x</p:attrName>
                                        </p:attrNameLst>
                                      </p:cBhvr>
                                      <p:tavLst>
                                        <p:tav tm="0">
                                          <p:val>
                                            <p:strVal val="#ppt_x"/>
                                          </p:val>
                                        </p:tav>
                                        <p:tav tm="100000">
                                          <p:val>
                                            <p:strVal val="#ppt_x"/>
                                          </p:val>
                                        </p:tav>
                                      </p:tavLst>
                                    </p:anim>
                                    <p:anim calcmode="lin" valueType="num">
                                      <p:cBhvr additive="base">
                                        <p:cTn id="74" dur="500" fill="hold"/>
                                        <p:tgtEl>
                                          <p:spTgt spid="20173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01743"/>
                                        </p:tgtEl>
                                        <p:attrNameLst>
                                          <p:attrName>style.visibility</p:attrName>
                                        </p:attrNameLst>
                                      </p:cBhvr>
                                      <p:to>
                                        <p:strVal val="visible"/>
                                      </p:to>
                                    </p:set>
                                    <p:anim calcmode="lin" valueType="num">
                                      <p:cBhvr additive="base">
                                        <p:cTn id="77" dur="500" fill="hold"/>
                                        <p:tgtEl>
                                          <p:spTgt spid="201743"/>
                                        </p:tgtEl>
                                        <p:attrNameLst>
                                          <p:attrName>ppt_x</p:attrName>
                                        </p:attrNameLst>
                                      </p:cBhvr>
                                      <p:tavLst>
                                        <p:tav tm="0">
                                          <p:val>
                                            <p:strVal val="#ppt_x"/>
                                          </p:val>
                                        </p:tav>
                                        <p:tav tm="100000">
                                          <p:val>
                                            <p:strVal val="#ppt_x"/>
                                          </p:val>
                                        </p:tav>
                                      </p:tavLst>
                                    </p:anim>
                                    <p:anim calcmode="lin" valueType="num">
                                      <p:cBhvr additive="base">
                                        <p:cTn id="78" dur="500" fill="hold"/>
                                        <p:tgtEl>
                                          <p:spTgt spid="201743"/>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01738"/>
                                        </p:tgtEl>
                                        <p:attrNameLst>
                                          <p:attrName>style.visibility</p:attrName>
                                        </p:attrNameLst>
                                      </p:cBhvr>
                                      <p:to>
                                        <p:strVal val="visible"/>
                                      </p:to>
                                    </p:set>
                                    <p:anim calcmode="lin" valueType="num">
                                      <p:cBhvr additive="base">
                                        <p:cTn id="81" dur="500" fill="hold"/>
                                        <p:tgtEl>
                                          <p:spTgt spid="201738"/>
                                        </p:tgtEl>
                                        <p:attrNameLst>
                                          <p:attrName>ppt_x</p:attrName>
                                        </p:attrNameLst>
                                      </p:cBhvr>
                                      <p:tavLst>
                                        <p:tav tm="0">
                                          <p:val>
                                            <p:strVal val="#ppt_x"/>
                                          </p:val>
                                        </p:tav>
                                        <p:tav tm="100000">
                                          <p:val>
                                            <p:strVal val="#ppt_x"/>
                                          </p:val>
                                        </p:tav>
                                      </p:tavLst>
                                    </p:anim>
                                    <p:anim calcmode="lin" valueType="num">
                                      <p:cBhvr additive="base">
                                        <p:cTn id="82" dur="500" fill="hold"/>
                                        <p:tgtEl>
                                          <p:spTgt spid="20173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1742"/>
                                        </p:tgtEl>
                                        <p:attrNameLst>
                                          <p:attrName>style.visibility</p:attrName>
                                        </p:attrNameLst>
                                      </p:cBhvr>
                                      <p:to>
                                        <p:strVal val="visible"/>
                                      </p:to>
                                    </p:set>
                                    <p:anim calcmode="lin" valueType="num">
                                      <p:cBhvr additive="base">
                                        <p:cTn id="85" dur="500" fill="hold"/>
                                        <p:tgtEl>
                                          <p:spTgt spid="201742"/>
                                        </p:tgtEl>
                                        <p:attrNameLst>
                                          <p:attrName>ppt_x</p:attrName>
                                        </p:attrNameLst>
                                      </p:cBhvr>
                                      <p:tavLst>
                                        <p:tav tm="0">
                                          <p:val>
                                            <p:strVal val="#ppt_x"/>
                                          </p:val>
                                        </p:tav>
                                        <p:tav tm="100000">
                                          <p:val>
                                            <p:strVal val="#ppt_x"/>
                                          </p:val>
                                        </p:tav>
                                      </p:tavLst>
                                    </p:anim>
                                    <p:anim calcmode="lin" valueType="num">
                                      <p:cBhvr additive="base">
                                        <p:cTn id="86" dur="500" fill="hold"/>
                                        <p:tgtEl>
                                          <p:spTgt spid="2017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3" grpId="0" animBg="1"/>
      <p:bldP spid="201735" grpId="0"/>
      <p:bldP spid="201736" grpId="0" animBg="1"/>
      <p:bldP spid="201737" grpId="0" animBg="1"/>
      <p:bldP spid="201738" grpId="0" animBg="1"/>
      <p:bldP spid="201739" grpId="0" animBg="1"/>
      <p:bldP spid="201740" grpId="0" animBg="1"/>
      <p:bldP spid="201742" grpId="0" animBg="1"/>
      <p:bldP spid="201743" grpId="0" animBg="1"/>
      <p:bldP spid="201744" grpId="0"/>
      <p:bldP spid="201745" grpId="0"/>
      <p:bldP spid="201747" grpId="0"/>
      <p:bldP spid="201748" grpId="0"/>
      <p:bldP spid="201749" grpId="0"/>
      <p:bldP spid="201750" grpId="0"/>
      <p:bldP spid="201751" grpId="0"/>
      <p:bldP spid="201754" grpId="0"/>
      <p:bldP spid="20175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0" name="Rectangle 2"/>
          <p:cNvSpPr>
            <a:spLocks noGrp="1" noRot="1" noChangeArrowheads="1"/>
          </p:cNvSpPr>
          <p:nvPr>
            <p:ph type="title"/>
          </p:nvPr>
        </p:nvSpPr>
        <p:spPr/>
        <p:txBody>
          <a:bodyPr>
            <a:normAutofit fontScale="90000"/>
          </a:bodyPr>
          <a:lstStyle/>
          <a:p>
            <a:pPr algn="ctr"/>
            <a:r>
              <a:rPr lang="ru-RU" dirty="0">
                <a:solidFill>
                  <a:schemeClr val="accent3"/>
                </a:solidFill>
              </a:rPr>
              <a:t>Обоснование возникшей проблемы</a:t>
            </a:r>
          </a:p>
        </p:txBody>
      </p:sp>
      <p:sp>
        <p:nvSpPr>
          <p:cNvPr id="181251" name="Rectangle 3"/>
          <p:cNvSpPr>
            <a:spLocks noGrp="1" noRot="1" noChangeArrowheads="1"/>
          </p:cNvSpPr>
          <p:nvPr>
            <p:ph type="body" idx="1"/>
          </p:nvPr>
        </p:nvSpPr>
        <p:spPr>
          <a:xfrm>
            <a:off x="571472" y="1447800"/>
            <a:ext cx="8362216" cy="4800600"/>
          </a:xfrm>
        </p:spPr>
        <p:txBody>
          <a:bodyPr/>
          <a:lstStyle/>
          <a:p>
            <a:pPr algn="ctr">
              <a:buFont typeface="Wingdings" pitchFamily="2" charset="2"/>
              <a:buNone/>
            </a:pPr>
            <a:r>
              <a:rPr lang="ru-RU" sz="3600" b="1" dirty="0"/>
              <a:t>              Проблема</a:t>
            </a:r>
            <a:r>
              <a:rPr lang="ru-RU" dirty="0"/>
              <a:t>?</a:t>
            </a:r>
          </a:p>
          <a:p>
            <a:pPr>
              <a:buFont typeface="Wingdings" pitchFamily="2" charset="2"/>
              <a:buNone/>
            </a:pPr>
            <a:r>
              <a:rPr lang="ru-RU" dirty="0"/>
              <a:t> </a:t>
            </a:r>
            <a:r>
              <a:rPr lang="ru-RU" sz="2800" dirty="0" smtClean="0">
                <a:solidFill>
                  <a:srgbClr val="FF0000"/>
                </a:solidFill>
              </a:rPr>
              <a:t>Я решила вывязать одежду своему коту?</a:t>
            </a:r>
            <a:endParaRPr lang="ru-RU" sz="2800" dirty="0">
              <a:solidFill>
                <a:srgbClr val="FF0000"/>
              </a:solidFill>
            </a:endParaRPr>
          </a:p>
          <a:p>
            <a:pPr algn="ctr">
              <a:buFont typeface="Wingdings" pitchFamily="2" charset="2"/>
              <a:buNone/>
            </a:pPr>
            <a:r>
              <a:rPr lang="ru-RU" sz="3600" b="1" i="1" dirty="0"/>
              <a:t>             Что я умею?</a:t>
            </a:r>
            <a:r>
              <a:rPr lang="ru-RU" dirty="0"/>
              <a:t>   </a:t>
            </a:r>
          </a:p>
          <a:p>
            <a:r>
              <a:rPr lang="ru-RU" sz="2400" dirty="0" smtClean="0">
                <a:solidFill>
                  <a:srgbClr val="7030A0"/>
                </a:solidFill>
              </a:rPr>
              <a:t>Вязать на </a:t>
            </a:r>
            <a:r>
              <a:rPr lang="ru-RU" sz="2400" dirty="0">
                <a:solidFill>
                  <a:srgbClr val="7030A0"/>
                </a:solidFill>
              </a:rPr>
              <a:t>спицах.</a:t>
            </a:r>
          </a:p>
          <a:p>
            <a:r>
              <a:rPr lang="ru-RU" sz="2400" dirty="0" smtClean="0">
                <a:solidFill>
                  <a:srgbClr val="7030A0"/>
                </a:solidFill>
              </a:rPr>
              <a:t>Вязать </a:t>
            </a:r>
            <a:r>
              <a:rPr lang="ru-RU" sz="2400" dirty="0">
                <a:solidFill>
                  <a:srgbClr val="7030A0"/>
                </a:solidFill>
              </a:rPr>
              <a:t>крючком. </a:t>
            </a:r>
          </a:p>
          <a:p>
            <a:r>
              <a:rPr lang="ru-RU" sz="2400" dirty="0" smtClean="0">
                <a:solidFill>
                  <a:srgbClr val="7030A0"/>
                </a:solidFill>
              </a:rPr>
              <a:t>Шить на машине</a:t>
            </a:r>
            <a:endParaRPr lang="ru-RU" sz="2400" dirty="0">
              <a:solidFill>
                <a:srgbClr val="7030A0"/>
              </a:solidFill>
            </a:endParaRPr>
          </a:p>
          <a:p>
            <a:endParaRPr lang="ru-RU" sz="2400" dirty="0"/>
          </a:p>
          <a:p>
            <a:pPr>
              <a:buFont typeface="Wingdings" pitchFamily="2" charset="2"/>
              <a:buNone/>
            </a:pPr>
            <a:r>
              <a:rPr lang="ru-RU" dirty="0"/>
              <a:t>            </a:t>
            </a:r>
            <a:r>
              <a:rPr lang="ru-RU" sz="3600" b="1" dirty="0">
                <a:solidFill>
                  <a:srgbClr val="FF0000"/>
                </a:solidFill>
              </a:rPr>
              <a:t>У меня  есть  </a:t>
            </a:r>
            <a:r>
              <a:rPr lang="ru-RU" sz="3600" b="1" dirty="0" smtClean="0">
                <a:solidFill>
                  <a:srgbClr val="FF0000"/>
                </a:solidFill>
              </a:rPr>
              <a:t>выбор: я  хорошо вяжу крючком.</a:t>
            </a:r>
            <a:endParaRPr lang="ru-RU" sz="3600" b="1" dirty="0">
              <a:solidFill>
                <a:srgbClr val="FF0000"/>
              </a:solidFill>
            </a:endParaRPr>
          </a:p>
          <a:p>
            <a:endParaRPr lang="ru-RU" sz="3600" b="1" dirty="0"/>
          </a:p>
          <a:p>
            <a:endParaRPr lang="ru-RU"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81250"/>
                                        </p:tgtEl>
                                        <p:attrNameLst>
                                          <p:attrName>style.visibility</p:attrName>
                                        </p:attrNameLst>
                                      </p:cBhvr>
                                      <p:to>
                                        <p:strVal val="visible"/>
                                      </p:to>
                                    </p:set>
                                    <p:anim calcmode="lin" valueType="num">
                                      <p:cBhvr>
                                        <p:cTn id="7" dur="500" fill="hold"/>
                                        <p:tgtEl>
                                          <p:spTgt spid="181250"/>
                                        </p:tgtEl>
                                        <p:attrNameLst>
                                          <p:attrName>ppt_w</p:attrName>
                                        </p:attrNameLst>
                                      </p:cBhvr>
                                      <p:tavLst>
                                        <p:tav tm="0">
                                          <p:val>
                                            <p:fltVal val="0"/>
                                          </p:val>
                                        </p:tav>
                                        <p:tav tm="100000">
                                          <p:val>
                                            <p:strVal val="#ppt_w"/>
                                          </p:val>
                                        </p:tav>
                                      </p:tavLst>
                                    </p:anim>
                                    <p:anim calcmode="lin" valueType="num">
                                      <p:cBhvr>
                                        <p:cTn id="8" dur="500" fill="hold"/>
                                        <p:tgtEl>
                                          <p:spTgt spid="181250"/>
                                        </p:tgtEl>
                                        <p:attrNameLst>
                                          <p:attrName>ppt_h</p:attrName>
                                        </p:attrNameLst>
                                      </p:cBhvr>
                                      <p:tavLst>
                                        <p:tav tm="0">
                                          <p:val>
                                            <p:fltVal val="0"/>
                                          </p:val>
                                        </p:tav>
                                        <p:tav tm="100000">
                                          <p:val>
                                            <p:strVal val="#ppt_h"/>
                                          </p:val>
                                        </p:tav>
                                      </p:tavLst>
                                    </p:anim>
                                    <p:animEffect transition="in" filter="fade">
                                      <p:cBhvr>
                                        <p:cTn id="9" dur="500"/>
                                        <p:tgtEl>
                                          <p:spTgt spid="181250"/>
                                        </p:tgtEl>
                                      </p:cBhvr>
                                    </p:animEffect>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nodeType="clickEffect">
                                  <p:stCondLst>
                                    <p:cond delay="0"/>
                                  </p:stCondLst>
                                  <p:childTnLst>
                                    <p:set>
                                      <p:cBhvr>
                                        <p:cTn id="13" dur="1" fill="hold">
                                          <p:stCondLst>
                                            <p:cond delay="0"/>
                                          </p:stCondLst>
                                        </p:cTn>
                                        <p:tgtEl>
                                          <p:spTgt spid="181251">
                                            <p:txEl>
                                              <p:pRg st="0" end="0"/>
                                            </p:txEl>
                                          </p:spTgt>
                                        </p:tgtEl>
                                        <p:attrNameLst>
                                          <p:attrName>style.visibility</p:attrName>
                                        </p:attrNameLst>
                                      </p:cBhvr>
                                      <p:to>
                                        <p:strVal val="visible"/>
                                      </p:to>
                                    </p:set>
                                    <p:animEffect transition="in" filter="plus(in)">
                                      <p:cBhvr>
                                        <p:cTn id="14" dur="2000"/>
                                        <p:tgtEl>
                                          <p:spTgt spid="18125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181251">
                                            <p:txEl>
                                              <p:pRg st="1" end="1"/>
                                            </p:txEl>
                                          </p:spTgt>
                                        </p:tgtEl>
                                        <p:attrNameLst>
                                          <p:attrName>style.visibility</p:attrName>
                                        </p:attrNameLst>
                                      </p:cBhvr>
                                      <p:to>
                                        <p:strVal val="visible"/>
                                      </p:to>
                                    </p:set>
                                    <p:anim calcmode="lin" valueType="num">
                                      <p:cBhvr>
                                        <p:cTn id="19" dur="500" fill="hold"/>
                                        <p:tgtEl>
                                          <p:spTgt spid="18125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81251">
                                            <p:txEl>
                                              <p:pRg st="1" end="1"/>
                                            </p:txEl>
                                          </p:spTgt>
                                        </p:tgtEl>
                                        <p:attrNameLst>
                                          <p:attrName>ppt_h</p:attrName>
                                        </p:attrNameLst>
                                      </p:cBhvr>
                                      <p:tavLst>
                                        <p:tav tm="0">
                                          <p:val>
                                            <p:fltVal val="0"/>
                                          </p:val>
                                        </p:tav>
                                        <p:tav tm="100000">
                                          <p:val>
                                            <p:strVal val="#ppt_h"/>
                                          </p:val>
                                        </p:tav>
                                      </p:tavLst>
                                    </p:anim>
                                    <p:anim calcmode="lin" valueType="num">
                                      <p:cBhvr>
                                        <p:cTn id="21" dur="500" fill="hold"/>
                                        <p:tgtEl>
                                          <p:spTgt spid="181251">
                                            <p:txEl>
                                              <p:pRg st="1" end="1"/>
                                            </p:txEl>
                                          </p:spTgt>
                                        </p:tgtEl>
                                        <p:attrNameLst>
                                          <p:attrName>style.rotation</p:attrName>
                                        </p:attrNameLst>
                                      </p:cBhvr>
                                      <p:tavLst>
                                        <p:tav tm="0">
                                          <p:val>
                                            <p:fltVal val="360"/>
                                          </p:val>
                                        </p:tav>
                                        <p:tav tm="100000">
                                          <p:val>
                                            <p:fltVal val="0"/>
                                          </p:val>
                                        </p:tav>
                                      </p:tavLst>
                                    </p:anim>
                                    <p:animEffect transition="in" filter="fade">
                                      <p:cBhvr>
                                        <p:cTn id="22" dur="500"/>
                                        <p:tgtEl>
                                          <p:spTgt spid="18125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nodeType="clickEffect">
                                  <p:stCondLst>
                                    <p:cond delay="0"/>
                                  </p:stCondLst>
                                  <p:childTnLst>
                                    <p:set>
                                      <p:cBhvr>
                                        <p:cTn id="26" dur="1" fill="hold">
                                          <p:stCondLst>
                                            <p:cond delay="0"/>
                                          </p:stCondLst>
                                        </p:cTn>
                                        <p:tgtEl>
                                          <p:spTgt spid="181251">
                                            <p:txEl>
                                              <p:pRg st="2" end="2"/>
                                            </p:txEl>
                                          </p:spTgt>
                                        </p:tgtEl>
                                        <p:attrNameLst>
                                          <p:attrName>style.visibility</p:attrName>
                                        </p:attrNameLst>
                                      </p:cBhvr>
                                      <p:to>
                                        <p:strVal val="visible"/>
                                      </p:to>
                                    </p:set>
                                    <p:anim calcmode="lin" valueType="num">
                                      <p:cBhvr>
                                        <p:cTn id="27" dur="500" fill="hold"/>
                                        <p:tgtEl>
                                          <p:spTgt spid="181251">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181251">
                                            <p:txEl>
                                              <p:pRg st="2" end="2"/>
                                            </p:txEl>
                                          </p:spTgt>
                                        </p:tgtEl>
                                        <p:attrNameLst>
                                          <p:attrName>ppt_h</p:attrName>
                                        </p:attrNameLst>
                                      </p:cBhvr>
                                      <p:tavLst>
                                        <p:tav tm="0">
                                          <p:val>
                                            <p:fltVal val="0"/>
                                          </p:val>
                                        </p:tav>
                                        <p:tav tm="100000">
                                          <p:val>
                                            <p:strVal val="#ppt_h"/>
                                          </p:val>
                                        </p:tav>
                                      </p:tavLst>
                                    </p:anim>
                                    <p:animEffect transition="in" filter="fade">
                                      <p:cBhvr>
                                        <p:cTn id="29" dur="500"/>
                                        <p:tgtEl>
                                          <p:spTgt spid="181251">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181251">
                                            <p:txEl>
                                              <p:pRg st="3" end="3"/>
                                            </p:txEl>
                                          </p:spTgt>
                                        </p:tgtEl>
                                        <p:attrNameLst>
                                          <p:attrName>style.visibility</p:attrName>
                                        </p:attrNameLst>
                                      </p:cBhvr>
                                      <p:to>
                                        <p:strVal val="visible"/>
                                      </p:to>
                                    </p:set>
                                    <p:animEffect transition="in" filter="blinds(horizontal)">
                                      <p:cBhvr>
                                        <p:cTn id="34" dur="500"/>
                                        <p:tgtEl>
                                          <p:spTgt spid="181251">
                                            <p:txEl>
                                              <p:pRg st="3" end="3"/>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181251">
                                            <p:txEl>
                                              <p:pRg st="4" end="4"/>
                                            </p:txEl>
                                          </p:spTgt>
                                        </p:tgtEl>
                                        <p:attrNameLst>
                                          <p:attrName>style.visibility</p:attrName>
                                        </p:attrNameLst>
                                      </p:cBhvr>
                                      <p:to>
                                        <p:strVal val="visible"/>
                                      </p:to>
                                    </p:set>
                                    <p:animEffect transition="in" filter="blinds(horizontal)">
                                      <p:cBhvr>
                                        <p:cTn id="37" dur="500"/>
                                        <p:tgtEl>
                                          <p:spTgt spid="181251">
                                            <p:txEl>
                                              <p:pRg st="4" end="4"/>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181251">
                                            <p:txEl>
                                              <p:pRg st="5" end="5"/>
                                            </p:txEl>
                                          </p:spTgt>
                                        </p:tgtEl>
                                        <p:attrNameLst>
                                          <p:attrName>style.visibility</p:attrName>
                                        </p:attrNameLst>
                                      </p:cBhvr>
                                      <p:to>
                                        <p:strVal val="visible"/>
                                      </p:to>
                                    </p:set>
                                    <p:animEffect transition="in" filter="blinds(horizontal)">
                                      <p:cBhvr>
                                        <p:cTn id="40" dur="500"/>
                                        <p:tgtEl>
                                          <p:spTgt spid="181251">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nodeType="clickEffect">
                                  <p:stCondLst>
                                    <p:cond delay="0"/>
                                  </p:stCondLst>
                                  <p:childTnLst>
                                    <p:set>
                                      <p:cBhvr>
                                        <p:cTn id="44" dur="1" fill="hold">
                                          <p:stCondLst>
                                            <p:cond delay="0"/>
                                          </p:stCondLst>
                                        </p:cTn>
                                        <p:tgtEl>
                                          <p:spTgt spid="181251">
                                            <p:txEl>
                                              <p:pRg st="7" end="7"/>
                                            </p:txEl>
                                          </p:spTgt>
                                        </p:tgtEl>
                                        <p:attrNameLst>
                                          <p:attrName>style.visibility</p:attrName>
                                        </p:attrNameLst>
                                      </p:cBhvr>
                                      <p:to>
                                        <p:strVal val="visible"/>
                                      </p:to>
                                    </p:set>
                                    <p:anim calcmode="lin" valueType="num">
                                      <p:cBhvr>
                                        <p:cTn id="45" dur="500" fill="hold"/>
                                        <p:tgtEl>
                                          <p:spTgt spid="181251">
                                            <p:txEl>
                                              <p:pRg st="7" end="7"/>
                                            </p:txEl>
                                          </p:spTgt>
                                        </p:tgtEl>
                                        <p:attrNameLst>
                                          <p:attrName>ppt_w</p:attrName>
                                        </p:attrNameLst>
                                      </p:cBhvr>
                                      <p:tavLst>
                                        <p:tav tm="0">
                                          <p:val>
                                            <p:fltVal val="0"/>
                                          </p:val>
                                        </p:tav>
                                        <p:tav tm="100000">
                                          <p:val>
                                            <p:strVal val="#ppt_w"/>
                                          </p:val>
                                        </p:tav>
                                      </p:tavLst>
                                    </p:anim>
                                    <p:anim calcmode="lin" valueType="num">
                                      <p:cBhvr>
                                        <p:cTn id="46" dur="500" fill="hold"/>
                                        <p:tgtEl>
                                          <p:spTgt spid="181251">
                                            <p:txEl>
                                              <p:pRg st="7" end="7"/>
                                            </p:txEl>
                                          </p:spTgt>
                                        </p:tgtEl>
                                        <p:attrNameLst>
                                          <p:attrName>ppt_h</p:attrName>
                                        </p:attrNameLst>
                                      </p:cBhvr>
                                      <p:tavLst>
                                        <p:tav tm="0">
                                          <p:val>
                                            <p:fltVal val="0"/>
                                          </p:val>
                                        </p:tav>
                                        <p:tav tm="100000">
                                          <p:val>
                                            <p:strVal val="#ppt_h"/>
                                          </p:val>
                                        </p:tav>
                                      </p:tavLst>
                                    </p:anim>
                                    <p:animEffect transition="in" filter="fade">
                                      <p:cBhvr>
                                        <p:cTn id="47" dur="500"/>
                                        <p:tgtEl>
                                          <p:spTgt spid="1812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solidFill>
                  <a:schemeClr val="accent3"/>
                </a:solidFill>
              </a:rPr>
              <a:t>Вязание. Какие плюсы?</a:t>
            </a:r>
            <a:endParaRPr lang="ru-RU" dirty="0">
              <a:solidFill>
                <a:schemeClr val="accent3"/>
              </a:solidFill>
            </a:endParaRPr>
          </a:p>
        </p:txBody>
      </p:sp>
      <p:sp>
        <p:nvSpPr>
          <p:cNvPr id="4" name="Содержимое 3"/>
          <p:cNvSpPr>
            <a:spLocks noGrp="1"/>
          </p:cNvSpPr>
          <p:nvPr>
            <p:ph idx="1"/>
          </p:nvPr>
        </p:nvSpPr>
        <p:spPr>
          <a:xfrm>
            <a:off x="571472" y="1447800"/>
            <a:ext cx="8362216" cy="4800600"/>
          </a:xfrm>
        </p:spPr>
        <p:txBody>
          <a:bodyPr>
            <a:normAutofit/>
          </a:bodyPr>
          <a:lstStyle/>
          <a:p>
            <a:pPr algn="just">
              <a:buNone/>
            </a:pPr>
            <a:r>
              <a:rPr lang="ru-RU" sz="2400" dirty="0" smtClean="0">
                <a:solidFill>
                  <a:srgbClr val="7030A0"/>
                </a:solidFill>
                <a:latin typeface="Arial" pitchFamily="34" charset="0"/>
                <a:cs typeface="Arial" pitchFamily="34" charset="0"/>
              </a:rPr>
              <a:t>Вязание  — созидательный и творческий отдых, хорошее лекарство против стресса, страхов и тревог.</a:t>
            </a:r>
          </a:p>
          <a:p>
            <a:pPr algn="just">
              <a:buNone/>
            </a:pPr>
            <a:r>
              <a:rPr lang="ru-RU" sz="2400" dirty="0" smtClean="0">
                <a:solidFill>
                  <a:srgbClr val="7030A0"/>
                </a:solidFill>
                <a:latin typeface="Arial" pitchFamily="34" charset="0"/>
                <a:cs typeface="Arial" pitchFamily="34" charset="0"/>
              </a:rPr>
              <a:t>Оно возвращает силы и энергию, наконец, оно поднимает самооценку. </a:t>
            </a:r>
          </a:p>
          <a:p>
            <a:pPr algn="just">
              <a:buNone/>
            </a:pPr>
            <a:r>
              <a:rPr lang="ru-RU" sz="2400" dirty="0" smtClean="0">
                <a:solidFill>
                  <a:srgbClr val="7030A0"/>
                </a:solidFill>
                <a:latin typeface="Arial" pitchFamily="34" charset="0"/>
                <a:cs typeface="Arial" pitchFamily="34" charset="0"/>
              </a:rPr>
              <a:t>Умение вязать крючком  избавляет от проблемы ломать голову над извечным вопросом: что подарить подруге или кому-либо на день рождения, Восьмое марта, Новый год День святого Валентина и другие праздники.      </a:t>
            </a:r>
          </a:p>
          <a:p>
            <a:pPr algn="just">
              <a:buNone/>
            </a:pPr>
            <a:r>
              <a:rPr lang="ru-RU" sz="2400" dirty="0" smtClean="0">
                <a:solidFill>
                  <a:srgbClr val="7030A0"/>
                </a:solidFill>
                <a:latin typeface="Arial" pitchFamily="34" charset="0"/>
                <a:cs typeface="Arial" pitchFamily="34" charset="0"/>
              </a:rPr>
              <a:t>Если же речь пойдёт о вязании одежды для людей или животных, то ваше изделие будет согревать того, кто его носит, и поднимать настроение.    </a:t>
            </a:r>
            <a:r>
              <a:rPr lang="ru-RU" sz="2000" dirty="0" smtClean="0">
                <a:solidFill>
                  <a:srgbClr val="7030A0"/>
                </a:solidFill>
                <a:latin typeface="Calibri" pitchFamily="34" charset="0"/>
                <a:cs typeface="Calibri" pitchFamily="34" charset="0"/>
              </a:rPr>
              <a:t>   </a:t>
            </a:r>
            <a:r>
              <a:rPr lang="ru-RU" sz="1800" dirty="0" smtClean="0">
                <a:solidFill>
                  <a:srgbClr val="7030A0"/>
                </a:solidFill>
              </a:rPr>
              <a:t>            </a:t>
            </a:r>
            <a:endParaRPr lang="ru-RU" sz="1800" dirty="0">
              <a:solidFill>
                <a:srgbClr val="7030A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000"/>
                                        <p:tgtEl>
                                          <p:spTgt spid="4">
                                            <p:txEl>
                                              <p:pRg st="2" end="2"/>
                                            </p:txEl>
                                          </p:spTgt>
                                        </p:tgtEl>
                                      </p:cBhvr>
                                    </p:animEffect>
                                    <p:anim calcmode="lin" valueType="num">
                                      <p:cBhvr>
                                        <p:cTn id="2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Effect transition="in" filter="fade">
                                      <p:cBhvr>
                                        <p:cTn id="31" dur="1000"/>
                                        <p:tgtEl>
                                          <p:spTgt spid="4">
                                            <p:txEl>
                                              <p:pRg st="3" end="3"/>
                                            </p:txEl>
                                          </p:spTgt>
                                        </p:tgtEl>
                                      </p:cBhvr>
                                    </p:animEffect>
                                    <p:anim calcmode="lin" valueType="num">
                                      <p:cBhvr>
                                        <p:cTn id="32"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3"/>
                </a:solidFill>
              </a:rPr>
              <a:t>Из истории вязания…</a:t>
            </a:r>
            <a:endParaRPr lang="ru-RU" dirty="0">
              <a:solidFill>
                <a:schemeClr val="accent3"/>
              </a:solidFill>
            </a:endParaRPr>
          </a:p>
        </p:txBody>
      </p:sp>
      <p:sp>
        <p:nvSpPr>
          <p:cNvPr id="3" name="Содержимое 2"/>
          <p:cNvSpPr>
            <a:spLocks noGrp="1"/>
          </p:cNvSpPr>
          <p:nvPr>
            <p:ph idx="1"/>
          </p:nvPr>
        </p:nvSpPr>
        <p:spPr>
          <a:xfrm>
            <a:off x="428596" y="1214422"/>
            <a:ext cx="8505092" cy="5033978"/>
          </a:xfrm>
        </p:spPr>
        <p:txBody>
          <a:bodyPr>
            <a:noAutofit/>
          </a:bodyPr>
          <a:lstStyle/>
          <a:p>
            <a:pPr algn="just">
              <a:buNone/>
            </a:pPr>
            <a:r>
              <a:rPr lang="ru-RU" sz="2400" dirty="0" smtClean="0">
                <a:solidFill>
                  <a:srgbClr val="7030A0"/>
                </a:solidFill>
                <a:latin typeface="Arial" pitchFamily="34" charset="0"/>
                <a:cs typeface="Arial" pitchFamily="34" charset="0"/>
              </a:rPr>
              <a:t>     Кто и когда придумал первую петельку, никто не знает, но уже давно известно, что родилась эта чудо-петелька задолго до нашей эры. В Египте в одной из гробниц найдена детская вязаная туфелька, археологи установили, что ей более четырех тысяч лет. А уже в начале нашей эры техника и принципы вязания находились на очень высоком уровне. Например, в районе старого Каира найдено превосходное многоцветное шелковое платье, связанное на металлических спицах. Сохранились экземпляры вязаных вещей, датируемые IX и X веками нашей эры. Найден детский носок, у которого большой палец отделен от остальных, как в современных перчатках, чтобы между пальцами мог проходить ремешок сандалии.</a:t>
            </a:r>
            <a:r>
              <a:rPr lang="ru-RU" sz="4400" dirty="0" smtClean="0">
                <a:solidFill>
                  <a:srgbClr val="7030A0"/>
                </a:solidFill>
                <a:latin typeface="Arial" pitchFamily="34" charset="0"/>
                <a:cs typeface="Arial" pitchFamily="34" charset="0"/>
              </a:rPr>
              <a:t/>
            </a:r>
            <a:br>
              <a:rPr lang="ru-RU" sz="4400" dirty="0" smtClean="0">
                <a:solidFill>
                  <a:srgbClr val="7030A0"/>
                </a:solidFill>
                <a:latin typeface="Arial" pitchFamily="34" charset="0"/>
                <a:cs typeface="Arial" pitchFamily="34" charset="0"/>
              </a:rPr>
            </a:br>
            <a:endParaRPr lang="ru-RU" sz="4400" dirty="0">
              <a:solidFill>
                <a:srgbClr val="7030A0"/>
              </a:solidFill>
              <a:latin typeface="Arial" pitchFamily="34" charset="0"/>
              <a:cs typeface="Arial" pitchFamily="34"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3"/>
                </a:solidFill>
              </a:rPr>
              <a:t>Одежда для животных</a:t>
            </a:r>
            <a:endParaRPr lang="ru-RU" dirty="0">
              <a:solidFill>
                <a:schemeClr val="accent3"/>
              </a:solidFill>
            </a:endParaRPr>
          </a:p>
        </p:txBody>
      </p:sp>
      <p:sp>
        <p:nvSpPr>
          <p:cNvPr id="3" name="Содержимое 2"/>
          <p:cNvSpPr>
            <a:spLocks noGrp="1"/>
          </p:cNvSpPr>
          <p:nvPr>
            <p:ph idx="1"/>
          </p:nvPr>
        </p:nvSpPr>
        <p:spPr>
          <a:xfrm>
            <a:off x="928662" y="1447800"/>
            <a:ext cx="7000924" cy="4800600"/>
          </a:xfrm>
        </p:spPr>
        <p:txBody>
          <a:bodyPr>
            <a:normAutofit fontScale="92500" lnSpcReduction="10000"/>
          </a:bodyPr>
          <a:lstStyle/>
          <a:p>
            <a:pPr algn="ctr">
              <a:buNone/>
            </a:pPr>
            <a:r>
              <a:rPr lang="ru-RU" dirty="0" smtClean="0">
                <a:solidFill>
                  <a:srgbClr val="7030A0"/>
                </a:solidFill>
              </a:rPr>
              <a:t>		Вязание для животных- это практичное занятие, так как сейчас многие  желают  содержать в домашних </a:t>
            </a:r>
            <a:r>
              <a:rPr lang="ru-RU" dirty="0" smtClean="0">
                <a:solidFill>
                  <a:srgbClr val="7030A0"/>
                </a:solidFill>
                <a:latin typeface="Arial" pitchFamily="34" charset="0"/>
                <a:cs typeface="Arial" pitchFamily="34" charset="0"/>
              </a:rPr>
              <a:t>условиях</a:t>
            </a:r>
            <a:r>
              <a:rPr lang="ru-RU" dirty="0" smtClean="0">
                <a:solidFill>
                  <a:srgbClr val="7030A0"/>
                </a:solidFill>
              </a:rPr>
              <a:t> небольших животных, но они при выгуле в зимнее время могут банально замерзнуть.</a:t>
            </a:r>
          </a:p>
          <a:p>
            <a:pPr algn="ctr">
              <a:buNone/>
            </a:pPr>
            <a:r>
              <a:rPr lang="ru-RU" dirty="0" smtClean="0">
                <a:solidFill>
                  <a:srgbClr val="7030A0"/>
                </a:solidFill>
              </a:rPr>
              <a:t>		Вязаная одежда для животных - это не только теплая и практичная одежда для них, но еще и красивая и эстетичная защита вашего любимца от агрессивной городской среды.</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accent3"/>
                </a:solidFill>
              </a:rPr>
              <a:t>Крючки и нитки</a:t>
            </a:r>
            <a:endParaRPr lang="ru-RU" dirty="0">
              <a:solidFill>
                <a:schemeClr val="accent3"/>
              </a:solidFill>
            </a:endParaRPr>
          </a:p>
        </p:txBody>
      </p:sp>
      <p:sp>
        <p:nvSpPr>
          <p:cNvPr id="3" name="Содержимое 2"/>
          <p:cNvSpPr>
            <a:spLocks noGrp="1"/>
          </p:cNvSpPr>
          <p:nvPr>
            <p:ph idx="1"/>
          </p:nvPr>
        </p:nvSpPr>
        <p:spPr>
          <a:xfrm>
            <a:off x="214282" y="1447800"/>
            <a:ext cx="8719406" cy="4800600"/>
          </a:xfrm>
        </p:spPr>
        <p:txBody>
          <a:bodyPr>
            <a:normAutofit fontScale="47500" lnSpcReduction="20000"/>
          </a:bodyPr>
          <a:lstStyle/>
          <a:p>
            <a:pPr algn="just">
              <a:buNone/>
            </a:pPr>
            <a:r>
              <a:rPr lang="ru-RU" dirty="0" smtClean="0"/>
              <a:t/>
            </a:r>
            <a:br>
              <a:rPr lang="ru-RU" dirty="0" smtClean="0"/>
            </a:br>
            <a:r>
              <a:rPr lang="ru-RU" dirty="0" smtClean="0"/>
              <a:t>	</a:t>
            </a:r>
            <a:r>
              <a:rPr lang="ru-RU" sz="4200" dirty="0" smtClean="0">
                <a:solidFill>
                  <a:srgbClr val="7030A0"/>
                </a:solidFill>
                <a:latin typeface="Arial" pitchFamily="34" charset="0"/>
                <a:cs typeface="Arial" pitchFamily="34" charset="0"/>
              </a:rPr>
              <a:t>Изначально вязальные крючки не были крючками в прямом смысле слова — это были ровные палочки. Сейчас используются крючки из различных материалов: металлические, костяные, пластмассовые, деревянные, разной толщины (от 1 до 8 мм).</a:t>
            </a:r>
            <a:br>
              <a:rPr lang="ru-RU" sz="4200" dirty="0" smtClean="0">
                <a:solidFill>
                  <a:srgbClr val="7030A0"/>
                </a:solidFill>
                <a:latin typeface="Arial" pitchFamily="34" charset="0"/>
                <a:cs typeface="Arial" pitchFamily="34" charset="0"/>
              </a:rPr>
            </a:br>
            <a:r>
              <a:rPr lang="ru-RU" sz="4200" dirty="0" smtClean="0">
                <a:solidFill>
                  <a:srgbClr val="7030A0"/>
                </a:solidFill>
                <a:latin typeface="Arial" pitchFamily="34" charset="0"/>
                <a:cs typeface="Arial" pitchFamily="34" charset="0"/>
              </a:rPr>
              <a:t>Крючки диаметром 3-6 мм употребляют для вязания изделий из толстой шерстяной или синтетической пряжи. Для ириса, мулине, гаруса берут более тонкий крючок (1,5-2,5 мм в диаметре).</a:t>
            </a:r>
            <a:br>
              <a:rPr lang="ru-RU" sz="4200" dirty="0" smtClean="0">
                <a:solidFill>
                  <a:srgbClr val="7030A0"/>
                </a:solidFill>
                <a:latin typeface="Arial" pitchFamily="34" charset="0"/>
                <a:cs typeface="Arial" pitchFamily="34" charset="0"/>
              </a:rPr>
            </a:br>
            <a:r>
              <a:rPr lang="ru-RU" sz="4200" dirty="0" smtClean="0">
                <a:solidFill>
                  <a:srgbClr val="7030A0"/>
                </a:solidFill>
                <a:latin typeface="Arial" pitchFamily="34" charset="0"/>
                <a:cs typeface="Arial" pitchFamily="34" charset="0"/>
              </a:rPr>
              <a:t>	Если для тонких ниток взять толстый крючок, вязанное полотно будет ажурное, с большими просветами. Если же взять толстые нитки и тонкий крючок, то получится плотное вязание. Правильное соотношение — толщина крючка должна быть почти в два раза больше толщины нитки.</a:t>
            </a:r>
            <a:br>
              <a:rPr lang="ru-RU" sz="4200" dirty="0" smtClean="0">
                <a:solidFill>
                  <a:srgbClr val="7030A0"/>
                </a:solidFill>
                <a:latin typeface="Arial" pitchFamily="34" charset="0"/>
                <a:cs typeface="Arial" pitchFamily="34" charset="0"/>
              </a:rPr>
            </a:br>
            <a:r>
              <a:rPr lang="ru-RU" sz="4200" dirty="0" smtClean="0">
                <a:solidFill>
                  <a:srgbClr val="7030A0"/>
                </a:solidFill>
                <a:latin typeface="Arial" pitchFamily="34" charset="0"/>
                <a:cs typeface="Arial" pitchFamily="34" charset="0"/>
              </a:rPr>
              <a:t>	Фактура полотна, вязанного крючком отличается своеобразным переплетением ниток, плотностью и малым растяжением. Эти свойства позволяют применять для вязания крючком не только шерстяные, но и хлопчатобумажные нитки.</a:t>
            </a:r>
            <a:endParaRPr lang="ru-RU" sz="4200" dirty="0">
              <a:solidFill>
                <a:srgbClr val="7030A0"/>
              </a:solidFill>
              <a:latin typeface="Arial" pitchFamily="34" charset="0"/>
              <a:cs typeface="Arial" pitchFamily="34"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accent3"/>
                </a:solidFill>
              </a:rPr>
              <a:t>Основные приемы вязания крючком:</a:t>
            </a:r>
            <a:endParaRPr lang="ru-RU" dirty="0">
              <a:solidFill>
                <a:schemeClr val="accent3"/>
              </a:solidFill>
            </a:endParaRPr>
          </a:p>
        </p:txBody>
      </p:sp>
      <p:sp>
        <p:nvSpPr>
          <p:cNvPr id="3" name="Содержимое 2"/>
          <p:cNvSpPr>
            <a:spLocks noGrp="1"/>
          </p:cNvSpPr>
          <p:nvPr>
            <p:ph idx="1"/>
          </p:nvPr>
        </p:nvSpPr>
        <p:spPr>
          <a:xfrm>
            <a:off x="428596" y="1447800"/>
            <a:ext cx="8505092" cy="4800600"/>
          </a:xfrm>
        </p:spPr>
        <p:txBody>
          <a:bodyPr>
            <a:normAutofit fontScale="70000" lnSpcReduction="20000"/>
          </a:bodyPr>
          <a:lstStyle/>
          <a:p>
            <a:pPr>
              <a:buNone/>
            </a:pPr>
            <a:r>
              <a:rPr lang="ru-RU" dirty="0" smtClean="0">
                <a:solidFill>
                  <a:srgbClr val="7030A0"/>
                </a:solidFill>
              </a:rPr>
              <a:t/>
            </a:r>
            <a:br>
              <a:rPr lang="ru-RU" dirty="0" smtClean="0">
                <a:solidFill>
                  <a:srgbClr val="7030A0"/>
                </a:solidFill>
              </a:rPr>
            </a:br>
            <a:r>
              <a:rPr lang="ru-RU" dirty="0" smtClean="0">
                <a:solidFill>
                  <a:srgbClr val="7030A0"/>
                </a:solidFill>
              </a:rPr>
              <a:t>Узоры вязания состоят из разных сочетаний петель и столбиков. К основным видам петель и столбиков относят:</a:t>
            </a:r>
            <a:br>
              <a:rPr lang="ru-RU" dirty="0" smtClean="0">
                <a:solidFill>
                  <a:srgbClr val="7030A0"/>
                </a:solidFill>
              </a:rPr>
            </a:br>
            <a:r>
              <a:rPr lang="ru-RU" i="1" dirty="0" smtClean="0">
                <a:solidFill>
                  <a:srgbClr val="7030A0"/>
                </a:solidFill>
              </a:rPr>
              <a:t>Воздушная петля</a:t>
            </a:r>
            <a:br>
              <a:rPr lang="ru-RU" i="1" dirty="0" smtClean="0">
                <a:solidFill>
                  <a:srgbClr val="7030A0"/>
                </a:solidFill>
              </a:rPr>
            </a:br>
            <a:r>
              <a:rPr lang="ru-RU" i="1" dirty="0" err="1" smtClean="0">
                <a:solidFill>
                  <a:srgbClr val="7030A0"/>
                </a:solidFill>
              </a:rPr>
              <a:t>Полустолбик</a:t>
            </a:r>
            <a:r>
              <a:rPr lang="ru-RU" i="1" dirty="0" smtClean="0">
                <a:solidFill>
                  <a:srgbClr val="7030A0"/>
                </a:solidFill>
              </a:rPr>
              <a:t/>
            </a:r>
            <a:br>
              <a:rPr lang="ru-RU" i="1" dirty="0" smtClean="0">
                <a:solidFill>
                  <a:srgbClr val="7030A0"/>
                </a:solidFill>
              </a:rPr>
            </a:br>
            <a:r>
              <a:rPr lang="ru-RU" i="1" dirty="0" smtClean="0">
                <a:solidFill>
                  <a:srgbClr val="7030A0"/>
                </a:solidFill>
              </a:rPr>
              <a:t>Столбик без </a:t>
            </a:r>
            <a:r>
              <a:rPr lang="ru-RU" i="1" dirty="0" err="1" smtClean="0">
                <a:solidFill>
                  <a:srgbClr val="7030A0"/>
                </a:solidFill>
              </a:rPr>
              <a:t>накида</a:t>
            </a:r>
            <a:r>
              <a:rPr lang="ru-RU" i="1" dirty="0" smtClean="0">
                <a:solidFill>
                  <a:srgbClr val="7030A0"/>
                </a:solidFill>
              </a:rPr>
              <a:t/>
            </a:r>
            <a:br>
              <a:rPr lang="ru-RU" i="1" dirty="0" smtClean="0">
                <a:solidFill>
                  <a:srgbClr val="7030A0"/>
                </a:solidFill>
              </a:rPr>
            </a:br>
            <a:r>
              <a:rPr lang="ru-RU" i="1" dirty="0" err="1" smtClean="0">
                <a:solidFill>
                  <a:srgbClr val="7030A0"/>
                </a:solidFill>
              </a:rPr>
              <a:t>Полустолбик</a:t>
            </a:r>
            <a:r>
              <a:rPr lang="ru-RU" i="1" dirty="0" smtClean="0">
                <a:solidFill>
                  <a:srgbClr val="7030A0"/>
                </a:solidFill>
              </a:rPr>
              <a:t> с </a:t>
            </a:r>
            <a:r>
              <a:rPr lang="ru-RU" i="1" dirty="0" err="1" smtClean="0">
                <a:solidFill>
                  <a:srgbClr val="7030A0"/>
                </a:solidFill>
              </a:rPr>
              <a:t>накидом</a:t>
            </a:r>
            <a:r>
              <a:rPr lang="ru-RU" i="1" dirty="0" smtClean="0">
                <a:solidFill>
                  <a:srgbClr val="7030A0"/>
                </a:solidFill>
              </a:rPr>
              <a:t/>
            </a:r>
            <a:br>
              <a:rPr lang="ru-RU" i="1" dirty="0" smtClean="0">
                <a:solidFill>
                  <a:srgbClr val="7030A0"/>
                </a:solidFill>
              </a:rPr>
            </a:br>
            <a:r>
              <a:rPr lang="ru-RU" i="1" dirty="0" smtClean="0">
                <a:solidFill>
                  <a:srgbClr val="7030A0"/>
                </a:solidFill>
              </a:rPr>
              <a:t>Столбик с </a:t>
            </a:r>
            <a:r>
              <a:rPr lang="ru-RU" i="1" dirty="0" err="1" smtClean="0">
                <a:solidFill>
                  <a:srgbClr val="7030A0"/>
                </a:solidFill>
              </a:rPr>
              <a:t>накидом</a:t>
            </a:r>
            <a:r>
              <a:rPr lang="ru-RU" i="1" dirty="0" smtClean="0">
                <a:solidFill>
                  <a:srgbClr val="7030A0"/>
                </a:solidFill>
              </a:rPr>
              <a:t/>
            </a:r>
            <a:br>
              <a:rPr lang="ru-RU" i="1" dirty="0" smtClean="0">
                <a:solidFill>
                  <a:srgbClr val="7030A0"/>
                </a:solidFill>
              </a:rPr>
            </a:br>
            <a:r>
              <a:rPr lang="ru-RU" i="1" dirty="0" smtClean="0">
                <a:solidFill>
                  <a:srgbClr val="7030A0"/>
                </a:solidFill>
              </a:rPr>
              <a:t>Столбики с двумя, тремя и более </a:t>
            </a:r>
            <a:r>
              <a:rPr lang="ru-RU" i="1" dirty="0" err="1" smtClean="0">
                <a:solidFill>
                  <a:srgbClr val="7030A0"/>
                </a:solidFill>
              </a:rPr>
              <a:t>накидами</a:t>
            </a:r>
            <a:r>
              <a:rPr lang="ru-RU" i="1" dirty="0" smtClean="0">
                <a:solidFill>
                  <a:srgbClr val="7030A0"/>
                </a:solidFill>
              </a:rPr>
              <a:t/>
            </a:r>
            <a:br>
              <a:rPr lang="ru-RU" i="1" dirty="0" smtClean="0">
                <a:solidFill>
                  <a:srgbClr val="7030A0"/>
                </a:solidFill>
              </a:rPr>
            </a:br>
            <a:r>
              <a:rPr lang="ru-RU" i="1" dirty="0" smtClean="0">
                <a:solidFill>
                  <a:srgbClr val="7030A0"/>
                </a:solidFill>
              </a:rPr>
              <a:t>На основе петель и столбиков выполняются все остальные элементы вязания:</a:t>
            </a:r>
            <a:br>
              <a:rPr lang="ru-RU" i="1" dirty="0" smtClean="0">
                <a:solidFill>
                  <a:srgbClr val="7030A0"/>
                </a:solidFill>
              </a:rPr>
            </a:br>
            <a:r>
              <a:rPr lang="ru-RU" i="1" dirty="0" smtClean="0">
                <a:solidFill>
                  <a:srgbClr val="7030A0"/>
                </a:solidFill>
              </a:rPr>
              <a:t>Листик</a:t>
            </a:r>
            <a:br>
              <a:rPr lang="ru-RU" i="1" dirty="0" smtClean="0">
                <a:solidFill>
                  <a:srgbClr val="7030A0"/>
                </a:solidFill>
              </a:rPr>
            </a:br>
            <a:r>
              <a:rPr lang="ru-RU" i="1" dirty="0" smtClean="0">
                <a:solidFill>
                  <a:srgbClr val="7030A0"/>
                </a:solidFill>
              </a:rPr>
              <a:t>Пышный столбик</a:t>
            </a:r>
            <a:br>
              <a:rPr lang="ru-RU" i="1" dirty="0" smtClean="0">
                <a:solidFill>
                  <a:srgbClr val="7030A0"/>
                </a:solidFill>
              </a:rPr>
            </a:br>
            <a:r>
              <a:rPr lang="ru-RU" i="1" dirty="0" smtClean="0">
                <a:solidFill>
                  <a:srgbClr val="7030A0"/>
                </a:solidFill>
              </a:rPr>
              <a:t>Бугорок</a:t>
            </a:r>
            <a:br>
              <a:rPr lang="ru-RU" i="1" dirty="0" smtClean="0">
                <a:solidFill>
                  <a:srgbClr val="7030A0"/>
                </a:solidFill>
              </a:rPr>
            </a:br>
            <a:r>
              <a:rPr lang="ru-RU" i="1" dirty="0" err="1" smtClean="0">
                <a:solidFill>
                  <a:srgbClr val="7030A0"/>
                </a:solidFill>
              </a:rPr>
              <a:t>Полуколечко</a:t>
            </a:r>
            <a:r>
              <a:rPr lang="ru-RU" i="1" dirty="0" smtClean="0">
                <a:solidFill>
                  <a:srgbClr val="7030A0"/>
                </a:solidFill>
              </a:rPr>
              <a:t/>
            </a:r>
            <a:br>
              <a:rPr lang="ru-RU" i="1" dirty="0" smtClean="0">
                <a:solidFill>
                  <a:srgbClr val="7030A0"/>
                </a:solidFill>
              </a:rPr>
            </a:br>
            <a:r>
              <a:rPr lang="ru-RU" i="1" dirty="0" smtClean="0">
                <a:solidFill>
                  <a:srgbClr val="7030A0"/>
                </a:solidFill>
              </a:rPr>
              <a:t>Колечко</a:t>
            </a:r>
            <a:br>
              <a:rPr lang="ru-RU" i="1" dirty="0" smtClean="0">
                <a:solidFill>
                  <a:srgbClr val="7030A0"/>
                </a:solidFill>
              </a:rPr>
            </a:br>
            <a:r>
              <a:rPr lang="ru-RU" i="1" dirty="0" smtClean="0">
                <a:solidFill>
                  <a:srgbClr val="7030A0"/>
                </a:solidFill>
              </a:rPr>
              <a:t>Шишечка</a:t>
            </a:r>
            <a:endParaRPr lang="ru-RU" i="1" dirty="0">
              <a:solidFill>
                <a:srgbClr val="7030A0"/>
              </a:solidFill>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3">
                                            <p:txEl>
                                              <p:pRg st="0" end="0"/>
                                            </p:txEl>
                                          </p:spTgt>
                                        </p:tgtEl>
                                        <p:attrNameLst>
                                          <p:attrName>ppt_x</p:attrName>
                                        </p:attrNameLst>
                                      </p:cBhvr>
                                    </p:anim>
                                    <p:anim from="0" to="-1.0" calcmode="lin" valueType="num">
                                      <p:cBhvr>
                                        <p:cTn id="15" dur="200" decel="50000" autoRev="1" fill="hold">
                                          <p:stCondLst>
                                            <p:cond delay="600"/>
                                          </p:stCondLst>
                                        </p:cTn>
                                        <p:tgtEl>
                                          <p:spTgt spid="3">
                                            <p:txEl>
                                              <p:pRg st="0" end="0"/>
                                            </p:txEl>
                                          </p:spTgt>
                                        </p:tgtEl>
                                        <p:attrNameLst>
                                          <p:attrName>xshear</p:attrName>
                                        </p:attrNameLst>
                                      </p:cBhvr>
                                    </p:anim>
                                    <p:animScale>
                                      <p:cBhvr>
                                        <p:cTn id="16" dur="200" decel="100000" autoRev="1" fill="hold">
                                          <p:stCondLst>
                                            <p:cond delay="600"/>
                                          </p:stCondLst>
                                        </p:cTn>
                                        <p:tgtEl>
                                          <p:spTgt spid="3">
                                            <p:txEl>
                                              <p:pRg st="0" end="0"/>
                                            </p:txEl>
                                          </p:spTgt>
                                        </p:tgtEl>
                                      </p:cBhvr>
                                      <p:from x="100000" y="100000"/>
                                      <p:to x="80000" y="100000"/>
                                    </p:animScale>
                                    <p:anim by="(#ppt_h/3+#ppt_w*0.1)" calcmode="lin" valueType="num">
                                      <p:cBhvr additive="sum">
                                        <p:cTn id="17"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200</TotalTime>
  <Words>590</Words>
  <Application>Microsoft Office PowerPoint</Application>
  <PresentationFormat>Экран (4:3)</PresentationFormat>
  <Paragraphs>61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Солнцестояние</vt:lpstr>
      <vt:lpstr>Вязание крючком. Одежда для животных</vt:lpstr>
      <vt:lpstr>Цель проекта</vt:lpstr>
      <vt:lpstr>Слайд 3</vt:lpstr>
      <vt:lpstr>Обоснование возникшей проблемы</vt:lpstr>
      <vt:lpstr>Вязание. Какие плюсы?</vt:lpstr>
      <vt:lpstr>Из истории вязания…</vt:lpstr>
      <vt:lpstr>Одежда для животных</vt:lpstr>
      <vt:lpstr>Крючки и нитки</vt:lpstr>
      <vt:lpstr>Основные приемы вязания крючком:</vt:lpstr>
      <vt:lpstr>Вернемся к одежде для животных </vt:lpstr>
      <vt:lpstr>Выбор модели</vt:lpstr>
      <vt:lpstr>Существует много специальных журналов, в которых есть одежда для животных </vt:lpstr>
      <vt:lpstr>Выбор модели</vt:lpstr>
      <vt:lpstr>Слайд 14</vt:lpstr>
      <vt:lpstr>Вывод</vt:lpstr>
      <vt:lpstr>Себестоимость изделия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Admin</cp:lastModifiedBy>
  <cp:revision>20</cp:revision>
  <dcterms:created xsi:type="dcterms:W3CDTF">2012-12-09T05:53:30Z</dcterms:created>
  <dcterms:modified xsi:type="dcterms:W3CDTF">2013-03-12T17:22:06Z</dcterms:modified>
</cp:coreProperties>
</file>