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38"/>
  </p:notesMasterIdLst>
  <p:sldIdLst>
    <p:sldId id="256" r:id="rId2"/>
    <p:sldId id="301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83" r:id="rId21"/>
    <p:sldId id="277" r:id="rId22"/>
    <p:sldId id="279" r:id="rId23"/>
    <p:sldId id="280" r:id="rId24"/>
    <p:sldId id="281" r:id="rId25"/>
    <p:sldId id="284" r:id="rId26"/>
    <p:sldId id="282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3" r:id="rId35"/>
    <p:sldId id="292" r:id="rId36"/>
    <p:sldId id="302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E9BCE02-0F52-4411-BCDD-1B3BAC355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F7907C-64FA-4427-BF6E-F85035750E91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419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A93448-F1F2-4873-822C-005D4BCC52E8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34FDB8-61AC-44E3-9C61-EE79ACE5A176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532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809FA5-8FB5-425C-B0C1-45E3FD145E73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542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AA925D-6832-4C83-A9E2-4B12B17E8F9D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552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85FD03-8D33-42F4-91BE-9E4F836F0306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563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4D8CCC-A583-46DB-B91F-2CCD296B17BC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573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E7BEFF-5129-431C-8F3F-68DCC5FD2B19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583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237421-F0E4-4A86-A1BD-86538C095910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593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695E57-0270-4E86-9B47-B786DDD45078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604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E63866-9775-4DA2-A9DC-3979BBE2A6C5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614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E5560-87A2-4D6B-8BEC-7261F02E01E2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430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A3FFFB-FE85-4706-A951-6E67910D4A92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624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F05120-B09B-4BE2-82DE-51BF1F6D9BC3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634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C2B45D-3224-44F0-BC70-30D91A336247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645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E8D982-C417-4A44-81EA-D9F2D617F66B}" type="slidenum">
              <a:rPr lang="ru-RU" smtClean="0"/>
              <a:pPr/>
              <a:t>23</a:t>
            </a:fld>
            <a:endParaRPr lang="ru-RU" smtClean="0"/>
          </a:p>
        </p:txBody>
      </p:sp>
      <p:sp>
        <p:nvSpPr>
          <p:cNvPr id="655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4C359F-6BA2-4338-8D35-4E4E712ACA8B}" type="slidenum">
              <a:rPr lang="ru-RU" smtClean="0"/>
              <a:pPr/>
              <a:t>24</a:t>
            </a:fld>
            <a:endParaRPr lang="ru-RU" smtClean="0"/>
          </a:p>
        </p:txBody>
      </p:sp>
      <p:sp>
        <p:nvSpPr>
          <p:cNvPr id="665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E681D2-B0D0-484B-97DA-A2E7BA2071E8}" type="slidenum">
              <a:rPr lang="ru-RU" smtClean="0"/>
              <a:pPr/>
              <a:t>25</a:t>
            </a:fld>
            <a:endParaRPr lang="ru-RU" smtClean="0"/>
          </a:p>
        </p:txBody>
      </p:sp>
      <p:sp>
        <p:nvSpPr>
          <p:cNvPr id="675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3CFFD6-C4F7-4D32-A13F-00502C70002D}" type="slidenum">
              <a:rPr lang="ru-RU" smtClean="0"/>
              <a:pPr/>
              <a:t>26</a:t>
            </a:fld>
            <a:endParaRPr lang="ru-RU" smtClean="0"/>
          </a:p>
        </p:txBody>
      </p:sp>
      <p:sp>
        <p:nvSpPr>
          <p:cNvPr id="686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BD1563-8E6E-4052-842B-B606CA2BCC93}" type="slidenum">
              <a:rPr lang="ru-RU" smtClean="0"/>
              <a:pPr/>
              <a:t>27</a:t>
            </a:fld>
            <a:endParaRPr lang="ru-RU" smtClean="0"/>
          </a:p>
        </p:txBody>
      </p:sp>
      <p:sp>
        <p:nvSpPr>
          <p:cNvPr id="696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CD5EAD-1133-49E8-B830-65CCAEB7A493}" type="slidenum">
              <a:rPr lang="ru-RU" smtClean="0"/>
              <a:pPr/>
              <a:t>28</a:t>
            </a:fld>
            <a:endParaRPr lang="ru-RU" smtClean="0"/>
          </a:p>
        </p:txBody>
      </p:sp>
      <p:sp>
        <p:nvSpPr>
          <p:cNvPr id="706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BA6DBD-AF66-47AD-9A3D-446F52DF7D61}" type="slidenum">
              <a:rPr lang="ru-RU" smtClean="0"/>
              <a:pPr/>
              <a:t>29</a:t>
            </a:fld>
            <a:endParaRPr lang="ru-RU" smtClean="0"/>
          </a:p>
        </p:txBody>
      </p:sp>
      <p:sp>
        <p:nvSpPr>
          <p:cNvPr id="716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E20D1D-CD25-432B-B18F-2A462D6E09E1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440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C79797-E363-41B0-A10E-F67AB2AE63BB}" type="slidenum">
              <a:rPr lang="ru-RU" smtClean="0"/>
              <a:pPr/>
              <a:t>30</a:t>
            </a:fld>
            <a:endParaRPr lang="ru-RU" smtClean="0"/>
          </a:p>
        </p:txBody>
      </p:sp>
      <p:sp>
        <p:nvSpPr>
          <p:cNvPr id="727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9440ED-5843-4F90-B4B6-9E174912A808}" type="slidenum">
              <a:rPr lang="ru-RU" smtClean="0"/>
              <a:pPr/>
              <a:t>31</a:t>
            </a:fld>
            <a:endParaRPr lang="ru-RU" smtClean="0"/>
          </a:p>
        </p:txBody>
      </p:sp>
      <p:sp>
        <p:nvSpPr>
          <p:cNvPr id="737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2BF8C4-F055-49AD-87DF-BBEB2B5AB794}" type="slidenum">
              <a:rPr lang="ru-RU" smtClean="0"/>
              <a:pPr/>
              <a:t>32</a:t>
            </a:fld>
            <a:endParaRPr lang="ru-RU" smtClean="0"/>
          </a:p>
        </p:txBody>
      </p:sp>
      <p:sp>
        <p:nvSpPr>
          <p:cNvPr id="747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77AE-0DEA-4B2E-805E-DAF073E28DBB}" type="slidenum">
              <a:rPr lang="ru-RU" smtClean="0"/>
              <a:pPr/>
              <a:t>33</a:t>
            </a:fld>
            <a:endParaRPr lang="ru-RU" smtClean="0"/>
          </a:p>
        </p:txBody>
      </p:sp>
      <p:sp>
        <p:nvSpPr>
          <p:cNvPr id="757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1B40B5-C151-4EC5-BC93-CD56E9E50045}" type="slidenum">
              <a:rPr lang="ru-RU" smtClean="0"/>
              <a:pPr/>
              <a:t>34</a:t>
            </a:fld>
            <a:endParaRPr lang="ru-RU" smtClean="0"/>
          </a:p>
        </p:txBody>
      </p:sp>
      <p:sp>
        <p:nvSpPr>
          <p:cNvPr id="768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33E39F-C5B7-41DC-89A4-B8058DAC1771}" type="slidenum">
              <a:rPr lang="ru-RU" smtClean="0"/>
              <a:pPr/>
              <a:t>35</a:t>
            </a:fld>
            <a:endParaRPr lang="ru-RU" smtClean="0"/>
          </a:p>
        </p:txBody>
      </p:sp>
      <p:sp>
        <p:nvSpPr>
          <p:cNvPr id="778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2128EA-AD93-455E-8B0E-9AED4063991D}" type="slidenum">
              <a:rPr lang="ru-RU" smtClean="0"/>
              <a:pPr/>
              <a:t>36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E582B1-7C18-477C-B793-3F22F861E11A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450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1A879C-883D-4A1E-9D7D-7BB2A9614627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460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F0DB80-196F-4A9E-8741-6FEEBEE9D4BF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471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347E75-3753-4A70-B2BA-238BCA4A5E2A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481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F6003C-BC91-4299-AF58-4A66A10CC886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491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C9DACA-B49A-4A04-9141-F53C056246D3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501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331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1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A0E08-838D-4F50-BC46-6E9B69A33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20BF1-6B66-4815-BB6A-D00C13B23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EA7-B260-48C7-8D9F-68D4D5BE6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E1BAE-60CC-442A-A47F-C2F120F34B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5FF54-8D61-4C6B-B0DB-50A5EE19AE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ABA09-E94B-459A-BEA3-84FE45FF2B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63994-DFCD-4F44-ACFC-974773CD76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9C620-A3F2-484A-946E-5665A9FDC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AA7F7-FA2E-4BFA-9C2F-73E6595860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5F658-DD39-4BED-8254-0EB84D3A43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A77B9-8488-4C89-9326-80634BA8E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C525EA2-2B1D-43B9-9DD3-F86AE2FEF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321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0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321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210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321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21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21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0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2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2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2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2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2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2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2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2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2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2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2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2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2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2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2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11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1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21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21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21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1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21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21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21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1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21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21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21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1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21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21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21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1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21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21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21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3076" name="WordArt 5"/>
          <p:cNvSpPr>
            <a:spLocks noChangeArrowheads="1" noChangeShapeType="1" noTextEdit="1"/>
          </p:cNvSpPr>
          <p:nvPr/>
        </p:nvSpPr>
        <p:spPr bwMode="auto">
          <a:xfrm>
            <a:off x="1979613" y="1196975"/>
            <a:ext cx="4537075" cy="2592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Палех</a:t>
            </a:r>
          </a:p>
        </p:txBody>
      </p:sp>
      <p:sp>
        <p:nvSpPr>
          <p:cNvPr id="3077" name="WordArt 7"/>
          <p:cNvSpPr>
            <a:spLocks noChangeArrowheads="1" noChangeShapeType="1" noTextEdit="1"/>
          </p:cNvSpPr>
          <p:nvPr/>
        </p:nvSpPr>
        <p:spPr bwMode="auto">
          <a:xfrm>
            <a:off x="1979613" y="4005263"/>
            <a:ext cx="4464050" cy="208756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Город мастеров</a:t>
            </a:r>
          </a:p>
        </p:txBody>
      </p:sp>
    </p:spTree>
  </p:cSld>
  <p:clrMapOvr>
    <a:masterClrMapping/>
  </p:clrMapOvr>
  <p:transition advClick="0" advTm="1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0" grpId="1"/>
      <p:bldP spid="2051" grpId="0" build="p"/>
      <p:bldP spid="2051" grpId="1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27013"/>
            <a:ext cx="747712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            </a:t>
            </a:r>
            <a:r>
              <a:rPr lang="ru-RU" sz="3600" dirty="0" smtClean="0"/>
              <a:t> </a:t>
            </a:r>
            <a:r>
              <a:rPr lang="ru-RU" sz="3600" dirty="0" err="1" smtClean="0"/>
              <a:t>Крестовоздвиженский</a:t>
            </a:r>
            <a:r>
              <a:rPr lang="ru-RU" sz="3600" dirty="0" smtClean="0"/>
              <a:t> храм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98613"/>
            <a:ext cx="7386638" cy="4497387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12292" name="Picture 6" descr="крестовоздвиженский храм пале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1" y="1214422"/>
            <a:ext cx="5013343" cy="53832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14340" name="Picture 4" descr="pic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0" y="620713"/>
            <a:ext cx="7858148" cy="5076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advClick="0" advTm="1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928661" y="714356"/>
            <a:ext cx="7604151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Arial" charset="0"/>
              </a:rPr>
              <a:t>С 18 века Палех – центр иконописи</a:t>
            </a:r>
          </a:p>
          <a:p>
            <a:pPr algn="ctr"/>
            <a:r>
              <a:rPr lang="ru-RU" sz="2800" b="1" dirty="0">
                <a:latin typeface="Arial" charset="0"/>
              </a:rPr>
              <a:t> традициях русской живописи 15-17</a:t>
            </a:r>
          </a:p>
          <a:p>
            <a:pPr algn="ctr"/>
            <a:r>
              <a:rPr lang="ru-RU" sz="2800" b="1" dirty="0">
                <a:latin typeface="Arial" charset="0"/>
              </a:rPr>
              <a:t>веков. </a:t>
            </a:r>
          </a:p>
          <a:p>
            <a:pPr algn="ctr"/>
            <a:r>
              <a:rPr lang="ru-RU" sz="2800" b="1" dirty="0">
                <a:latin typeface="Arial" charset="0"/>
              </a:rPr>
              <a:t>В поселке нет крупных промышленных предприятий. Прекратили свое существование строчевышивальная фабрика, льнозавод, молокозавод, кирпичный завод, овощесушильный завод. Ликвидирована общественная баня. Дорожная районная сеть находится в плохом состоянии.  </a:t>
            </a:r>
          </a:p>
          <a:p>
            <a:pPr algn="ctr"/>
            <a:endParaRPr lang="ru-RU" sz="3200" dirty="0">
              <a:latin typeface="Arial" charset="0"/>
            </a:endParaRPr>
          </a:p>
          <a:p>
            <a:pPr algn="ctr"/>
            <a:endParaRPr lang="ru-RU" sz="3200" dirty="0">
              <a:latin typeface="Arial" charset="0"/>
            </a:endParaRPr>
          </a:p>
        </p:txBody>
      </p:sp>
    </p:spTree>
  </p:cSld>
  <p:clrMapOvr>
    <a:masterClrMapping/>
  </p:clrMapOvr>
  <p:transition advClick="0" advTm="1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9" presetClass="exit" presetSubtype="0" decel="10000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6" grpId="1"/>
      <p:bldP spid="41987" grpId="0" build="p"/>
      <p:bldP spid="41987" grpId="1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827088" y="857232"/>
            <a:ext cx="7489825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Arial" charset="0"/>
              </a:rPr>
              <a:t>В 1918 году в поселке организована</a:t>
            </a:r>
          </a:p>
          <a:p>
            <a:pPr algn="ctr"/>
            <a:r>
              <a:rPr lang="ru-RU" sz="2800" b="1" dirty="0">
                <a:latin typeface="Arial" charset="0"/>
              </a:rPr>
              <a:t> </a:t>
            </a:r>
            <a:r>
              <a:rPr lang="ru-RU" sz="2800" b="1" dirty="0" err="1">
                <a:latin typeface="Arial" charset="0"/>
              </a:rPr>
              <a:t>декоратино-художественная</a:t>
            </a:r>
            <a:r>
              <a:rPr lang="ru-RU" sz="2800" b="1" dirty="0">
                <a:latin typeface="Arial" charset="0"/>
              </a:rPr>
              <a:t> </a:t>
            </a:r>
            <a:r>
              <a:rPr lang="ru-RU" sz="2800" b="1" dirty="0" err="1">
                <a:latin typeface="Arial" charset="0"/>
              </a:rPr>
              <a:t>артель.Палешане</a:t>
            </a:r>
            <a:r>
              <a:rPr lang="ru-RU" sz="2800" b="1" dirty="0">
                <a:latin typeface="Arial" charset="0"/>
              </a:rPr>
              <a:t> писали иконы. </a:t>
            </a:r>
          </a:p>
          <a:p>
            <a:pPr algn="ctr"/>
            <a:r>
              <a:rPr lang="ru-RU" sz="2800" b="1" dirty="0">
                <a:latin typeface="Arial" charset="0"/>
              </a:rPr>
              <a:t>Писали они их долго, в свободное от работ время. Большое внимание они уделяли деталям, которые тщательно выписывали. Благодаря ярким и чистым краскам  - красным, бирюзовым, синим, зеленым, желтым – их иконы производили большое впечатление.</a:t>
            </a:r>
          </a:p>
        </p:txBody>
      </p:sp>
    </p:spTree>
  </p:cSld>
  <p:clrMapOvr>
    <a:masterClrMapping/>
  </p:clrMapOvr>
  <p:transition advClick="0" advTm="1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9750" y="714356"/>
            <a:ext cx="767558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Arial" charset="0"/>
              </a:rPr>
              <a:t>Коллектив художников Палеха </a:t>
            </a:r>
          </a:p>
          <a:p>
            <a:pPr algn="ctr"/>
            <a:r>
              <a:rPr lang="ru-RU" sz="4000" dirty="0">
                <a:latin typeface="Arial" charset="0"/>
              </a:rPr>
              <a:t>довольно молод: примерно </a:t>
            </a:r>
          </a:p>
          <a:p>
            <a:pPr algn="ctr"/>
            <a:r>
              <a:rPr lang="ru-RU" sz="4000" dirty="0">
                <a:latin typeface="Arial" charset="0"/>
              </a:rPr>
              <a:t>половина мастеров  - </a:t>
            </a:r>
          </a:p>
          <a:p>
            <a:pPr algn="ctr"/>
            <a:r>
              <a:rPr lang="ru-RU" sz="4000" dirty="0">
                <a:latin typeface="Arial" charset="0"/>
              </a:rPr>
              <a:t> моложе 35 лет. Мир ежедневно</a:t>
            </a:r>
          </a:p>
          <a:p>
            <a:pPr algn="ctr"/>
            <a:r>
              <a:rPr lang="ru-RU" sz="4000" dirty="0">
                <a:latin typeface="Arial" charset="0"/>
              </a:rPr>
              <a:t> открывает свои красочные тайны </a:t>
            </a:r>
          </a:p>
          <a:p>
            <a:pPr algn="ctr"/>
            <a:r>
              <a:rPr lang="ru-RU" sz="4000" dirty="0">
                <a:latin typeface="Arial" charset="0"/>
              </a:rPr>
              <a:t>и в обычном можно увидеть </a:t>
            </a:r>
          </a:p>
          <a:p>
            <a:pPr algn="ctr"/>
            <a:r>
              <a:rPr lang="ru-RU" sz="4000" dirty="0">
                <a:latin typeface="Arial" charset="0"/>
              </a:rPr>
              <a:t>волшебство.   </a:t>
            </a:r>
          </a:p>
        </p:txBody>
      </p:sp>
    </p:spTree>
  </p:cSld>
  <p:clrMapOvr>
    <a:masterClrMapping/>
  </p:clrMapOvr>
  <p:transition advClick="0" advTm="1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500174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285852" y="280988"/>
            <a:ext cx="60229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Arial" charset="0"/>
              </a:rPr>
              <a:t>Портрет России</a:t>
            </a:r>
          </a:p>
        </p:txBody>
      </p:sp>
      <p:pic>
        <p:nvPicPr>
          <p:cNvPr id="18437" name="Picture 5" descr="портрет россии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1357290" y="1285860"/>
            <a:ext cx="6143668" cy="49355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1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71472" y="549275"/>
            <a:ext cx="750099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Arial" charset="0"/>
              </a:rPr>
              <a:t>Подобный Палехский коллектив- </a:t>
            </a:r>
          </a:p>
          <a:p>
            <a:pPr algn="ctr"/>
            <a:r>
              <a:rPr lang="ru-RU" sz="3200" b="1" dirty="0">
                <a:latin typeface="Arial" charset="0"/>
              </a:rPr>
              <a:t>явление далеко не простое.</a:t>
            </a:r>
          </a:p>
          <a:p>
            <a:pPr algn="ctr"/>
            <a:r>
              <a:rPr lang="ru-RU" sz="3200" b="1" dirty="0">
                <a:latin typeface="Arial" charset="0"/>
              </a:rPr>
              <a:t>Чрезвычайно важно здесь «хоровое»</a:t>
            </a:r>
          </a:p>
          <a:p>
            <a:pPr algn="ctr"/>
            <a:r>
              <a:rPr lang="ru-RU" sz="3200" b="1" dirty="0">
                <a:latin typeface="Arial" charset="0"/>
              </a:rPr>
              <a:t>начало, своеобразное </a:t>
            </a:r>
          </a:p>
          <a:p>
            <a:pPr algn="ctr"/>
            <a:r>
              <a:rPr lang="ru-RU" sz="3200" b="1" dirty="0">
                <a:latin typeface="Arial" charset="0"/>
              </a:rPr>
              <a:t>«чувство локтя», когда индивидуальность </a:t>
            </a:r>
          </a:p>
          <a:p>
            <a:pPr algn="ctr"/>
            <a:r>
              <a:rPr lang="ru-RU" sz="3200" b="1" dirty="0">
                <a:latin typeface="Arial" charset="0"/>
              </a:rPr>
              <a:t>мастера формируется внутри  и отбрасывает все инородное в его творчестве.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20484" name="Picture 4" descr="00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692150"/>
            <a:ext cx="7127875" cy="572293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advClick="0" advTm="100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357290" y="476250"/>
            <a:ext cx="60007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b="1" dirty="0">
                <a:latin typeface="Arial" charset="0"/>
              </a:rPr>
              <a:t>              Роспись по тарелочке (640=640=24)    </a:t>
            </a:r>
          </a:p>
        </p:txBody>
      </p:sp>
      <p:pic>
        <p:nvPicPr>
          <p:cNvPr id="21509" name="Picture 5" descr="6d3a8d51843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338" y="965200"/>
            <a:ext cx="8461375" cy="58928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1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  <p:bldP spid="6349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428596" y="250825"/>
            <a:ext cx="7335867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800" b="1" dirty="0">
                <a:latin typeface="Arial" charset="0"/>
              </a:rPr>
              <a:t>Палех - один из центров</a:t>
            </a:r>
          </a:p>
          <a:p>
            <a:pPr algn="ctr" eaLnBrk="0" hangingPunct="0"/>
            <a:r>
              <a:rPr lang="ru-RU" sz="2800" b="1" dirty="0">
                <a:latin typeface="Arial" charset="0"/>
              </a:rPr>
              <a:t> художественных промыслов </a:t>
            </a:r>
          </a:p>
          <a:p>
            <a:pPr algn="ctr" eaLnBrk="0" hangingPunct="0"/>
            <a:r>
              <a:rPr lang="ru-RU" sz="2800" b="1" dirty="0">
                <a:latin typeface="Arial" charset="0"/>
              </a:rPr>
              <a:t>(лаковая миниатюра, получившая </a:t>
            </a:r>
          </a:p>
          <a:p>
            <a:pPr algn="ctr" eaLnBrk="0" hangingPunct="0"/>
            <a:r>
              <a:rPr lang="ru-RU" sz="2800" b="1" dirty="0">
                <a:latin typeface="Arial" charset="0"/>
              </a:rPr>
              <a:t>название  палехской, иконопись).</a:t>
            </a:r>
          </a:p>
          <a:p>
            <a:pPr algn="ctr" eaLnBrk="0" hangingPunct="0"/>
            <a:r>
              <a:rPr lang="ru-RU" sz="2800" b="1" dirty="0">
                <a:latin typeface="Arial" charset="0"/>
              </a:rPr>
              <a:t>Среди достопримечательностей </a:t>
            </a:r>
          </a:p>
          <a:p>
            <a:pPr algn="ctr" eaLnBrk="0" hangingPunct="0"/>
            <a:r>
              <a:rPr lang="ru-RU" sz="2800" b="1" dirty="0">
                <a:latin typeface="Arial" charset="0"/>
              </a:rPr>
              <a:t>поселка:</a:t>
            </a:r>
          </a:p>
          <a:p>
            <a:pPr algn="ctr" eaLnBrk="0" hangingPunct="0">
              <a:buFontTx/>
              <a:buChar char="•"/>
            </a:pPr>
            <a:r>
              <a:rPr lang="ru-RU" sz="2800" b="1" u="sng" dirty="0">
                <a:latin typeface="Arial" charset="0"/>
              </a:rPr>
              <a:t>Государственный музей Палехского</a:t>
            </a:r>
          </a:p>
          <a:p>
            <a:pPr algn="ctr" eaLnBrk="0" hangingPunct="0"/>
            <a:r>
              <a:rPr lang="ru-RU" sz="2800" b="1" u="sng" dirty="0">
                <a:latin typeface="Arial" charset="0"/>
              </a:rPr>
              <a:t>Искусства;</a:t>
            </a:r>
          </a:p>
          <a:p>
            <a:pPr algn="ctr" eaLnBrk="0" hangingPunct="0">
              <a:buFontTx/>
              <a:buChar char="•"/>
            </a:pPr>
            <a:r>
              <a:rPr lang="ru-RU" sz="2800" b="1" u="sng" dirty="0">
                <a:latin typeface="Arial" charset="0"/>
              </a:rPr>
              <a:t>Частный музей мастерская </a:t>
            </a:r>
          </a:p>
          <a:p>
            <a:pPr algn="ctr" eaLnBrk="0" hangingPunct="0"/>
            <a:r>
              <a:rPr lang="ru-RU" sz="2800" b="1" u="sng" dirty="0">
                <a:latin typeface="Arial" charset="0"/>
              </a:rPr>
              <a:t>Народного художника России</a:t>
            </a:r>
          </a:p>
          <a:p>
            <a:pPr algn="ctr" eaLnBrk="0" hangingPunct="0"/>
            <a:r>
              <a:rPr lang="ru-RU" sz="2800" b="1" u="sng" dirty="0">
                <a:latin typeface="Arial" charset="0"/>
              </a:rPr>
              <a:t>Николая Голикова;</a:t>
            </a:r>
          </a:p>
          <a:p>
            <a:pPr algn="ctr" eaLnBrk="0" hangingPunct="0">
              <a:buFontTx/>
              <a:buChar char="•"/>
            </a:pPr>
            <a:r>
              <a:rPr lang="ru-RU" sz="2800" b="1" u="sng" dirty="0">
                <a:latin typeface="Arial" charset="0"/>
              </a:rPr>
              <a:t>Дом музей Ивана Ивановича </a:t>
            </a:r>
          </a:p>
          <a:p>
            <a:pPr algn="ctr" eaLnBrk="0" hangingPunct="0"/>
            <a:r>
              <a:rPr lang="ru-RU" sz="2800" b="1" u="sng" dirty="0">
                <a:latin typeface="Arial" charset="0"/>
              </a:rPr>
              <a:t>Голикова.</a:t>
            </a:r>
          </a:p>
        </p:txBody>
      </p:sp>
    </p:spTree>
  </p:cSld>
  <p:clrMapOvr>
    <a:masterClrMapping/>
  </p:clrMapOvr>
  <p:transition advClick="0" advTm="100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  <p:bldP spid="6553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913"/>
            <a:ext cx="8229600" cy="59420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i="1" dirty="0" smtClean="0"/>
              <a:t>Автор презентации: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i="1" dirty="0" smtClean="0"/>
              <a:t> Глушкова Л.П.- </a:t>
            </a:r>
            <a:r>
              <a:rPr lang="ru-RU" sz="2000" b="1" i="1" dirty="0" smtClean="0"/>
              <a:t>учитель изо, технологии , черчения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000" b="1" i="1" dirty="0" smtClean="0"/>
              <a:t>(1 квалификационная категория)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400" b="1" i="1" dirty="0" smtClean="0"/>
              <a:t>МБОУ «</a:t>
            </a:r>
            <a:r>
              <a:rPr lang="ru-RU" sz="2400" b="1" i="1" dirty="0" err="1" smtClean="0"/>
              <a:t>Усть-Удинская</a:t>
            </a:r>
            <a:r>
              <a:rPr lang="ru-RU" sz="2400" b="1" i="1" dirty="0" smtClean="0"/>
              <a:t> СОШ №2»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4100" name="Picture 4" descr="ziml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5" y="1928803"/>
            <a:ext cx="8172000" cy="465943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101" name="Picture 2" descr="C:\Users\Люба\Documents\я\SAM_5569.jpg"/>
          <p:cNvPicPr>
            <a:picLocks noChangeAspect="1" noChangeArrowheads="1"/>
          </p:cNvPicPr>
          <p:nvPr/>
        </p:nvPicPr>
        <p:blipFill>
          <a:blip r:embed="rId4" cstate="email">
            <a:lum bright="-10000"/>
          </a:blip>
          <a:srcRect/>
          <a:stretch>
            <a:fillRect/>
          </a:stretch>
        </p:blipFill>
        <p:spPr bwMode="auto">
          <a:xfrm>
            <a:off x="6215074" y="3286124"/>
            <a:ext cx="2500309" cy="321468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29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29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6" grpId="0"/>
      <p:bldP spid="12902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19113" y="250825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ru-RU" sz="3200">
              <a:latin typeface="Arial" charset="0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47675" y="300038"/>
            <a:ext cx="802219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buFontTx/>
              <a:buChar char="•"/>
            </a:pPr>
            <a:r>
              <a:rPr lang="ru-RU" sz="2800" b="1" dirty="0">
                <a:latin typeface="Arial" charset="0"/>
              </a:rPr>
              <a:t>Музей скульптора Николая Васильевича </a:t>
            </a:r>
          </a:p>
          <a:p>
            <a:pPr algn="ctr" eaLnBrk="0" hangingPunct="0"/>
            <a:r>
              <a:rPr lang="ru-RU" sz="2800" b="1" dirty="0" err="1">
                <a:latin typeface="Arial" charset="0"/>
              </a:rPr>
              <a:t>Дыдыкина</a:t>
            </a:r>
            <a:r>
              <a:rPr lang="ru-RU" sz="2800" b="1" dirty="0">
                <a:latin typeface="Arial" charset="0"/>
              </a:rPr>
              <a:t>;</a:t>
            </a:r>
          </a:p>
          <a:p>
            <a:pPr algn="ctr" eaLnBrk="0" hangingPunct="0">
              <a:buFontTx/>
              <a:buChar char="•"/>
            </a:pPr>
            <a:r>
              <a:rPr lang="ru-RU" sz="2800" b="1" dirty="0">
                <a:latin typeface="Arial" charset="0"/>
              </a:rPr>
              <a:t>Мастерская Анны Александровны</a:t>
            </a:r>
          </a:p>
          <a:p>
            <a:pPr algn="ctr" eaLnBrk="0" hangingPunct="0"/>
            <a:r>
              <a:rPr lang="ru-RU" sz="2800" b="1" dirty="0">
                <a:latin typeface="Arial" charset="0"/>
              </a:rPr>
              <a:t> </a:t>
            </a:r>
            <a:r>
              <a:rPr lang="ru-RU" sz="2800" b="1" dirty="0" err="1">
                <a:latin typeface="Arial" charset="0"/>
              </a:rPr>
              <a:t>Котухиной</a:t>
            </a:r>
            <a:r>
              <a:rPr lang="ru-RU" sz="2800" b="1" dirty="0">
                <a:latin typeface="Arial" charset="0"/>
              </a:rPr>
              <a:t>;</a:t>
            </a:r>
          </a:p>
          <a:p>
            <a:pPr algn="ctr" eaLnBrk="0" hangingPunct="0">
              <a:buFontTx/>
              <a:buChar char="•"/>
            </a:pPr>
            <a:r>
              <a:rPr lang="ru-RU" sz="2800" b="1" dirty="0">
                <a:latin typeface="Arial" charset="0"/>
              </a:rPr>
              <a:t>Ильинская церковь с древним погостом;</a:t>
            </a:r>
          </a:p>
          <a:p>
            <a:pPr algn="ctr" eaLnBrk="0" hangingPunct="0">
              <a:buFontTx/>
              <a:buChar char="•"/>
            </a:pPr>
            <a:r>
              <a:rPr lang="ru-RU" sz="2800" b="1" dirty="0" err="1">
                <a:latin typeface="Arial" charset="0"/>
              </a:rPr>
              <a:t>Крестовоздвиженская</a:t>
            </a:r>
            <a:r>
              <a:rPr lang="ru-RU" sz="2800" b="1" dirty="0">
                <a:latin typeface="Arial" charset="0"/>
              </a:rPr>
              <a:t> церковь с шатровой</a:t>
            </a:r>
          </a:p>
          <a:p>
            <a:pPr algn="ctr" eaLnBrk="0" hangingPunct="0"/>
            <a:r>
              <a:rPr lang="ru-RU" sz="2800" b="1" dirty="0">
                <a:latin typeface="Arial" charset="0"/>
              </a:rPr>
              <a:t>колокольней, 18 век, резной иконостас, </a:t>
            </a:r>
          </a:p>
          <a:p>
            <a:pPr algn="ctr" eaLnBrk="0" hangingPunct="0"/>
            <a:r>
              <a:rPr lang="ru-RU" sz="2800" b="1" dirty="0">
                <a:latin typeface="Arial" charset="0"/>
              </a:rPr>
              <a:t>росписи ярославских мастеров, 1807г.;</a:t>
            </a:r>
          </a:p>
          <a:p>
            <a:pPr algn="ctr" eaLnBrk="0" hangingPunct="0">
              <a:buFontTx/>
              <a:buChar char="•"/>
            </a:pPr>
            <a:r>
              <a:rPr lang="ru-RU" sz="2800" b="1" dirty="0">
                <a:latin typeface="Arial" charset="0"/>
              </a:rPr>
              <a:t>Дом – музей </a:t>
            </a:r>
            <a:r>
              <a:rPr lang="ru-RU" sz="2800" b="1" dirty="0" err="1">
                <a:latin typeface="Arial" charset="0"/>
              </a:rPr>
              <a:t>П.Д.Корина</a:t>
            </a:r>
            <a:r>
              <a:rPr lang="ru-RU" sz="2800" b="1" dirty="0">
                <a:latin typeface="Arial" charset="0"/>
              </a:rPr>
              <a:t>;</a:t>
            </a:r>
          </a:p>
          <a:p>
            <a:pPr algn="ctr" eaLnBrk="0" hangingPunct="0">
              <a:buFontTx/>
              <a:buChar char="•"/>
            </a:pPr>
            <a:r>
              <a:rPr lang="ru-RU" sz="2800" b="1" dirty="0">
                <a:latin typeface="Arial" charset="0"/>
              </a:rPr>
              <a:t>Дом братьев </a:t>
            </a:r>
            <a:r>
              <a:rPr lang="ru-RU" sz="2800" b="1" dirty="0" err="1">
                <a:latin typeface="Arial" charset="0"/>
              </a:rPr>
              <a:t>Солониных</a:t>
            </a:r>
            <a:r>
              <a:rPr lang="ru-RU" sz="2800" b="1" dirty="0">
                <a:latin typeface="Arial" charset="0"/>
              </a:rPr>
              <a:t>;</a:t>
            </a:r>
          </a:p>
          <a:p>
            <a:pPr algn="ctr" eaLnBrk="0" hangingPunct="0">
              <a:buFontTx/>
              <a:buChar char="•"/>
            </a:pPr>
            <a:r>
              <a:rPr lang="ru-RU" sz="2800" b="1" dirty="0">
                <a:latin typeface="Arial" charset="0"/>
              </a:rPr>
              <a:t>Дом </a:t>
            </a:r>
            <a:r>
              <a:rPr lang="ru-RU" sz="2800" b="1" dirty="0" err="1">
                <a:latin typeface="Arial" charset="0"/>
              </a:rPr>
              <a:t>И.М.Баканова</a:t>
            </a:r>
            <a:r>
              <a:rPr lang="ru-RU" sz="2800" b="1" dirty="0">
                <a:latin typeface="Arial" charset="0"/>
              </a:rPr>
              <a:t>;</a:t>
            </a:r>
          </a:p>
          <a:p>
            <a:pPr algn="ctr" eaLnBrk="0" hangingPunct="0">
              <a:buFontTx/>
              <a:buChar char="•"/>
            </a:pPr>
            <a:r>
              <a:rPr lang="ru-RU" sz="2800" b="1" dirty="0">
                <a:latin typeface="Arial" charset="0"/>
              </a:rPr>
              <a:t>Дом </a:t>
            </a:r>
            <a:r>
              <a:rPr lang="ru-RU" sz="2800" b="1" dirty="0" err="1">
                <a:latin typeface="Arial" charset="0"/>
              </a:rPr>
              <a:t>И.П.Вакурова</a:t>
            </a:r>
            <a:r>
              <a:rPr lang="ru-RU" sz="2800" b="1" dirty="0">
                <a:latin typeface="Arial" charset="0"/>
              </a:rPr>
              <a:t>.</a:t>
            </a:r>
          </a:p>
          <a:p>
            <a:pPr eaLnBrk="0" hangingPunct="0">
              <a:buFontTx/>
              <a:buChar char="•"/>
            </a:pPr>
            <a:endParaRPr lang="ru-RU" sz="2800" dirty="0">
              <a:latin typeface="Arial" charset="0"/>
            </a:endParaRPr>
          </a:p>
        </p:txBody>
      </p:sp>
    </p:spTree>
  </p:cSld>
  <p:clrMapOvr>
    <a:masterClrMapping/>
  </p:clrMapOvr>
  <p:transition advClick="0" advTm="100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  <p:bldP spid="8499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24580" name="Picture 4" descr="kurkin_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428604"/>
            <a:ext cx="4857784" cy="59531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Click="0" advTm="100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  <p:bldP spid="6963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25604" name="Picture 4" descr="13 _Посмотрите вы туда едет батюшка сюда_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2143108" y="1071546"/>
            <a:ext cx="4481513" cy="5429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500166" y="285728"/>
            <a:ext cx="59716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dirty="0">
                <a:latin typeface="Arial" charset="0"/>
              </a:rPr>
              <a:t>   </a:t>
            </a:r>
            <a:r>
              <a:rPr lang="ru-RU" dirty="0" smtClean="0">
                <a:latin typeface="Arial" charset="0"/>
              </a:rPr>
              <a:t>  </a:t>
            </a:r>
            <a:r>
              <a:rPr lang="ru-RU" b="1" dirty="0">
                <a:latin typeface="Arial" charset="0"/>
              </a:rPr>
              <a:t>Посмотрите вы туда, едет </a:t>
            </a:r>
            <a:r>
              <a:rPr lang="ru-RU" b="1" dirty="0" smtClean="0">
                <a:latin typeface="Arial" charset="0"/>
              </a:rPr>
              <a:t>  </a:t>
            </a:r>
          </a:p>
          <a:p>
            <a:pPr algn="ctr" eaLnBrk="0" hangingPunct="0"/>
            <a:r>
              <a:rPr lang="ru-RU" b="1" dirty="0" smtClean="0">
                <a:latin typeface="Arial" charset="0"/>
              </a:rPr>
              <a:t>     батюшка </a:t>
            </a:r>
            <a:r>
              <a:rPr lang="ru-RU" b="1" dirty="0">
                <a:latin typeface="Arial" charset="0"/>
              </a:rPr>
              <a:t>сюда…   </a:t>
            </a:r>
          </a:p>
        </p:txBody>
      </p:sp>
    </p:spTree>
  </p:cSld>
  <p:clrMapOvr>
    <a:masterClrMapping/>
  </p:clrMapOvr>
  <p:transition advClick="0" advTm="100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/>
      <p:bldP spid="7475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00174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142976" y="611188"/>
            <a:ext cx="670562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800" b="1" dirty="0">
                <a:latin typeface="Arial" charset="0"/>
              </a:rPr>
              <a:t>Палешане применяли темперу – </a:t>
            </a:r>
          </a:p>
          <a:p>
            <a:pPr algn="ctr" eaLnBrk="0" hangingPunct="0"/>
            <a:r>
              <a:rPr lang="ru-RU" sz="2800" b="1" dirty="0">
                <a:latin typeface="Arial" charset="0"/>
              </a:rPr>
              <a:t>краски, разведенные эмульсией</a:t>
            </a:r>
          </a:p>
          <a:p>
            <a:pPr algn="ctr" eaLnBrk="0" hangingPunct="0"/>
            <a:r>
              <a:rPr lang="ru-RU" sz="2800" b="1" dirty="0">
                <a:latin typeface="Arial" charset="0"/>
              </a:rPr>
              <a:t>яичного желтка. Росписи на</a:t>
            </a:r>
          </a:p>
          <a:p>
            <a:pPr algn="ctr" eaLnBrk="0" hangingPunct="0"/>
            <a:r>
              <a:rPr lang="ru-RU" sz="2800" b="1" dirty="0">
                <a:latin typeface="Arial" charset="0"/>
              </a:rPr>
              <a:t> </a:t>
            </a:r>
            <a:r>
              <a:rPr lang="ru-RU" sz="2800" b="1" dirty="0" err="1">
                <a:latin typeface="Arial" charset="0"/>
              </a:rPr>
              <a:t>чернолаковых</a:t>
            </a:r>
            <a:r>
              <a:rPr lang="ru-RU" sz="2800" b="1" dirty="0">
                <a:latin typeface="Arial" charset="0"/>
              </a:rPr>
              <a:t> шкатулках оставались</a:t>
            </a:r>
          </a:p>
          <a:p>
            <a:pPr algn="ctr" eaLnBrk="0" hangingPunct="0"/>
            <a:r>
              <a:rPr lang="ru-RU" sz="2800" b="1" dirty="0">
                <a:latin typeface="Arial" charset="0"/>
              </a:rPr>
              <a:t>миниатюрными. Художники сумели </a:t>
            </a:r>
          </a:p>
          <a:p>
            <a:pPr algn="ctr" eaLnBrk="0" hangingPunct="0"/>
            <a:r>
              <a:rPr lang="ru-RU" sz="2800" b="1" dirty="0">
                <a:latin typeface="Arial" charset="0"/>
              </a:rPr>
              <a:t>вложить в </a:t>
            </a:r>
            <a:r>
              <a:rPr lang="ru-RU" sz="2800" b="1" dirty="0" err="1">
                <a:latin typeface="Arial" charset="0"/>
              </a:rPr>
              <a:t>формы,близкие</a:t>
            </a:r>
            <a:endParaRPr lang="ru-RU" sz="2800" b="1" dirty="0">
              <a:latin typeface="Arial" charset="0"/>
            </a:endParaRPr>
          </a:p>
          <a:p>
            <a:pPr algn="ctr" eaLnBrk="0" hangingPunct="0"/>
            <a:r>
              <a:rPr lang="ru-RU" sz="2800" b="1" dirty="0">
                <a:latin typeface="Arial" charset="0"/>
              </a:rPr>
              <a:t> к традиционным, не просто </a:t>
            </a:r>
          </a:p>
          <a:p>
            <a:pPr algn="ctr" eaLnBrk="0" hangingPunct="0"/>
            <a:r>
              <a:rPr lang="ru-RU" sz="2800" b="1" dirty="0">
                <a:latin typeface="Arial" charset="0"/>
              </a:rPr>
              <a:t>новое содержание, но наполнить</a:t>
            </a:r>
          </a:p>
          <a:p>
            <a:pPr algn="ctr" eaLnBrk="0" hangingPunct="0"/>
            <a:r>
              <a:rPr lang="ru-RU" sz="2800" b="1" dirty="0">
                <a:latin typeface="Arial" charset="0"/>
              </a:rPr>
              <a:t>их подлинно новым ощущением </a:t>
            </a:r>
          </a:p>
          <a:p>
            <a:pPr algn="ctr" eaLnBrk="0" hangingPunct="0"/>
            <a:r>
              <a:rPr lang="ru-RU" sz="2800" b="1" dirty="0">
                <a:latin typeface="Arial" charset="0"/>
              </a:rPr>
              <a:t>жизни.</a:t>
            </a:r>
          </a:p>
        </p:txBody>
      </p:sp>
    </p:spTree>
  </p:cSld>
  <p:clrMapOvr>
    <a:masterClrMapping/>
  </p:clrMapOvr>
  <p:transition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  <p:bldP spid="7680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27652" name="Picture 4" descr="лаковая миниатюр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476250"/>
            <a:ext cx="6143668" cy="523876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76238" y="5949950"/>
            <a:ext cx="72913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3200" b="1" dirty="0" smtClean="0">
                <a:solidFill>
                  <a:schemeClr val="accent3"/>
                </a:solidFill>
                <a:latin typeface="Arial" charset="0"/>
              </a:rPr>
              <a:t>        Шкатулка</a:t>
            </a:r>
            <a:endParaRPr lang="ru-RU" sz="3200" b="1" dirty="0">
              <a:solidFill>
                <a:schemeClr val="accent3"/>
              </a:solidFill>
              <a:latin typeface="Arial" charset="0"/>
            </a:endParaRP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785786" y="333375"/>
            <a:ext cx="7072362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3200" b="1" u="sng" dirty="0">
                <a:latin typeface="Arial" charset="0"/>
              </a:rPr>
              <a:t>Новые аспекты осознанного отношения к декоративным</a:t>
            </a:r>
          </a:p>
          <a:p>
            <a:pPr algn="ctr" eaLnBrk="0" hangingPunct="0"/>
            <a:r>
              <a:rPr lang="ru-RU" sz="3200" b="1" u="sng" dirty="0">
                <a:latin typeface="Arial" charset="0"/>
              </a:rPr>
              <a:t>средствам изображения</a:t>
            </a:r>
          </a:p>
          <a:p>
            <a:pPr algn="ctr" eaLnBrk="0" hangingPunct="0"/>
            <a:endParaRPr lang="ru-RU" sz="2800" b="1" u="sng" dirty="0">
              <a:latin typeface="Arial" charset="0"/>
            </a:endParaRPr>
          </a:p>
          <a:p>
            <a:pPr algn="ctr" eaLnBrk="0" hangingPunct="0"/>
            <a:r>
              <a:rPr lang="ru-RU" sz="2800" b="1" dirty="0">
                <a:latin typeface="Arial" charset="0"/>
              </a:rPr>
              <a:t> </a:t>
            </a:r>
            <a:r>
              <a:rPr lang="ru-RU" sz="2800" b="1" i="1" u="sng" dirty="0">
                <a:latin typeface="Arial" charset="0"/>
              </a:rPr>
              <a:t>Иван Иванович Голиков</a:t>
            </a:r>
          </a:p>
          <a:p>
            <a:pPr algn="ctr" eaLnBrk="0" hangingPunct="0"/>
            <a:r>
              <a:rPr lang="ru-RU" sz="2800" b="1" i="1" u="sng" dirty="0">
                <a:latin typeface="Arial" charset="0"/>
              </a:rPr>
              <a:t>            (1887-1937гг.)</a:t>
            </a:r>
          </a:p>
          <a:p>
            <a:pPr algn="ctr" eaLnBrk="0" hangingPunct="0"/>
            <a:r>
              <a:rPr lang="ru-RU" sz="2800" b="1" i="1" dirty="0">
                <a:latin typeface="Arial" charset="0"/>
              </a:rPr>
              <a:t>Основоположник живописи советского Палеха.</a:t>
            </a:r>
          </a:p>
          <a:p>
            <a:pPr algn="ctr" eaLnBrk="0" hangingPunct="0"/>
            <a:r>
              <a:rPr lang="ru-RU" sz="2800" b="1" i="1" dirty="0">
                <a:latin typeface="Arial" charset="0"/>
              </a:rPr>
              <a:t>Истоки творчества Голикова- </a:t>
            </a:r>
          </a:p>
          <a:p>
            <a:pPr algn="ctr" eaLnBrk="0" hangingPunct="0"/>
            <a:r>
              <a:rPr lang="ru-RU" sz="2800" b="1" i="1" dirty="0">
                <a:latin typeface="Arial" charset="0"/>
              </a:rPr>
              <a:t>в древнерусской живописи.</a:t>
            </a:r>
          </a:p>
          <a:p>
            <a:pPr algn="ctr" eaLnBrk="0" hangingPunct="0"/>
            <a:r>
              <a:rPr lang="ru-RU" sz="2800" b="1" i="1" dirty="0">
                <a:latin typeface="Arial" charset="0"/>
              </a:rPr>
              <a:t>Особое место занимают его многочисленные сцены</a:t>
            </a:r>
            <a:r>
              <a:rPr lang="ru-RU" sz="2800" i="1" dirty="0"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 advClick="0" advTm="1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901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/>
      <p:bldP spid="9011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404813"/>
            <a:ext cx="7386638" cy="566739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pic>
        <p:nvPicPr>
          <p:cNvPr id="29700" name="Picture 4" descr="000939-000902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500042"/>
            <a:ext cx="7000924" cy="507212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1166813" y="6132513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ru-RU" sz="2800">
              <a:latin typeface="Arial" charset="0"/>
            </a:endParaRP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2214546" y="6000768"/>
            <a:ext cx="44291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sz="2800" b="1" dirty="0">
                <a:latin typeface="Arial" charset="0"/>
              </a:rPr>
              <a:t>                </a:t>
            </a:r>
            <a:r>
              <a:rPr lang="ru-RU" sz="2800" b="1" dirty="0" smtClean="0">
                <a:latin typeface="Arial" charset="0"/>
              </a:rPr>
              <a:t> Поднос</a:t>
            </a:r>
            <a:endParaRPr lang="ru-RU" sz="2800" b="1" dirty="0">
              <a:latin typeface="Arial" charset="0"/>
            </a:endParaRPr>
          </a:p>
        </p:txBody>
      </p:sp>
    </p:spTree>
  </p:cSld>
  <p:clrMapOvr>
    <a:masterClrMapping/>
  </p:clrMapOvr>
  <p:transition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2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pic>
        <p:nvPicPr>
          <p:cNvPr id="30724" name="Picture 4" descr="Палех искусство древней традиции"/>
          <p:cNvPicPr>
            <a:picLocks noChangeAspect="1" noChangeArrowheads="1"/>
          </p:cNvPicPr>
          <p:nvPr/>
        </p:nvPicPr>
        <p:blipFill>
          <a:blip r:embed="rId3">
            <a:lum/>
          </a:blip>
          <a:srcRect/>
          <a:stretch>
            <a:fillRect/>
          </a:stretch>
        </p:blipFill>
        <p:spPr bwMode="auto">
          <a:xfrm>
            <a:off x="1535112" y="260350"/>
            <a:ext cx="5680093" cy="6003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advClick="0" advTm="1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9216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/>
      <p:bldP spid="9216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785786" y="692150"/>
            <a:ext cx="764386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800" dirty="0">
                <a:latin typeface="Arial" charset="0"/>
              </a:rPr>
              <a:t>И.И.Голиков – бывший иконописец</a:t>
            </a:r>
          </a:p>
          <a:p>
            <a:pPr algn="ctr" eaLnBrk="0" hangingPunct="0"/>
            <a:r>
              <a:rPr lang="ru-RU" sz="2800" dirty="0">
                <a:latin typeface="Arial" charset="0"/>
              </a:rPr>
              <a:t> сумел проникнуться духом новой</a:t>
            </a:r>
          </a:p>
          <a:p>
            <a:pPr algn="ctr" eaLnBrk="0" hangingPunct="0"/>
            <a:r>
              <a:rPr lang="ru-RU" sz="2800" dirty="0">
                <a:latin typeface="Arial" charset="0"/>
              </a:rPr>
              <a:t> жизни и посвятил ей свое яркое </a:t>
            </a:r>
          </a:p>
          <a:p>
            <a:pPr algn="ctr" eaLnBrk="0" hangingPunct="0"/>
            <a:r>
              <a:rPr lang="ru-RU" sz="2800" dirty="0">
                <a:latin typeface="Arial" charset="0"/>
              </a:rPr>
              <a:t>самобытное искусство.</a:t>
            </a:r>
          </a:p>
          <a:p>
            <a:pPr algn="ctr" eaLnBrk="0" hangingPunct="0"/>
            <a:r>
              <a:rPr lang="ru-RU" sz="2800" dirty="0">
                <a:latin typeface="Arial" charset="0"/>
              </a:rPr>
              <a:t>Многовековой опыт и отточенное</a:t>
            </a:r>
          </a:p>
          <a:p>
            <a:pPr algn="ctr" eaLnBrk="0" hangingPunct="0"/>
            <a:r>
              <a:rPr lang="ru-RU" sz="2800" dirty="0">
                <a:latin typeface="Arial" charset="0"/>
              </a:rPr>
              <a:t> мастерство легло в основу нового </a:t>
            </a:r>
          </a:p>
          <a:p>
            <a:pPr algn="ctr" eaLnBrk="0" hangingPunct="0"/>
            <a:r>
              <a:rPr lang="ru-RU" sz="2800" dirty="0">
                <a:latin typeface="Arial" charset="0"/>
              </a:rPr>
              <a:t>искусства, возникшего в Палехе</a:t>
            </a:r>
          </a:p>
          <a:p>
            <a:pPr algn="ctr" eaLnBrk="0" hangingPunct="0"/>
            <a:r>
              <a:rPr lang="ru-RU" sz="2800" dirty="0">
                <a:latin typeface="Arial" charset="0"/>
              </a:rPr>
              <a:t>после Великой Октябрьской</a:t>
            </a:r>
          </a:p>
          <a:p>
            <a:pPr algn="ctr" eaLnBrk="0" hangingPunct="0"/>
            <a:r>
              <a:rPr lang="ru-RU" sz="2800" dirty="0">
                <a:latin typeface="Arial" charset="0"/>
              </a:rPr>
              <a:t> социалистической революции</a:t>
            </a:r>
            <a:r>
              <a:rPr lang="ru-RU" sz="3600" dirty="0">
                <a:latin typeface="Arial" charset="0"/>
              </a:rPr>
              <a:t>.</a:t>
            </a:r>
          </a:p>
          <a:p>
            <a:pPr algn="ctr" eaLnBrk="0" hangingPunct="0"/>
            <a:endParaRPr lang="ru-RU" sz="3600" dirty="0">
              <a:latin typeface="Arial" charset="0"/>
            </a:endParaRPr>
          </a:p>
        </p:txBody>
      </p:sp>
    </p:spTree>
  </p:cSld>
  <p:clrMapOvr>
    <a:masterClrMapping/>
  </p:clrMapOvr>
  <p:transition advClick="0" advTm="1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  <p:bldP spid="94210" grpId="1"/>
      <p:bldP spid="94211" grpId="0" build="p"/>
      <p:bldP spid="94211" grpId="1" build="allAtOnce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32772" name="Picture 4" descr="палехская лаковая миниатюр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04"/>
            <a:ext cx="7786742" cy="5167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1071538" y="5715016"/>
            <a:ext cx="607223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sz="3200" b="1" dirty="0">
                <a:latin typeface="Arial" charset="0"/>
              </a:rPr>
              <a:t>            </a:t>
            </a:r>
            <a:r>
              <a:rPr lang="ru-RU" sz="3200" b="1" dirty="0" smtClean="0">
                <a:latin typeface="Arial" charset="0"/>
              </a:rPr>
              <a:t>  Лаковая </a:t>
            </a:r>
            <a:r>
              <a:rPr lang="ru-RU" sz="3200" b="1" dirty="0">
                <a:latin typeface="Arial" charset="0"/>
              </a:rPr>
              <a:t>миниатюра</a:t>
            </a:r>
          </a:p>
        </p:txBody>
      </p:sp>
    </p:spTree>
  </p:cSld>
  <p:clrMapOvr>
    <a:masterClrMapping/>
  </p:clrMapOvr>
  <p:transition advClick="0" advTm="1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" grpId="0"/>
      <p:bldP spid="96258" grpId="1"/>
      <p:bldP spid="96259" grpId="0" build="p"/>
      <p:bldP spid="96259" grpI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71472" y="620713"/>
            <a:ext cx="785818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i="1" u="sng" dirty="0">
                <a:latin typeface="Arial" charset="0"/>
              </a:rPr>
              <a:t>Палех – </a:t>
            </a:r>
            <a:r>
              <a:rPr lang="ru-RU" sz="3200" b="1" i="1" dirty="0">
                <a:latin typeface="Arial" charset="0"/>
              </a:rPr>
              <a:t>поселок городского</a:t>
            </a:r>
          </a:p>
          <a:p>
            <a:pPr algn="ctr"/>
            <a:r>
              <a:rPr lang="ru-RU" sz="3200" b="1" i="1" dirty="0">
                <a:latin typeface="Arial" charset="0"/>
              </a:rPr>
              <a:t> типа – административный центр</a:t>
            </a:r>
          </a:p>
          <a:p>
            <a:pPr algn="ctr"/>
            <a:r>
              <a:rPr lang="ru-RU" sz="3200" b="1" i="1" dirty="0">
                <a:latin typeface="Arial" charset="0"/>
              </a:rPr>
              <a:t>Палехского района Ивановской</a:t>
            </a:r>
          </a:p>
          <a:p>
            <a:pPr algn="ctr"/>
            <a:r>
              <a:rPr lang="ru-RU" sz="3200" b="1" i="1" dirty="0">
                <a:latin typeface="Arial" charset="0"/>
              </a:rPr>
              <a:t>области. </a:t>
            </a:r>
          </a:p>
          <a:p>
            <a:pPr algn="ctr"/>
            <a:r>
              <a:rPr lang="ru-RU" sz="3200" b="1" i="1" dirty="0">
                <a:latin typeface="Arial" charset="0"/>
              </a:rPr>
              <a:t>Население – 5,5 тыс. жителей</a:t>
            </a:r>
          </a:p>
          <a:p>
            <a:pPr algn="ctr"/>
            <a:r>
              <a:rPr lang="ru-RU" sz="3200" b="1" i="1" dirty="0">
                <a:latin typeface="Arial" charset="0"/>
              </a:rPr>
              <a:t>(2оо9). </a:t>
            </a:r>
          </a:p>
          <a:p>
            <a:pPr algn="ctr"/>
            <a:r>
              <a:rPr lang="ru-RU" sz="3200" b="1" i="1" dirty="0">
                <a:latin typeface="Arial" charset="0"/>
              </a:rPr>
              <a:t>Расположен на автодороге Иваново-</a:t>
            </a:r>
          </a:p>
          <a:p>
            <a:pPr algn="ctr"/>
            <a:r>
              <a:rPr lang="ru-RU" sz="3200" b="1" i="1" dirty="0">
                <a:latin typeface="Arial" charset="0"/>
              </a:rPr>
              <a:t>Нижний Новгород, в 30 км. к востоку</a:t>
            </a:r>
          </a:p>
          <a:p>
            <a:pPr algn="ctr"/>
            <a:r>
              <a:rPr lang="ru-RU" sz="3200" b="1" i="1" dirty="0">
                <a:latin typeface="Arial" charset="0"/>
              </a:rPr>
              <a:t>от города Шуи. Через поселок протекает река </a:t>
            </a:r>
            <a:r>
              <a:rPr lang="ru-RU" sz="3200" b="1" i="1" dirty="0" err="1">
                <a:latin typeface="Arial" charset="0"/>
              </a:rPr>
              <a:t>Палешка</a:t>
            </a:r>
            <a:r>
              <a:rPr lang="ru-RU" sz="3200" b="1" i="1" dirty="0">
                <a:latin typeface="Arial" charset="0"/>
              </a:rPr>
              <a:t>.</a:t>
            </a:r>
          </a:p>
          <a:p>
            <a:pPr algn="ctr"/>
            <a:r>
              <a:rPr lang="ru-RU" sz="3200" b="1" i="1" dirty="0">
                <a:latin typeface="Arial" charset="0"/>
              </a:rPr>
              <a:t>Поселок входит в Перечень исторических городов России.</a:t>
            </a:r>
            <a:endParaRPr lang="ru-RU" sz="3600" b="1" i="1" u="sng" dirty="0">
              <a:latin typeface="Arial" charset="0"/>
            </a:endParaRPr>
          </a:p>
        </p:txBody>
      </p:sp>
    </p:spTree>
  </p:cSld>
  <p:clrMapOvr>
    <a:masterClrMapping/>
  </p:clrMapOvr>
  <p:transition advClick="0" advTm="1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6" grpId="1"/>
      <p:bldP spid="11267" grpId="0" build="p"/>
      <p:bldP spid="11267" grpId="1" build="allAtOnce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857224" y="714356"/>
            <a:ext cx="704852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3600" dirty="0">
                <a:latin typeface="Arial" charset="0"/>
              </a:rPr>
              <a:t>Замечательная точность и изящество рисунка, необыкновенная         гармоничность красочных сочетаний при яркости и удивительной чистоте цвета-</a:t>
            </a:r>
          </a:p>
          <a:p>
            <a:pPr algn="ctr" eaLnBrk="0" hangingPunct="0"/>
            <a:r>
              <a:rPr lang="ru-RU" sz="3600" dirty="0">
                <a:latin typeface="Arial" charset="0"/>
              </a:rPr>
              <a:t> все это привлекает внимание </a:t>
            </a:r>
          </a:p>
          <a:p>
            <a:pPr algn="ctr" eaLnBrk="0" hangingPunct="0"/>
            <a:r>
              <a:rPr lang="ru-RU" sz="3600" dirty="0">
                <a:latin typeface="Arial" charset="0"/>
              </a:rPr>
              <a:t>к прекрасным миниатюрам.</a:t>
            </a:r>
          </a:p>
        </p:txBody>
      </p:sp>
    </p:spTree>
  </p:cSld>
  <p:clrMapOvr>
    <a:masterClrMapping/>
  </p:clrMapOvr>
  <p:transition advClick="0" advTm="1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8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6" grpId="0"/>
      <p:bldP spid="9830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34820" name="Picture 4" descr="img46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642919"/>
            <a:ext cx="5929354" cy="566580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4821" name="Text Box 7"/>
          <p:cNvSpPr txBox="1">
            <a:spLocks noChangeArrowheads="1"/>
          </p:cNvSpPr>
          <p:nvPr/>
        </p:nvSpPr>
        <p:spPr bwMode="auto">
          <a:xfrm>
            <a:off x="3714744" y="6000769"/>
            <a:ext cx="20605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>
                <a:latin typeface="Arial" charset="0"/>
              </a:rPr>
              <a:t>                                                                                     Поднос                           </a:t>
            </a:r>
          </a:p>
        </p:txBody>
      </p:sp>
    </p:spTree>
  </p:cSld>
  <p:clrMapOvr>
    <a:masterClrMapping/>
  </p:clrMapOvr>
  <p:transition advClick="0" advTm="1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4" grpId="0"/>
      <p:bldP spid="100354" grpId="1"/>
      <p:bldP spid="100355" grpId="0" build="p"/>
      <p:bldP spid="100355" grpId="1" build="allAtOnce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1142976" y="765175"/>
            <a:ext cx="685804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4000" dirty="0">
                <a:latin typeface="Arial" charset="0"/>
              </a:rPr>
              <a:t>Круг действия замкнулся</a:t>
            </a:r>
          </a:p>
          <a:p>
            <a:pPr algn="ctr" eaLnBrk="0" hangingPunct="0"/>
            <a:r>
              <a:rPr lang="ru-RU" sz="4000" dirty="0">
                <a:latin typeface="Arial" charset="0"/>
              </a:rPr>
              <a:t> в самом прямом смысле </a:t>
            </a:r>
          </a:p>
          <a:p>
            <a:pPr algn="ctr" eaLnBrk="0" hangingPunct="0"/>
            <a:r>
              <a:rPr lang="ru-RU" sz="4000" dirty="0">
                <a:latin typeface="Arial" charset="0"/>
              </a:rPr>
              <a:t>этого слова,</a:t>
            </a:r>
          </a:p>
          <a:p>
            <a:pPr algn="ctr" eaLnBrk="0" hangingPunct="0"/>
            <a:r>
              <a:rPr lang="ru-RU" sz="4000" dirty="0">
                <a:latin typeface="Arial" charset="0"/>
              </a:rPr>
              <a:t>ибо все эти сценки </a:t>
            </a:r>
          </a:p>
          <a:p>
            <a:pPr algn="ctr" eaLnBrk="0" hangingPunct="0"/>
            <a:r>
              <a:rPr lang="ru-RU" sz="4000" dirty="0">
                <a:latin typeface="Arial" charset="0"/>
              </a:rPr>
              <a:t>расположил художник </a:t>
            </a:r>
          </a:p>
          <a:p>
            <a:pPr algn="ctr" eaLnBrk="0" hangingPunct="0"/>
            <a:r>
              <a:rPr lang="ru-RU" sz="4000" dirty="0">
                <a:latin typeface="Arial" charset="0"/>
              </a:rPr>
              <a:t>вокруг изображения</a:t>
            </a:r>
          </a:p>
          <a:p>
            <a:pPr algn="ctr" eaLnBrk="0" hangingPunct="0"/>
            <a:r>
              <a:rPr lang="ru-RU" sz="4000" dirty="0">
                <a:latin typeface="Arial" charset="0"/>
              </a:rPr>
              <a:t> главных героев.  </a:t>
            </a:r>
          </a:p>
        </p:txBody>
      </p:sp>
    </p:spTree>
  </p:cSld>
  <p:clrMapOvr>
    <a:masterClrMapping/>
  </p:clrMapOvr>
  <p:transition advClick="0" advTm="1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/>
      <p:bldP spid="102402" grpId="1"/>
      <p:bldP spid="102403" grpId="0" build="p"/>
      <p:bldP spid="102403" grpId="1" build="allAtOnce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857232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36868" name="Picture 4" descr="гаданье на венка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500041"/>
            <a:ext cx="7429552" cy="51435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928794" y="5715016"/>
            <a:ext cx="48702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/>
              <a:t>Гадание на венках</a:t>
            </a:r>
            <a:endParaRPr lang="ru-RU" sz="4400" b="1" dirty="0"/>
          </a:p>
        </p:txBody>
      </p:sp>
    </p:spTree>
  </p:cSld>
  <p:clrMapOvr>
    <a:masterClrMapping/>
  </p:clrMapOvr>
  <p:transition advClick="0" advTm="1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/>
      <p:bldP spid="104451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3068638"/>
            <a:ext cx="747712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28775"/>
            <a:ext cx="7386638" cy="4497388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857224" y="692150"/>
            <a:ext cx="692948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3600" dirty="0">
                <a:latin typeface="Arial" charset="0"/>
              </a:rPr>
              <a:t>Прием одновременного</a:t>
            </a:r>
          </a:p>
          <a:p>
            <a:pPr algn="ctr" eaLnBrk="0" hangingPunct="0"/>
            <a:r>
              <a:rPr lang="ru-RU" sz="3600" dirty="0">
                <a:latin typeface="Arial" charset="0"/>
              </a:rPr>
              <a:t> изображения разновременных</a:t>
            </a:r>
          </a:p>
          <a:p>
            <a:pPr algn="ctr" eaLnBrk="0" hangingPunct="0"/>
            <a:r>
              <a:rPr lang="ru-RU" sz="3600" dirty="0">
                <a:latin typeface="Arial" charset="0"/>
              </a:rPr>
              <a:t>действий восходит к традициям</a:t>
            </a:r>
          </a:p>
          <a:p>
            <a:pPr algn="ctr" eaLnBrk="0" hangingPunct="0"/>
            <a:r>
              <a:rPr lang="ru-RU" sz="3600" dirty="0">
                <a:latin typeface="Arial" charset="0"/>
              </a:rPr>
              <a:t>древнерусского искусства, откуда </a:t>
            </a:r>
          </a:p>
          <a:p>
            <a:pPr algn="ctr" eaLnBrk="0" hangingPunct="0"/>
            <a:r>
              <a:rPr lang="ru-RU" sz="3600" dirty="0">
                <a:latin typeface="Arial" charset="0"/>
              </a:rPr>
              <a:t>берет свое начало живопись</a:t>
            </a:r>
          </a:p>
          <a:p>
            <a:pPr algn="ctr" eaLnBrk="0" hangingPunct="0"/>
            <a:r>
              <a:rPr lang="ru-RU" sz="3600" dirty="0">
                <a:latin typeface="Arial" charset="0"/>
              </a:rPr>
              <a:t>Палеха.</a:t>
            </a:r>
          </a:p>
          <a:p>
            <a:pPr algn="ctr" eaLnBrk="0" hangingPunct="0"/>
            <a:endParaRPr lang="ru-RU" sz="3600" dirty="0">
              <a:latin typeface="Arial" charset="0"/>
            </a:endParaRP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38916" name="Picture 4" descr="поселок палех шкатулка 19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79"/>
            <a:ext cx="7643866" cy="530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0" y="6159500"/>
            <a:ext cx="80010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sz="2800" b="1" dirty="0">
                <a:latin typeface="Arial" charset="0"/>
              </a:rPr>
              <a:t>               Поселок Палех. Шкатулка 1934г.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/>
      <p:bldP spid="108547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928670"/>
            <a:ext cx="7080825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8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БЛАГОДАРЮ</a:t>
            </a:r>
          </a:p>
          <a:p>
            <a:pPr algn="ctr">
              <a:defRPr/>
            </a:pPr>
            <a:r>
              <a:rPr lang="ru-RU" sz="8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ЗА ВНИМАНИЕ!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6148" name="Picture 4" descr="46664168_220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14290"/>
            <a:ext cx="8208000" cy="59630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1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928662" y="714356"/>
            <a:ext cx="721523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Arial" charset="0"/>
              </a:rPr>
              <a:t>В 13 по 15 век село принадлежало</a:t>
            </a:r>
          </a:p>
          <a:p>
            <a:pPr algn="ctr"/>
            <a:r>
              <a:rPr lang="ru-RU" sz="4000" b="1" dirty="0">
                <a:latin typeface="Arial" charset="0"/>
              </a:rPr>
              <a:t>князьям </a:t>
            </a:r>
            <a:r>
              <a:rPr lang="ru-RU" sz="4000" b="1" dirty="0" err="1">
                <a:latin typeface="Arial" charset="0"/>
              </a:rPr>
              <a:t>Палецким</a:t>
            </a:r>
            <a:r>
              <a:rPr lang="ru-RU" sz="4000" b="1" dirty="0">
                <a:latin typeface="Arial" charset="0"/>
              </a:rPr>
              <a:t> из рода князей</a:t>
            </a:r>
          </a:p>
          <a:p>
            <a:pPr algn="ctr"/>
            <a:r>
              <a:rPr lang="ru-RU" sz="4000" b="1" dirty="0">
                <a:latin typeface="Arial" charset="0"/>
              </a:rPr>
              <a:t>Стародубских. Было центром </a:t>
            </a:r>
          </a:p>
          <a:p>
            <a:pPr algn="ctr"/>
            <a:r>
              <a:rPr lang="ru-RU" sz="4000" b="1" dirty="0">
                <a:latin typeface="Arial" charset="0"/>
              </a:rPr>
              <a:t>удельного </a:t>
            </a:r>
            <a:r>
              <a:rPr lang="ru-RU" sz="4000" b="1" dirty="0" err="1">
                <a:latin typeface="Arial" charset="0"/>
              </a:rPr>
              <a:t>Палецкого</a:t>
            </a:r>
            <a:r>
              <a:rPr lang="ru-RU" sz="4000" b="1" dirty="0">
                <a:latin typeface="Arial" charset="0"/>
              </a:rPr>
              <a:t> княжества.  </a:t>
            </a:r>
          </a:p>
        </p:txBody>
      </p:sp>
    </p:spTree>
  </p:cSld>
  <p:clrMapOvr>
    <a:masterClrMapping/>
  </p:clrMapOvr>
  <p:transition advClick="0" advTm="1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94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8196" name="Picture 6" descr="палех вид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57166"/>
            <a:ext cx="6911975" cy="607223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1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/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7386638" cy="4497388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184525" y="172085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  <a:p>
            <a:endParaRPr lang="ru-RU">
              <a:latin typeface="Arial" charset="0"/>
            </a:endParaRPr>
          </a:p>
        </p:txBody>
      </p:sp>
      <p:sp>
        <p:nvSpPr>
          <p:cNvPr id="9221" name="Text Box 10"/>
          <p:cNvSpPr txBox="1">
            <a:spLocks noChangeArrowheads="1"/>
          </p:cNvSpPr>
          <p:nvPr/>
        </p:nvSpPr>
        <p:spPr bwMode="auto">
          <a:xfrm>
            <a:off x="785786" y="404813"/>
            <a:ext cx="6954864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3200" b="1" u="sng" dirty="0">
                <a:latin typeface="Arial" charset="0"/>
              </a:rPr>
              <a:t>Населенные пункты Палехского р-на</a:t>
            </a:r>
          </a:p>
          <a:p>
            <a:pPr algn="ctr" eaLnBrk="0" hangingPunct="0"/>
            <a:r>
              <a:rPr lang="ru-RU" sz="2400" b="1" dirty="0">
                <a:latin typeface="Arial" charset="0"/>
              </a:rPr>
              <a:t>Поселки городского типа: Палех;</a:t>
            </a:r>
          </a:p>
          <a:p>
            <a:pPr algn="ctr" eaLnBrk="0" hangingPunct="0"/>
            <a:r>
              <a:rPr lang="ru-RU" sz="2400" b="1" dirty="0">
                <a:latin typeface="Arial" charset="0"/>
              </a:rPr>
              <a:t>Сельские населенные пункты:</a:t>
            </a:r>
          </a:p>
          <a:p>
            <a:pPr algn="ctr" eaLnBrk="0" hangingPunct="0">
              <a:buFontTx/>
              <a:buChar char="•"/>
            </a:pPr>
            <a:r>
              <a:rPr lang="ru-RU" sz="2400" b="1" dirty="0" err="1">
                <a:latin typeface="Arial" charset="0"/>
              </a:rPr>
              <a:t>Богатиши</a:t>
            </a:r>
            <a:r>
              <a:rPr lang="ru-RU" sz="2400" b="1" dirty="0">
                <a:latin typeface="Arial" charset="0"/>
              </a:rPr>
              <a:t>, Большие </a:t>
            </a:r>
            <a:r>
              <a:rPr lang="ru-RU" sz="2400" b="1" dirty="0" err="1">
                <a:latin typeface="Arial" charset="0"/>
              </a:rPr>
              <a:t>Дорки</a:t>
            </a:r>
            <a:r>
              <a:rPr lang="ru-RU" sz="2400" b="1" dirty="0">
                <a:latin typeface="Arial" charset="0"/>
              </a:rPr>
              <a:t>, </a:t>
            </a:r>
            <a:r>
              <a:rPr lang="ru-RU" sz="2400" b="1" dirty="0" err="1">
                <a:latin typeface="Arial" charset="0"/>
              </a:rPr>
              <a:t>Дягилево</a:t>
            </a:r>
            <a:r>
              <a:rPr lang="ru-RU" sz="2400" b="1" dirty="0">
                <a:latin typeface="Arial" charset="0"/>
              </a:rPr>
              <a:t>;</a:t>
            </a:r>
          </a:p>
          <a:p>
            <a:pPr algn="ctr" eaLnBrk="0" hangingPunct="0">
              <a:buFontTx/>
              <a:buChar char="•"/>
            </a:pPr>
            <a:r>
              <a:rPr lang="ru-RU" sz="2400" b="1" dirty="0" err="1">
                <a:latin typeface="Arial" charset="0"/>
              </a:rPr>
              <a:t>Клетино</a:t>
            </a:r>
            <a:r>
              <a:rPr lang="ru-RU" sz="2400" b="1" dirty="0">
                <a:latin typeface="Arial" charset="0"/>
              </a:rPr>
              <a:t>, </a:t>
            </a:r>
            <a:r>
              <a:rPr lang="ru-RU" sz="2400" b="1" dirty="0" err="1">
                <a:latin typeface="Arial" charset="0"/>
              </a:rPr>
              <a:t>Ковшово</a:t>
            </a:r>
            <a:r>
              <a:rPr lang="ru-RU" sz="2400" b="1" dirty="0">
                <a:latin typeface="Arial" charset="0"/>
              </a:rPr>
              <a:t>, Красное, </a:t>
            </a:r>
            <a:r>
              <a:rPr lang="ru-RU" sz="2400" b="1" dirty="0" err="1">
                <a:latin typeface="Arial" charset="0"/>
              </a:rPr>
              <a:t>Крутцы</a:t>
            </a:r>
            <a:r>
              <a:rPr lang="ru-RU" sz="2400" b="1" dirty="0">
                <a:latin typeface="Arial" charset="0"/>
              </a:rPr>
              <a:t>, </a:t>
            </a:r>
            <a:r>
              <a:rPr lang="ru-RU" sz="2400" b="1" dirty="0" err="1">
                <a:latin typeface="Arial" charset="0"/>
              </a:rPr>
              <a:t>Куракино</a:t>
            </a:r>
            <a:r>
              <a:rPr lang="ru-RU" sz="2400" b="1" dirty="0">
                <a:latin typeface="Arial" charset="0"/>
              </a:rPr>
              <a:t>;</a:t>
            </a:r>
          </a:p>
          <a:p>
            <a:pPr algn="ctr" eaLnBrk="0" hangingPunct="0">
              <a:buFontTx/>
              <a:buChar char="•"/>
            </a:pPr>
            <a:r>
              <a:rPr lang="ru-RU" sz="2400" b="1" dirty="0">
                <a:latin typeface="Arial" charset="0"/>
              </a:rPr>
              <a:t>Лужки, </a:t>
            </a:r>
            <a:r>
              <a:rPr lang="ru-RU" sz="2400" b="1" dirty="0" err="1">
                <a:latin typeface="Arial" charset="0"/>
              </a:rPr>
              <a:t>Майдаково</a:t>
            </a:r>
            <a:r>
              <a:rPr lang="ru-RU" sz="2400" b="1" dirty="0">
                <a:latin typeface="Arial" charset="0"/>
              </a:rPr>
              <a:t>, Малые </a:t>
            </a:r>
            <a:r>
              <a:rPr lang="ru-RU" sz="2400" b="1" dirty="0" err="1">
                <a:latin typeface="Arial" charset="0"/>
              </a:rPr>
              <a:t>Дорки</a:t>
            </a:r>
            <a:r>
              <a:rPr lang="ru-RU" sz="2400" b="1" dirty="0">
                <a:latin typeface="Arial" charset="0"/>
              </a:rPr>
              <a:t>, </a:t>
            </a:r>
            <a:r>
              <a:rPr lang="ru-RU" sz="2400" b="1" dirty="0" err="1">
                <a:latin typeface="Arial" charset="0"/>
              </a:rPr>
              <a:t>Малешино</a:t>
            </a:r>
            <a:r>
              <a:rPr lang="ru-RU" sz="2400" b="1" dirty="0">
                <a:latin typeface="Arial" charset="0"/>
              </a:rPr>
              <a:t>;</a:t>
            </a:r>
          </a:p>
          <a:p>
            <a:pPr algn="ctr" eaLnBrk="0" hangingPunct="0">
              <a:buFontTx/>
              <a:buChar char="•"/>
            </a:pPr>
            <a:r>
              <a:rPr lang="ru-RU" sz="2400" b="1" dirty="0" err="1">
                <a:latin typeface="Arial" charset="0"/>
              </a:rPr>
              <a:t>Осиновец</a:t>
            </a:r>
            <a:r>
              <a:rPr lang="ru-RU" sz="2400" b="1" dirty="0">
                <a:latin typeface="Arial" charset="0"/>
              </a:rPr>
              <a:t>, </a:t>
            </a:r>
            <a:r>
              <a:rPr lang="ru-RU" sz="2400" b="1" dirty="0" err="1">
                <a:latin typeface="Arial" charset="0"/>
              </a:rPr>
              <a:t>Паново</a:t>
            </a:r>
            <a:r>
              <a:rPr lang="ru-RU" sz="2400" b="1" dirty="0">
                <a:latin typeface="Arial" charset="0"/>
              </a:rPr>
              <a:t>, </a:t>
            </a:r>
            <a:r>
              <a:rPr lang="ru-RU" sz="2400" b="1" dirty="0" err="1">
                <a:latin typeface="Arial" charset="0"/>
              </a:rPr>
              <a:t>Подолино</a:t>
            </a:r>
            <a:r>
              <a:rPr lang="ru-RU" sz="2400" b="1" dirty="0">
                <a:latin typeface="Arial" charset="0"/>
              </a:rPr>
              <a:t>, Пеньки, </a:t>
            </a:r>
            <a:r>
              <a:rPr lang="ru-RU" sz="2400" b="1" dirty="0" err="1">
                <a:latin typeface="Arial" charset="0"/>
              </a:rPr>
              <a:t>Помогалово</a:t>
            </a:r>
            <a:r>
              <a:rPr lang="ru-RU" sz="2400" b="1" dirty="0">
                <a:latin typeface="Arial" charset="0"/>
              </a:rPr>
              <a:t>; Раменье, </a:t>
            </a:r>
            <a:r>
              <a:rPr lang="ru-RU" sz="2400" b="1" dirty="0" err="1">
                <a:latin typeface="Arial" charset="0"/>
              </a:rPr>
              <a:t>Сакулино</a:t>
            </a:r>
            <a:r>
              <a:rPr lang="ru-RU" sz="2400" b="1" dirty="0">
                <a:latin typeface="Arial" charset="0"/>
              </a:rPr>
              <a:t>, </a:t>
            </a:r>
            <a:r>
              <a:rPr lang="ru-RU" sz="2400" b="1" dirty="0" err="1">
                <a:latin typeface="Arial" charset="0"/>
              </a:rPr>
              <a:t>Свергино</a:t>
            </a:r>
            <a:r>
              <a:rPr lang="ru-RU" sz="2400" b="1" dirty="0">
                <a:latin typeface="Arial" charset="0"/>
              </a:rPr>
              <a:t>, </a:t>
            </a:r>
            <a:r>
              <a:rPr lang="ru-RU" sz="2400" b="1" dirty="0" err="1">
                <a:latin typeface="Arial" charset="0"/>
              </a:rPr>
              <a:t>Сергеево</a:t>
            </a:r>
            <a:r>
              <a:rPr lang="ru-RU" sz="2400" b="1" dirty="0">
                <a:latin typeface="Arial" charset="0"/>
              </a:rPr>
              <a:t>, </a:t>
            </a:r>
            <a:r>
              <a:rPr lang="ru-RU" sz="2400" b="1" dirty="0" err="1">
                <a:latin typeface="Arial" charset="0"/>
              </a:rPr>
              <a:t>Соймицы</a:t>
            </a:r>
            <a:r>
              <a:rPr lang="ru-RU" sz="2400" b="1" dirty="0">
                <a:latin typeface="Arial" charset="0"/>
              </a:rPr>
              <a:t>, </a:t>
            </a:r>
            <a:r>
              <a:rPr lang="ru-RU" sz="2400" b="1" dirty="0" err="1">
                <a:latin typeface="Arial" charset="0"/>
              </a:rPr>
              <a:t>Спас-Шелутино</a:t>
            </a:r>
            <a:r>
              <a:rPr lang="ru-RU" sz="2400" b="1" dirty="0">
                <a:latin typeface="Arial" charset="0"/>
              </a:rPr>
              <a:t>;</a:t>
            </a:r>
          </a:p>
          <a:p>
            <a:pPr algn="ctr" eaLnBrk="0" hangingPunct="0">
              <a:buFontTx/>
              <a:buChar char="•"/>
            </a:pPr>
            <a:r>
              <a:rPr lang="ru-RU" sz="2400" b="1" dirty="0" err="1">
                <a:latin typeface="Arial" charset="0"/>
              </a:rPr>
              <a:t>Щавьево</a:t>
            </a:r>
            <a:r>
              <a:rPr lang="ru-RU" sz="2400" b="1" dirty="0">
                <a:latin typeface="Arial" charset="0"/>
              </a:rPr>
              <a:t>.</a:t>
            </a:r>
          </a:p>
          <a:p>
            <a:pPr algn="ctr" eaLnBrk="0" hangingPunct="0">
              <a:buFontTx/>
              <a:buChar char="•"/>
            </a:pPr>
            <a:endParaRPr lang="ru-RU" sz="2800" dirty="0">
              <a:latin typeface="Arial" charset="0"/>
            </a:endParaRPr>
          </a:p>
          <a:p>
            <a:pPr algn="ctr" eaLnBrk="0" hangingPunct="0">
              <a:buFontTx/>
              <a:buChar char="•"/>
            </a:pPr>
            <a:endParaRPr lang="ru-RU" sz="2400" dirty="0">
              <a:latin typeface="Arial" charset="0"/>
            </a:endParaRPr>
          </a:p>
          <a:p>
            <a:pPr algn="ctr" eaLnBrk="0" hangingPunct="0">
              <a:buFontTx/>
              <a:buChar char="•"/>
            </a:pPr>
            <a:endParaRPr lang="ru-RU" sz="3200" dirty="0">
              <a:latin typeface="Arial" charset="0"/>
            </a:endParaRP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10244" name="Picture 4" descr="город художник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8302625" cy="54292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100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333375"/>
            <a:ext cx="747712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785786" y="476250"/>
            <a:ext cx="7286675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Arial" charset="0"/>
              </a:rPr>
              <a:t>В 1762 – 1774 годах в центре Палеха</a:t>
            </a:r>
          </a:p>
          <a:p>
            <a:pPr algn="ctr"/>
            <a:r>
              <a:rPr lang="ru-RU" sz="4400" b="1" dirty="0">
                <a:latin typeface="Arial" charset="0"/>
              </a:rPr>
              <a:t>был построен </a:t>
            </a:r>
            <a:r>
              <a:rPr lang="ru-RU" sz="4400" b="1" dirty="0" err="1">
                <a:latin typeface="Arial" charset="0"/>
              </a:rPr>
              <a:t>Крестовоздвиженский</a:t>
            </a:r>
            <a:endParaRPr lang="ru-RU" sz="4400" b="1" dirty="0">
              <a:latin typeface="Arial" charset="0"/>
            </a:endParaRPr>
          </a:p>
          <a:p>
            <a:pPr algn="ctr"/>
            <a:r>
              <a:rPr lang="ru-RU" sz="4400" b="1" dirty="0">
                <a:latin typeface="Arial" charset="0"/>
              </a:rPr>
              <a:t>храм, расписанный и </a:t>
            </a:r>
            <a:r>
              <a:rPr lang="ru-RU" sz="4400" b="1" dirty="0" smtClean="0">
                <a:latin typeface="Arial" charset="0"/>
              </a:rPr>
              <a:t>богато украшенный </a:t>
            </a:r>
            <a:r>
              <a:rPr lang="ru-RU" sz="4400" b="1" dirty="0">
                <a:latin typeface="Arial" charset="0"/>
              </a:rPr>
              <a:t>палехскими </a:t>
            </a:r>
          </a:p>
          <a:p>
            <a:pPr marL="742950" indent="-742950" algn="ctr"/>
            <a:r>
              <a:rPr lang="ru-RU" sz="4400" b="1" dirty="0">
                <a:latin typeface="Arial" charset="0"/>
              </a:rPr>
              <a:t>мастерами.</a:t>
            </a:r>
          </a:p>
          <a:p>
            <a:r>
              <a:rPr lang="ru-RU" sz="3200" dirty="0">
                <a:latin typeface="Arial" charset="0"/>
              </a:rPr>
              <a:t>  </a:t>
            </a:r>
          </a:p>
        </p:txBody>
      </p:sp>
    </p:spTree>
  </p:cSld>
  <p:clrMapOvr>
    <a:masterClrMapping/>
  </p:clrMapOvr>
  <p:transition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/>
    </p:bld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765</TotalTime>
  <Words>713</Words>
  <Application>Microsoft Office PowerPoint</Application>
  <PresentationFormat>Экран (4:3)</PresentationFormat>
  <Paragraphs>212</Paragraphs>
  <Slides>36</Slides>
  <Notes>36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0" baseType="lpstr">
      <vt:lpstr>Garamond</vt:lpstr>
      <vt:lpstr>Arial</vt:lpstr>
      <vt:lpstr>Wingdings</vt:lpstr>
      <vt:lpstr>Течение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            Крестовоздвиженский храм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Слайд 26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Слайд 36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Люба</cp:lastModifiedBy>
  <cp:revision>113</cp:revision>
  <dcterms:created xsi:type="dcterms:W3CDTF">2010-07-16T11:11:49Z</dcterms:created>
  <dcterms:modified xsi:type="dcterms:W3CDTF">2013-02-04T15:33:16Z</dcterms:modified>
</cp:coreProperties>
</file>