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15816" y="0"/>
            <a:ext cx="2952328" cy="1484784"/>
          </a:xfrm>
        </p:spPr>
        <p:txBody>
          <a:bodyPr>
            <a:normAutofit fontScale="90000"/>
          </a:bodyPr>
          <a:lstStyle/>
          <a:p>
            <a:r>
              <a:rPr lang="en-US" sz="6000" dirty="0">
                <a:solidFill>
                  <a:srgbClr val="FF0000"/>
                </a:solidFill>
                <a:latin typeface="Candy Round BTN Cond" pitchFamily="34" charset="0"/>
              </a:rPr>
              <a:t>Jules Verne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11760" y="1628800"/>
            <a:ext cx="4347618" cy="5730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02735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>
                <a:solidFill>
                  <a:srgbClr val="FF0000"/>
                </a:solidFill>
                <a:latin typeface="Candy Round BTN Cond" pitchFamily="34" charset="0"/>
              </a:rPr>
              <a:t>Jules Verne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56792"/>
            <a:ext cx="86868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err="1" smtClean="0">
                <a:latin typeface="Candy Round BTN Cond" pitchFamily="34" charset="0"/>
              </a:rPr>
              <a:t>He</a:t>
            </a:r>
            <a:r>
              <a:rPr lang="ru-RU" sz="3600" dirty="0" smtClean="0">
                <a:latin typeface="Candy Round BTN Cond" pitchFamily="34" charset="0"/>
              </a:rPr>
              <a:t> </a:t>
            </a:r>
            <a:r>
              <a:rPr lang="ru-RU" sz="3600" dirty="0" err="1" smtClean="0">
                <a:latin typeface="Candy Round BTN Cond" pitchFamily="34" charset="0"/>
              </a:rPr>
              <a:t>was</a:t>
            </a:r>
            <a:r>
              <a:rPr lang="ru-RU" sz="3600" dirty="0" smtClean="0">
                <a:latin typeface="Candy Round BTN Cond" pitchFamily="34" charset="0"/>
              </a:rPr>
              <a:t> </a:t>
            </a:r>
            <a:r>
              <a:rPr lang="ru-RU" sz="3600" dirty="0" err="1" smtClean="0">
                <a:latin typeface="Candy Round BTN Cond" pitchFamily="34" charset="0"/>
              </a:rPr>
              <a:t>a</a:t>
            </a:r>
            <a:r>
              <a:rPr lang="ru-RU" sz="3600" dirty="0" smtClean="0">
                <a:latin typeface="Candy Round BTN Cond" pitchFamily="34" charset="0"/>
              </a:rPr>
              <a:t> </a:t>
            </a:r>
            <a:r>
              <a:rPr lang="en-US" sz="3600" dirty="0" smtClean="0">
                <a:latin typeface="Candy Round BTN Cond" pitchFamily="34" charset="0"/>
              </a:rPr>
              <a:t>French </a:t>
            </a:r>
            <a:r>
              <a:rPr lang="en-US" sz="3600" dirty="0">
                <a:latin typeface="Candy Round BTN Cond" pitchFamily="34" charset="0"/>
              </a:rPr>
              <a:t>geographer and writer, a classic of adventure literature, one of the founders of science </a:t>
            </a:r>
            <a:r>
              <a:rPr lang="en-US" sz="3600" dirty="0" smtClean="0">
                <a:latin typeface="Candy Round BTN Cond" pitchFamily="34" charset="0"/>
              </a:rPr>
              <a:t>fiction</a:t>
            </a:r>
            <a:r>
              <a:rPr lang="ru-RU" sz="3600" dirty="0" smtClean="0">
                <a:latin typeface="Candy Round BTN Cond" pitchFamily="34" charset="0"/>
              </a:rPr>
              <a:t>, </a:t>
            </a:r>
            <a:r>
              <a:rPr lang="ru-RU" sz="3600" dirty="0" err="1" smtClean="0">
                <a:latin typeface="Candy Round BTN Cond" pitchFamily="34" charset="0"/>
              </a:rPr>
              <a:t>a</a:t>
            </a:r>
            <a:r>
              <a:rPr lang="ru-RU" sz="3600" dirty="0" smtClean="0">
                <a:latin typeface="Candy Round BTN Cond" pitchFamily="34" charset="0"/>
              </a:rPr>
              <a:t> </a:t>
            </a:r>
            <a:r>
              <a:rPr lang="ru-RU" sz="3600" dirty="0" err="1" smtClean="0">
                <a:latin typeface="Candy Round BTN Cond" pitchFamily="34" charset="0"/>
              </a:rPr>
              <a:t>m</a:t>
            </a:r>
            <a:r>
              <a:rPr lang="en-US" sz="3600" dirty="0" smtClean="0">
                <a:latin typeface="Candy Round BTN Cond" pitchFamily="34" charset="0"/>
              </a:rPr>
              <a:t>ember </a:t>
            </a:r>
            <a:r>
              <a:rPr lang="en-US" sz="3600" dirty="0">
                <a:latin typeface="Candy Round BTN Cond" pitchFamily="34" charset="0"/>
              </a:rPr>
              <a:t>of the French Geographical Society. According to UNESCO </a:t>
            </a:r>
            <a:r>
              <a:rPr lang="en-US" sz="3600" dirty="0" smtClean="0">
                <a:latin typeface="Candy Round BTN Cond" pitchFamily="34" charset="0"/>
              </a:rPr>
              <a:t>statistics</a:t>
            </a:r>
            <a:r>
              <a:rPr lang="ru-RU" sz="3600" dirty="0" smtClean="0">
                <a:latin typeface="Candy Round BTN Cond" pitchFamily="34" charset="0"/>
              </a:rPr>
              <a:t> </a:t>
            </a:r>
            <a:r>
              <a:rPr lang="ru-RU" sz="3600" dirty="0" err="1" smtClean="0">
                <a:latin typeface="Candy Round BTN Cond" pitchFamily="34" charset="0"/>
              </a:rPr>
              <a:t>his</a:t>
            </a:r>
            <a:r>
              <a:rPr lang="ru-RU" sz="3600" dirty="0" smtClean="0">
                <a:latin typeface="Candy Round BTN Cond" pitchFamily="34" charset="0"/>
              </a:rPr>
              <a:t> </a:t>
            </a:r>
            <a:r>
              <a:rPr lang="ru-RU" sz="3600" dirty="0" err="1" smtClean="0">
                <a:latin typeface="Candy Round BTN Cond" pitchFamily="34" charset="0"/>
              </a:rPr>
              <a:t>are</a:t>
            </a:r>
            <a:r>
              <a:rPr lang="ru-RU" sz="3600" dirty="0" smtClean="0">
                <a:latin typeface="Candy Round BTN Cond" pitchFamily="34" charset="0"/>
              </a:rPr>
              <a:t> </a:t>
            </a:r>
            <a:r>
              <a:rPr lang="en-US" sz="3600" dirty="0" smtClean="0">
                <a:latin typeface="Candy Round BTN Cond" pitchFamily="34" charset="0"/>
              </a:rPr>
              <a:t>the </a:t>
            </a:r>
            <a:r>
              <a:rPr lang="en-US" sz="3600" dirty="0">
                <a:latin typeface="Candy Round BTN Cond" pitchFamily="34" charset="0"/>
              </a:rPr>
              <a:t>second most translated in the world, </a:t>
            </a:r>
            <a:r>
              <a:rPr lang="ru-RU" sz="3600" dirty="0" err="1" smtClean="0">
                <a:latin typeface="Candy Round BTN Cond" pitchFamily="34" charset="0"/>
              </a:rPr>
              <a:t>after</a:t>
            </a:r>
            <a:r>
              <a:rPr lang="ru-RU" sz="3600" dirty="0" smtClean="0">
                <a:latin typeface="Candy Round BTN Cond" pitchFamily="34" charset="0"/>
              </a:rPr>
              <a:t> </a:t>
            </a:r>
            <a:r>
              <a:rPr lang="ru-RU" sz="3600" dirty="0" err="1" smtClean="0">
                <a:latin typeface="Candy Round BTN Cond" pitchFamily="34" charset="0"/>
              </a:rPr>
              <a:t>the</a:t>
            </a:r>
            <a:r>
              <a:rPr lang="ru-RU" sz="3600" dirty="0" smtClean="0">
                <a:latin typeface="Candy Round BTN Cond" pitchFamily="34" charset="0"/>
              </a:rPr>
              <a:t> </a:t>
            </a:r>
            <a:r>
              <a:rPr lang="en-US" sz="3600" dirty="0" smtClean="0">
                <a:latin typeface="Candy Round BTN Cond" pitchFamily="34" charset="0"/>
              </a:rPr>
              <a:t>works </a:t>
            </a:r>
            <a:r>
              <a:rPr lang="en-US" sz="3600" dirty="0">
                <a:latin typeface="Candy Round BTN Cond" pitchFamily="34" charset="0"/>
              </a:rPr>
              <a:t>of Agatha Christie. His books have been </a:t>
            </a:r>
            <a:r>
              <a:rPr lang="ru-RU" sz="3600" dirty="0" err="1" smtClean="0">
                <a:latin typeface="Candy Round BTN Cond" pitchFamily="34" charset="0"/>
              </a:rPr>
              <a:t>translated</a:t>
            </a:r>
            <a:r>
              <a:rPr lang="en-US" sz="3600" dirty="0" smtClean="0">
                <a:latin typeface="Candy Round BTN Cond" pitchFamily="34" charset="0"/>
              </a:rPr>
              <a:t> in</a:t>
            </a:r>
            <a:r>
              <a:rPr lang="ru-RU" sz="3600" dirty="0" err="1" smtClean="0">
                <a:latin typeface="Candy Round BTN Cond" pitchFamily="34" charset="0"/>
              </a:rPr>
              <a:t>to</a:t>
            </a:r>
            <a:r>
              <a:rPr lang="en-US" sz="3600" dirty="0" smtClean="0">
                <a:latin typeface="Candy Round BTN Cond" pitchFamily="34" charset="0"/>
              </a:rPr>
              <a:t> </a:t>
            </a:r>
            <a:r>
              <a:rPr lang="en-US" sz="3600" dirty="0">
                <a:latin typeface="Candy Round BTN Cond" pitchFamily="34" charset="0"/>
              </a:rPr>
              <a:t>148 </a:t>
            </a:r>
            <a:r>
              <a:rPr lang="en-US" sz="3600" dirty="0" smtClean="0">
                <a:latin typeface="Candy Round BTN Cond" pitchFamily="34" charset="0"/>
              </a:rPr>
              <a:t>languages</a:t>
            </a:r>
            <a:r>
              <a:rPr lang="ru-RU" sz="3600" dirty="0" smtClean="0">
                <a:latin typeface="Candy Round BTN Cond" pitchFamily="34" charset="0"/>
              </a:rPr>
              <a:t>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7313191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686800" cy="838200"/>
          </a:xfrm>
        </p:spPr>
        <p:txBody>
          <a:bodyPr>
            <a:noAutofit/>
          </a:bodyPr>
          <a:lstStyle/>
          <a:p>
            <a:r>
              <a:rPr lang="en-US" sz="8000" dirty="0" smtClean="0">
                <a:solidFill>
                  <a:srgbClr val="FF0000"/>
                </a:solidFill>
                <a:latin typeface="Candy Round BTN Cond" pitchFamily="34" charset="0"/>
              </a:rPr>
              <a:t>Family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96752"/>
            <a:ext cx="8640960" cy="5661248"/>
          </a:xfrm>
        </p:spPr>
        <p:txBody>
          <a:bodyPr>
            <a:noAutofit/>
          </a:bodyPr>
          <a:lstStyle/>
          <a:p>
            <a:r>
              <a:rPr lang="ru-RU" sz="2800" dirty="0" err="1" smtClean="0"/>
              <a:t>His</a:t>
            </a:r>
            <a:r>
              <a:rPr lang="ru-RU" sz="2800" dirty="0" smtClean="0"/>
              <a:t> </a:t>
            </a:r>
            <a:r>
              <a:rPr lang="ru-RU" sz="2800" dirty="0" err="1" smtClean="0"/>
              <a:t>f</a:t>
            </a:r>
            <a:r>
              <a:rPr lang="en-US" sz="2800" dirty="0" err="1" smtClean="0"/>
              <a:t>ather</a:t>
            </a:r>
            <a:r>
              <a:rPr lang="en-US" sz="2800" dirty="0" smtClean="0"/>
              <a:t> </a:t>
            </a:r>
            <a:r>
              <a:rPr lang="ru-RU" sz="2800" dirty="0" err="1" smtClean="0"/>
              <a:t>was</a:t>
            </a:r>
            <a:r>
              <a:rPr lang="ru-RU" sz="2800" dirty="0" smtClean="0"/>
              <a:t> </a:t>
            </a:r>
            <a:r>
              <a:rPr lang="ru-RU" sz="2800" dirty="0" err="1" smtClean="0"/>
              <a:t>an</a:t>
            </a:r>
            <a:r>
              <a:rPr lang="en-US" sz="2800" dirty="0" smtClean="0"/>
              <a:t> attorney Pierre Verne (1798-1871), </a:t>
            </a:r>
            <a:r>
              <a:rPr lang="en-US" sz="2800" dirty="0" err="1" smtClean="0"/>
              <a:t>wh</a:t>
            </a:r>
            <a:r>
              <a:rPr lang="ru-RU" sz="2800" dirty="0" err="1" smtClean="0"/>
              <a:t>o</a:t>
            </a:r>
            <a:r>
              <a:rPr lang="ru-RU" sz="2800" dirty="0" smtClean="0"/>
              <a:t> </a:t>
            </a:r>
            <a:r>
              <a:rPr lang="ru-RU" sz="2800" dirty="0" err="1" smtClean="0"/>
              <a:t>came</a:t>
            </a:r>
            <a:r>
              <a:rPr lang="en-US" sz="2800" dirty="0" smtClean="0"/>
              <a:t> from the Provence family </a:t>
            </a:r>
            <a:r>
              <a:rPr lang="ru-RU" sz="2800" dirty="0" err="1" smtClean="0"/>
              <a:t>of</a:t>
            </a:r>
            <a:r>
              <a:rPr lang="ru-RU" sz="2800" dirty="0" smtClean="0"/>
              <a:t> </a:t>
            </a:r>
            <a:r>
              <a:rPr lang="en-US" sz="2800" dirty="0" smtClean="0"/>
              <a:t>lawyers. Mother</a:t>
            </a:r>
            <a:r>
              <a:rPr lang="ru-RU" sz="2800" dirty="0" smtClean="0"/>
              <a:t>,S</a:t>
            </a:r>
            <a:r>
              <a:rPr lang="en-US" sz="2800" dirty="0" err="1" smtClean="0"/>
              <a:t>ophie</a:t>
            </a:r>
            <a:r>
              <a:rPr lang="en-US" sz="2800" dirty="0" smtClean="0"/>
              <a:t> </a:t>
            </a:r>
            <a:r>
              <a:rPr lang="en-US" sz="2800" dirty="0" err="1" smtClean="0"/>
              <a:t>Allotte</a:t>
            </a:r>
            <a:r>
              <a:rPr lang="en-US" sz="2800" dirty="0" smtClean="0"/>
              <a:t> de la </a:t>
            </a:r>
            <a:r>
              <a:rPr lang="en-US" sz="2800" dirty="0" err="1" smtClean="0"/>
              <a:t>Fuÿe</a:t>
            </a:r>
            <a:r>
              <a:rPr lang="en-US" sz="2800" dirty="0" smtClean="0"/>
              <a:t> (1801-1887)</a:t>
            </a:r>
            <a:r>
              <a:rPr lang="ru-RU" sz="2800" dirty="0" smtClean="0"/>
              <a:t> </a:t>
            </a:r>
            <a:r>
              <a:rPr lang="ru-RU" sz="2800" dirty="0" err="1" smtClean="0"/>
              <a:t>was</a:t>
            </a:r>
            <a:r>
              <a:rPr lang="ru-RU" sz="2800" dirty="0" smtClean="0"/>
              <a:t> </a:t>
            </a:r>
            <a:r>
              <a:rPr lang="en-US" sz="2800" dirty="0" smtClean="0"/>
              <a:t> a Scottish</a:t>
            </a:r>
            <a:r>
              <a:rPr lang="ru-RU" sz="2800" dirty="0" smtClean="0"/>
              <a:t>. </a:t>
            </a:r>
            <a:r>
              <a:rPr lang="ru-RU" sz="2800" dirty="0" err="1" smtClean="0"/>
              <a:t>She</a:t>
            </a:r>
            <a:r>
              <a:rPr lang="ru-RU" sz="2800" dirty="0" smtClean="0"/>
              <a:t> </a:t>
            </a:r>
            <a:r>
              <a:rPr lang="ru-RU" sz="2800" dirty="0" err="1" smtClean="0"/>
              <a:t>was</a:t>
            </a:r>
            <a:r>
              <a:rPr lang="ru-RU" sz="2800" dirty="0" smtClean="0"/>
              <a:t> </a:t>
            </a:r>
            <a:r>
              <a:rPr lang="en-US" sz="2800" dirty="0" smtClean="0"/>
              <a:t>born</a:t>
            </a:r>
            <a:r>
              <a:rPr lang="ru-RU" sz="2800" dirty="0" smtClean="0"/>
              <a:t> </a:t>
            </a:r>
            <a:r>
              <a:rPr lang="ru-RU" sz="2800" dirty="0" err="1" smtClean="0"/>
              <a:t>in</a:t>
            </a:r>
            <a:r>
              <a:rPr lang="en-US" sz="2800" dirty="0" smtClean="0"/>
              <a:t> Briton. Jules Verne was the first child of five.(1842).</a:t>
            </a:r>
            <a:r>
              <a:rPr lang="ru-RU" sz="2800" dirty="0" err="1" smtClean="0"/>
              <a:t>His</a:t>
            </a:r>
            <a:r>
              <a:rPr lang="ru-RU" sz="2800" dirty="0" smtClean="0"/>
              <a:t> </a:t>
            </a:r>
            <a:r>
              <a:rPr lang="ru-RU" sz="2800" dirty="0" err="1" smtClean="0"/>
              <a:t>wife</a:t>
            </a:r>
            <a:r>
              <a:rPr lang="ru-RU" sz="2800" dirty="0" smtClean="0"/>
              <a:t> </a:t>
            </a:r>
            <a:r>
              <a:rPr lang="en-US" sz="2800" dirty="0" smtClean="0"/>
              <a:t>was a widow with two children. May 20, 1856, Jules Verne went to </a:t>
            </a:r>
            <a:r>
              <a:rPr lang="en-US" sz="2800" dirty="0" err="1" smtClean="0"/>
              <a:t>to</a:t>
            </a:r>
            <a:r>
              <a:rPr lang="en-US" sz="2800" dirty="0" smtClean="0"/>
              <a:t> a friend's wedding, where </a:t>
            </a:r>
            <a:r>
              <a:rPr lang="ru-RU" sz="2800" dirty="0" err="1" smtClean="0"/>
              <a:t>he</a:t>
            </a:r>
            <a:r>
              <a:rPr lang="ru-RU" sz="2800" dirty="0" smtClean="0"/>
              <a:t> </a:t>
            </a:r>
            <a:r>
              <a:rPr lang="en-US" sz="2800" dirty="0" smtClean="0"/>
              <a:t>met </a:t>
            </a:r>
            <a:r>
              <a:rPr lang="en-US" sz="2800" dirty="0" err="1" smtClean="0"/>
              <a:t>Honorine</a:t>
            </a:r>
            <a:r>
              <a:rPr lang="en-US" sz="2800" dirty="0" smtClean="0"/>
              <a:t> for the first time. Eight months later, on 10 January 1857 they </a:t>
            </a:r>
            <a:r>
              <a:rPr lang="ru-RU" sz="2800" dirty="0" err="1" smtClean="0"/>
              <a:t>got</a:t>
            </a:r>
            <a:r>
              <a:rPr lang="en-US" sz="2800" dirty="0" smtClean="0"/>
              <a:t> married and settled in Paris. Four years later, on 3 August 1861, </a:t>
            </a:r>
            <a:r>
              <a:rPr lang="en-US" sz="2800" dirty="0" err="1" smtClean="0"/>
              <a:t>Honorine</a:t>
            </a:r>
            <a:r>
              <a:rPr lang="en-US" sz="2800" dirty="0" smtClean="0"/>
              <a:t> had a son Michel (d. 1925), their only child.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176690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>
                <a:solidFill>
                  <a:srgbClr val="FF0000"/>
                </a:solidFill>
                <a:latin typeface="Candy Round BTN Cond" pitchFamily="34" charset="0"/>
              </a:rPr>
              <a:t>Education and Work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dirty="0" smtClean="0"/>
              <a:t>The son of a lawyer, Verne studied law in Paris, but the love of literature led him to take a different path. In 1850, </a:t>
            </a:r>
            <a:r>
              <a:rPr lang="ru-RU" sz="2800" dirty="0" err="1" smtClean="0"/>
              <a:t>his</a:t>
            </a:r>
            <a:r>
              <a:rPr lang="en-US" sz="2800" dirty="0" smtClean="0"/>
              <a:t> play "Broken straw" was successfully staged in a "historic theater" by A. Dumas. In the 1852-1854 years  Vern served as secretary of the director, "Lyric Theatre", then </a:t>
            </a:r>
            <a:r>
              <a:rPr lang="ru-RU" sz="2800" dirty="0" err="1" smtClean="0"/>
              <a:t>he</a:t>
            </a:r>
            <a:r>
              <a:rPr lang="ru-RU" sz="2800" dirty="0" smtClean="0"/>
              <a:t> </a:t>
            </a:r>
            <a:r>
              <a:rPr lang="en-US" sz="2800" dirty="0" smtClean="0"/>
              <a:t>was a stockbroker, while continuing to write comedy libretto, stories</a:t>
            </a:r>
            <a:r>
              <a:rPr lang="ru-RU" sz="2800" dirty="0" smtClean="0"/>
              <a:t>.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4245717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9135" y="404664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en-US" sz="4800" dirty="0">
                <a:solidFill>
                  <a:srgbClr val="FF0000"/>
                </a:solidFill>
                <a:latin typeface="Candy Round BTN Cond" pitchFamily="34" charset="0"/>
              </a:rPr>
              <a:t>Around the World in 80 Days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Around the World in Eighty Days" </a:t>
            </a:r>
            <a:r>
              <a:rPr lang="ru-RU" sz="2800" dirty="0" err="1" smtClean="0"/>
              <a:t>is</a:t>
            </a:r>
            <a:r>
              <a:rPr lang="en-US" sz="2800" dirty="0" smtClean="0"/>
              <a:t> an adventure novel </a:t>
            </a:r>
            <a:r>
              <a:rPr lang="ru-RU" sz="2800" dirty="0" smtClean="0"/>
              <a:t> </a:t>
            </a:r>
            <a:r>
              <a:rPr lang="ru-RU" sz="2800" dirty="0" err="1" smtClean="0"/>
              <a:t>by</a:t>
            </a:r>
            <a:r>
              <a:rPr lang="ru-RU" sz="2800" dirty="0" smtClean="0"/>
              <a:t> </a:t>
            </a:r>
            <a:r>
              <a:rPr lang="en-US" sz="2800" dirty="0" smtClean="0"/>
              <a:t>Jules Verne, </a:t>
            </a:r>
            <a:r>
              <a:rPr lang="ru-RU" sz="2800" dirty="0" err="1" smtClean="0"/>
              <a:t>it</a:t>
            </a:r>
            <a:r>
              <a:rPr lang="ru-RU" sz="2800" dirty="0" smtClean="0"/>
              <a:t> </a:t>
            </a:r>
            <a:r>
              <a:rPr lang="en-US" sz="2800" dirty="0" smtClean="0"/>
              <a:t>tells </a:t>
            </a:r>
            <a:r>
              <a:rPr lang="ru-RU" sz="2800" dirty="0" err="1" smtClean="0"/>
              <a:t>about</a:t>
            </a:r>
            <a:r>
              <a:rPr lang="ru-RU" sz="2800" dirty="0" smtClean="0"/>
              <a:t> </a:t>
            </a:r>
            <a:r>
              <a:rPr lang="ru-RU" sz="2800" dirty="0" err="1" smtClean="0"/>
              <a:t>a</a:t>
            </a:r>
            <a:r>
              <a:rPr lang="ru-RU" sz="2800" dirty="0" smtClean="0"/>
              <a:t> </a:t>
            </a:r>
            <a:r>
              <a:rPr lang="en-US" sz="2800" dirty="0" smtClean="0"/>
              <a:t>phlegmatic Englishman </a:t>
            </a:r>
            <a:r>
              <a:rPr lang="en-US" sz="2800" dirty="0" err="1" smtClean="0"/>
              <a:t>Phileas</a:t>
            </a:r>
            <a:r>
              <a:rPr lang="en-US" sz="2800" dirty="0" smtClean="0"/>
              <a:t> </a:t>
            </a:r>
            <a:r>
              <a:rPr lang="en-US" sz="2800" dirty="0" err="1" smtClean="0"/>
              <a:t>Fogg</a:t>
            </a:r>
            <a:r>
              <a:rPr lang="en-US" sz="2800" dirty="0" smtClean="0"/>
              <a:t> and his servant Jean </a:t>
            </a:r>
            <a:r>
              <a:rPr lang="en-US" sz="2800" dirty="0" err="1" smtClean="0"/>
              <a:t>Passepartout</a:t>
            </a:r>
            <a:r>
              <a:rPr lang="en-US" sz="2800" dirty="0" smtClean="0"/>
              <a:t> </a:t>
            </a:r>
            <a:r>
              <a:rPr lang="ru-RU" sz="2800" dirty="0" err="1" smtClean="0"/>
              <a:t>and</a:t>
            </a:r>
            <a:r>
              <a:rPr lang="ru-RU" sz="2800" dirty="0" smtClean="0"/>
              <a:t> </a:t>
            </a:r>
            <a:r>
              <a:rPr lang="ru-RU" sz="2800" dirty="0" err="1" smtClean="0"/>
              <a:t>their</a:t>
            </a:r>
            <a:r>
              <a:rPr lang="ru-RU" sz="2800" dirty="0" smtClean="0"/>
              <a:t> </a:t>
            </a:r>
            <a:r>
              <a:rPr lang="en-US" sz="2800" dirty="0" smtClean="0"/>
              <a:t> eccentric journey around the world </a:t>
            </a:r>
            <a:r>
              <a:rPr lang="ru-RU" sz="2800" dirty="0" smtClean="0"/>
              <a:t>.</a:t>
            </a:r>
            <a:r>
              <a:rPr lang="en-US" sz="2800" dirty="0" smtClean="0"/>
              <a:t> The novel was written in 1872, published in 1873</a:t>
            </a:r>
            <a:r>
              <a:rPr lang="ru-RU" sz="2800" dirty="0" smtClean="0"/>
              <a:t>.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785312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en-US" sz="4800" dirty="0">
                <a:solidFill>
                  <a:srgbClr val="FF0000"/>
                </a:solidFill>
                <a:latin typeface="Candy Round BTN Cond" pitchFamily="34" charset="0"/>
              </a:rPr>
              <a:t>Around the World in 80 Days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1073117"/>
            <a:ext cx="3744416" cy="559627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1124744"/>
            <a:ext cx="4383508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23564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-41564"/>
            <a:ext cx="1872208" cy="864452"/>
          </a:xfrm>
        </p:spPr>
        <p:txBody>
          <a:bodyPr>
            <a:noAutofit/>
          </a:bodyPr>
          <a:lstStyle/>
          <a:p>
            <a:r>
              <a:rPr lang="en-US" sz="5400" dirty="0">
                <a:solidFill>
                  <a:srgbClr val="FF0000"/>
                </a:solidFill>
                <a:latin typeface="Candy Round BTN Cond" pitchFamily="34" charset="0"/>
              </a:rPr>
              <a:t>plot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92696"/>
            <a:ext cx="8568952" cy="60212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/>
              <a:t>Fogg's</a:t>
            </a:r>
            <a:r>
              <a:rPr lang="en-US" sz="2800" dirty="0" smtClean="0"/>
              <a:t> journey begins in England, then he went to France, Egypt, India, China, Japan and America. </a:t>
            </a:r>
            <a:r>
              <a:rPr lang="ru-RU" sz="2800" dirty="0" smtClean="0"/>
              <a:t>H</a:t>
            </a:r>
            <a:r>
              <a:rPr lang="en-US" sz="2800" dirty="0" smtClean="0"/>
              <a:t>e </a:t>
            </a:r>
            <a:r>
              <a:rPr lang="ru-RU" sz="2800" dirty="0" err="1" smtClean="0"/>
              <a:t>faces</a:t>
            </a:r>
            <a:r>
              <a:rPr lang="ru-RU" sz="2800" dirty="0" smtClean="0"/>
              <a:t> </a:t>
            </a:r>
            <a:r>
              <a:rPr lang="ru-RU" sz="2800" dirty="0" err="1" smtClean="0"/>
              <a:t>a</a:t>
            </a:r>
            <a:r>
              <a:rPr lang="ru-RU" sz="2800" dirty="0" smtClean="0"/>
              <a:t> </a:t>
            </a:r>
            <a:r>
              <a:rPr lang="ru-RU" sz="2800" dirty="0" err="1" smtClean="0"/>
              <a:t>lot</a:t>
            </a:r>
            <a:r>
              <a:rPr lang="ru-RU" sz="2800" dirty="0" smtClean="0"/>
              <a:t> </a:t>
            </a:r>
            <a:r>
              <a:rPr lang="ru-RU" sz="2800" dirty="0" err="1" smtClean="0"/>
              <a:t>of</a:t>
            </a:r>
            <a:r>
              <a:rPr lang="ru-RU" sz="2800" dirty="0" smtClean="0"/>
              <a:t> </a:t>
            </a:r>
            <a:r>
              <a:rPr lang="en-US" sz="2800" dirty="0" smtClean="0"/>
              <a:t> dangers; </a:t>
            </a:r>
            <a:r>
              <a:rPr lang="ru-RU" sz="2800" dirty="0" err="1" smtClean="0"/>
              <a:t>He</a:t>
            </a:r>
            <a:r>
              <a:rPr lang="en-US" sz="2800" dirty="0" smtClean="0"/>
              <a:t> and his servant </a:t>
            </a:r>
            <a:r>
              <a:rPr lang="en-US" sz="2800" dirty="0" err="1" smtClean="0"/>
              <a:t>Passepartout</a:t>
            </a:r>
            <a:r>
              <a:rPr lang="en-US" sz="2800" dirty="0" smtClean="0"/>
              <a:t> rescue beautiful </a:t>
            </a:r>
            <a:r>
              <a:rPr lang="en-US" sz="2800" dirty="0" err="1" smtClean="0"/>
              <a:t>Audu</a:t>
            </a:r>
            <a:r>
              <a:rPr lang="en-US" sz="2800" dirty="0" smtClean="0"/>
              <a:t>, which is going to burn alive with the body of her dead husband. Later Miss Oudh becomes </a:t>
            </a:r>
            <a:r>
              <a:rPr lang="ru-RU" sz="2800" dirty="0" err="1" smtClean="0"/>
              <a:t>the</a:t>
            </a:r>
            <a:r>
              <a:rPr lang="ru-RU" sz="2800" dirty="0" smtClean="0"/>
              <a:t> </a:t>
            </a:r>
            <a:r>
              <a:rPr lang="en-US" sz="2800" dirty="0" smtClean="0"/>
              <a:t>wife </a:t>
            </a:r>
            <a:r>
              <a:rPr lang="ru-RU" sz="2800" dirty="0" err="1" smtClean="0"/>
              <a:t>of</a:t>
            </a:r>
            <a:r>
              <a:rPr lang="ru-RU" sz="2800" dirty="0" smtClean="0"/>
              <a:t> </a:t>
            </a:r>
            <a:r>
              <a:rPr lang="en-US" sz="2800" dirty="0" err="1" smtClean="0"/>
              <a:t>Fogg</a:t>
            </a:r>
            <a:r>
              <a:rPr lang="en-US" sz="2800" dirty="0" smtClean="0"/>
              <a:t>. </a:t>
            </a:r>
            <a:r>
              <a:rPr lang="ru-RU" sz="2800" dirty="0" err="1" smtClean="0"/>
              <a:t>The</a:t>
            </a:r>
            <a:r>
              <a:rPr lang="ru-RU" sz="2800" dirty="0" smtClean="0"/>
              <a:t> </a:t>
            </a:r>
            <a:r>
              <a:rPr lang="ru-RU" sz="2800" dirty="0" err="1" smtClean="0"/>
              <a:t>p</a:t>
            </a:r>
            <a:r>
              <a:rPr lang="en-US" sz="2800" dirty="0" err="1" smtClean="0"/>
              <a:t>olice</a:t>
            </a:r>
            <a:r>
              <a:rPr lang="ru-RU" sz="2800" dirty="0" smtClean="0"/>
              <a:t> </a:t>
            </a:r>
            <a:r>
              <a:rPr lang="ru-RU" sz="2800" dirty="0" err="1" smtClean="0"/>
              <a:t>is</a:t>
            </a:r>
            <a:r>
              <a:rPr lang="en-US" sz="2800" dirty="0" smtClean="0"/>
              <a:t> sure </a:t>
            </a:r>
            <a:r>
              <a:rPr lang="ru-RU" sz="2800" dirty="0" smtClean="0"/>
              <a:t>that </a:t>
            </a:r>
            <a:r>
              <a:rPr lang="en-US" sz="2800" dirty="0" err="1" smtClean="0"/>
              <a:t>Fogg</a:t>
            </a:r>
            <a:r>
              <a:rPr lang="en-US" sz="2800" dirty="0" smtClean="0"/>
              <a:t> has stolen a large amount of the Bank of England, and the bet </a:t>
            </a:r>
            <a:r>
              <a:rPr lang="ru-RU" sz="2800" dirty="0" err="1" smtClean="0"/>
              <a:t>is</a:t>
            </a:r>
            <a:r>
              <a:rPr lang="ru-RU" sz="2800" dirty="0" smtClean="0"/>
              <a:t> </a:t>
            </a:r>
            <a:r>
              <a:rPr lang="ru-RU" sz="2800" dirty="0" err="1" smtClean="0"/>
              <a:t>just</a:t>
            </a:r>
            <a:r>
              <a:rPr lang="ru-RU" sz="2800" dirty="0" smtClean="0"/>
              <a:t> </a:t>
            </a:r>
            <a:r>
              <a:rPr lang="en-US" sz="2800" dirty="0" smtClean="0"/>
              <a:t> the ability to hide from the law. When </a:t>
            </a:r>
            <a:r>
              <a:rPr lang="en-US" sz="2800" dirty="0" err="1" smtClean="0"/>
              <a:t>Fogg</a:t>
            </a:r>
            <a:r>
              <a:rPr lang="en-US" sz="2800" dirty="0" smtClean="0"/>
              <a:t> returned to the UK after a delay of one day, he decides the next day, Monday, to marry </a:t>
            </a:r>
            <a:r>
              <a:rPr lang="en-US" sz="2800" dirty="0" err="1" smtClean="0"/>
              <a:t>Audoy</a:t>
            </a:r>
            <a:r>
              <a:rPr lang="ru-RU" sz="2800" dirty="0" smtClean="0"/>
              <a:t>/ </a:t>
            </a:r>
            <a:r>
              <a:rPr lang="ru-RU" sz="2800" dirty="0" err="1" smtClean="0"/>
              <a:t>Finally</a:t>
            </a:r>
            <a:r>
              <a:rPr lang="ru-RU" sz="2800" dirty="0" smtClean="0"/>
              <a:t>,</a:t>
            </a:r>
            <a:r>
              <a:rPr lang="en-US" sz="2800" dirty="0" smtClean="0"/>
              <a:t> Mr. </a:t>
            </a:r>
            <a:r>
              <a:rPr lang="en-US" sz="2800" dirty="0" err="1" smtClean="0"/>
              <a:t>Fogg</a:t>
            </a:r>
            <a:r>
              <a:rPr lang="en-US" sz="2800" dirty="0" smtClean="0"/>
              <a:t> win</a:t>
            </a:r>
            <a:r>
              <a:rPr lang="ru-RU" sz="2800" dirty="0" err="1" smtClean="0"/>
              <a:t>s</a:t>
            </a:r>
            <a:r>
              <a:rPr lang="en-US" sz="2800" dirty="0" smtClean="0"/>
              <a:t> the bet. The novel details the means and conditions of movement of that time: the steamer, steam locomotives, schooners, in addition, the travelers had to use a sled with a sail, and even an elephant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5620774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260648"/>
            <a:ext cx="3528392" cy="1008112"/>
          </a:xfrm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rgbClr val="FF0000"/>
                </a:solidFill>
                <a:latin typeface="Candy Round BTN Cond" pitchFamily="34" charset="0"/>
              </a:rPr>
              <a:t>The end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2348880"/>
            <a:ext cx="4824536" cy="344584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en-US" sz="6000" dirty="0" smtClean="0">
              <a:latin typeface="Candy Round BTN Cond" pitchFamily="34" charset="0"/>
            </a:endParaRPr>
          </a:p>
          <a:p>
            <a:pPr marL="0" indent="0">
              <a:buNone/>
            </a:pPr>
            <a:r>
              <a:rPr lang="en-US" sz="6000" dirty="0" smtClean="0">
                <a:latin typeface="Candy Round BTN Cond" pitchFamily="34" charset="0"/>
              </a:rPr>
              <a:t>10th </a:t>
            </a:r>
            <a:r>
              <a:rPr lang="en-US" sz="6000" dirty="0">
                <a:latin typeface="Candy Round BTN Cond" pitchFamily="34" charset="0"/>
              </a:rPr>
              <a:t>grade </a:t>
            </a:r>
            <a:r>
              <a:rPr lang="en-US" sz="6000" dirty="0" smtClean="0">
                <a:latin typeface="Candy Round BTN Cond" pitchFamily="34" charset="0"/>
              </a:rPr>
              <a:t>student</a:t>
            </a:r>
          </a:p>
          <a:p>
            <a:pPr marL="0" indent="0">
              <a:buNone/>
            </a:pPr>
            <a:r>
              <a:rPr lang="en-US" sz="6000" dirty="0" err="1" smtClean="0">
                <a:latin typeface="Candy Round BTN Cond" pitchFamily="34" charset="0"/>
              </a:rPr>
              <a:t>Trifonova</a:t>
            </a:r>
            <a:r>
              <a:rPr lang="en-US" sz="6000" dirty="0" smtClean="0">
                <a:latin typeface="Candy Round BTN Cond" pitchFamily="34" charset="0"/>
              </a:rPr>
              <a:t> </a:t>
            </a:r>
            <a:r>
              <a:rPr lang="en-US" sz="6000" dirty="0">
                <a:latin typeface="Candy Round BTN Cond" pitchFamily="34" charset="0"/>
              </a:rPr>
              <a:t>Maria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xmlns="" val="2027514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339</TotalTime>
  <Words>506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Jules Verne</vt:lpstr>
      <vt:lpstr>Jules Verne</vt:lpstr>
      <vt:lpstr>Family</vt:lpstr>
      <vt:lpstr>Education and Work</vt:lpstr>
      <vt:lpstr>Around the World in 80 Days</vt:lpstr>
      <vt:lpstr>Around the World in 80 Days</vt:lpstr>
      <vt:lpstr>plot</vt:lpstr>
      <vt:lpstr>The 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Jules Verne</dc:title>
  <dc:creator>Мария</dc:creator>
  <cp:lastModifiedBy>Лили</cp:lastModifiedBy>
  <cp:revision>6</cp:revision>
  <dcterms:created xsi:type="dcterms:W3CDTF">2013-03-05T13:17:43Z</dcterms:created>
  <dcterms:modified xsi:type="dcterms:W3CDTF">2013-03-11T20:11:51Z</dcterms:modified>
</cp:coreProperties>
</file>