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60" r:id="rId3"/>
    <p:sldId id="261" r:id="rId4"/>
    <p:sldId id="270" r:id="rId5"/>
    <p:sldId id="271" r:id="rId6"/>
    <p:sldId id="262" r:id="rId7"/>
    <p:sldId id="263" r:id="rId8"/>
    <p:sldId id="265" r:id="rId9"/>
    <p:sldId id="266" r:id="rId10"/>
    <p:sldId id="267" r:id="rId11"/>
    <p:sldId id="268" r:id="rId12"/>
    <p:sldId id="273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09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44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C4C0F4-541A-4E73-94E0-0CA7220D388D}" type="datetimeFigureOut">
              <a:rPr lang="ru-RU" smtClean="0"/>
              <a:t>24.02.2013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0ED7F8-363F-4952-A619-BD5453C342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62889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0ED7F8-363F-4952-A619-BD5453C34298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2148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A3CA6B-ED55-440B-8BCA-6A6B77BD35B0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F5EBD8-B069-4181-91A1-922B97698D0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A3CA6B-ED55-440B-8BCA-6A6B77BD35B0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F5EBD8-B069-4181-91A1-922B97698D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A3CA6B-ED55-440B-8BCA-6A6B77BD35B0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F5EBD8-B069-4181-91A1-922B97698D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A3CA6B-ED55-440B-8BCA-6A6B77BD35B0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F5EBD8-B069-4181-91A1-922B97698D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A3CA6B-ED55-440B-8BCA-6A6B77BD35B0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F5EBD8-B069-4181-91A1-922B97698D0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A3CA6B-ED55-440B-8BCA-6A6B77BD35B0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F5EBD8-B069-4181-91A1-922B97698D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A3CA6B-ED55-440B-8BCA-6A6B77BD35B0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F5EBD8-B069-4181-91A1-922B97698D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A3CA6B-ED55-440B-8BCA-6A6B77BD35B0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F5EBD8-B069-4181-91A1-922B97698D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A3CA6B-ED55-440B-8BCA-6A6B77BD35B0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F5EBD8-B069-4181-91A1-922B97698D0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A3CA6B-ED55-440B-8BCA-6A6B77BD35B0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F5EBD8-B069-4181-91A1-922B97698D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A3CA6B-ED55-440B-8BCA-6A6B77BD35B0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F5EBD8-B069-4181-91A1-922B97698D0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97A3CA6B-ED55-440B-8BCA-6A6B77BD35B0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39F5EBD8-B069-4181-91A1-922B97698D0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krasivochka.ru/uploads/posts/2009-10/1256394020_1229678672_651033.jpg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emya.by/data/library/235_fullsize.jp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svms.ccs.k12.nc.us/Summerreading.jpg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w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714357"/>
            <a:ext cx="7415210" cy="1346492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>
                <a:latin typeface="Arno Pro Smbd" pitchFamily="18" charset="0"/>
              </a:rPr>
              <a:t>Влияние родителей на успеваемость ребенка</a:t>
            </a:r>
            <a:endParaRPr lang="ru-RU" sz="4400" b="1" dirty="0">
              <a:latin typeface="Arno Pro Smbd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72066" y="2708920"/>
            <a:ext cx="3686156" cy="3649038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Рекомендации для родителей </a:t>
            </a:r>
          </a:p>
          <a:p>
            <a:r>
              <a:rPr lang="ru-RU" sz="18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r>
              <a:rPr lang="ru-RU" sz="185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Огарцева</a:t>
            </a:r>
            <a:r>
              <a:rPr lang="ru-RU" sz="18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Наталья Владимировна,</a:t>
            </a:r>
            <a:br>
              <a:rPr lang="ru-RU" sz="18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учитель начальных классов</a:t>
            </a:r>
            <a:br>
              <a:rPr lang="ru-RU" sz="18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МБОУ «СОШ №27 с углубленным </a:t>
            </a:r>
            <a:r>
              <a:rPr lang="ru-RU" sz="185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изучением                                            </a:t>
            </a:r>
            <a:r>
              <a:rPr lang="en-US" sz="18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</a:t>
            </a:r>
            <a:r>
              <a:rPr lang="ru-RU" sz="18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отдельных предметов» </a:t>
            </a:r>
          </a:p>
          <a:p>
            <a:r>
              <a:rPr lang="ru-RU" sz="18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г.Балаково   Саратовской  области</a:t>
            </a:r>
            <a:endParaRPr lang="ru-RU" sz="185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послушание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2786058"/>
            <a:ext cx="3357586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14290"/>
            <a:ext cx="7933588" cy="1500198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latin typeface="Arno Pro Smbd" pitchFamily="18" charset="0"/>
              </a:rPr>
              <a:t>Выработка привычки у детей к неукоснительному выполнению домашнего задания</a:t>
            </a:r>
            <a:endParaRPr lang="ru-RU" sz="4000" b="1" dirty="0">
              <a:latin typeface="Arno Pro Smbd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2143092"/>
            <a:ext cx="4714908" cy="4714908"/>
          </a:xfrm>
        </p:spPr>
        <p:txBody>
          <a:bodyPr/>
          <a:lstStyle/>
          <a:p>
            <a:r>
              <a:rPr lang="ru-RU" dirty="0">
                <a:latin typeface="Arial Narrow" pitchFamily="34" charset="0"/>
              </a:rPr>
              <a:t>к</a:t>
            </a:r>
            <a:r>
              <a:rPr lang="ru-RU" dirty="0" smtClean="0">
                <a:latin typeface="Arial Narrow" pitchFamily="34" charset="0"/>
              </a:rPr>
              <a:t>акая бы погода ни была;</a:t>
            </a:r>
          </a:p>
          <a:p>
            <a:r>
              <a:rPr lang="ru-RU" dirty="0" smtClean="0">
                <a:latin typeface="Arial Narrow" pitchFamily="34" charset="0"/>
              </a:rPr>
              <a:t>какие бы ни шли передачи;</a:t>
            </a:r>
          </a:p>
          <a:p>
            <a:r>
              <a:rPr lang="ru-RU" dirty="0">
                <a:latin typeface="Arial Narrow" pitchFamily="34" charset="0"/>
              </a:rPr>
              <a:t>ч</a:t>
            </a:r>
            <a:r>
              <a:rPr lang="ru-RU" dirty="0" smtClean="0">
                <a:latin typeface="Arial Narrow" pitchFamily="34" charset="0"/>
              </a:rPr>
              <a:t>ей бы день рожденья ни отмечался.</a:t>
            </a:r>
          </a:p>
          <a:p>
            <a:pPr marL="82296" indent="0">
              <a:buNone/>
            </a:pPr>
            <a:r>
              <a:rPr lang="ru-RU" dirty="0" smtClean="0">
                <a:latin typeface="Arial Narrow" pitchFamily="34" charset="0"/>
              </a:rPr>
              <a:t>    </a:t>
            </a:r>
            <a:r>
              <a:rPr lang="ru-RU" b="1" dirty="0" smtClean="0">
                <a:latin typeface="Arial Narrow" pitchFamily="34" charset="0"/>
              </a:rPr>
              <a:t>Задание должно быть </a:t>
            </a:r>
          </a:p>
          <a:p>
            <a:pPr marL="82296" indent="0">
              <a:buNone/>
            </a:pPr>
            <a:r>
              <a:rPr lang="ru-RU" b="1" dirty="0" smtClean="0">
                <a:latin typeface="Arial Narrow" pitchFamily="34" charset="0"/>
              </a:rPr>
              <a:t>            выполнено!</a:t>
            </a:r>
            <a:endParaRPr lang="ru-RU" b="1" dirty="0">
              <a:latin typeface="Arial Narrow" pitchFamily="34" charset="0"/>
            </a:endParaRPr>
          </a:p>
        </p:txBody>
      </p:sp>
      <p:pic>
        <p:nvPicPr>
          <p:cNvPr id="4" name="Picture 6" descr="Картинка 5 из 11856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2" y="2000240"/>
            <a:ext cx="2986086" cy="44791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85728"/>
            <a:ext cx="7933588" cy="989034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latin typeface="Arno Pro Smbd" pitchFamily="18" charset="0"/>
              </a:rPr>
              <a:t>Правила для родителей в общении с ребенком</a:t>
            </a:r>
            <a:endParaRPr lang="ru-RU" sz="4000" b="1" dirty="0">
              <a:latin typeface="Arno Pro Smbd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1484784"/>
            <a:ext cx="8005026" cy="5016050"/>
          </a:xfrm>
        </p:spPr>
        <p:txBody>
          <a:bodyPr>
            <a:noAutofit/>
          </a:bodyPr>
          <a:lstStyle/>
          <a:p>
            <a:pPr algn="just"/>
            <a:r>
              <a:rPr lang="ru-RU" sz="2550" dirty="0" smtClean="0">
                <a:latin typeface="Arial Narrow" pitchFamily="34" charset="0"/>
              </a:rPr>
              <a:t>Не вмешивайтесь в дело, которым занят ребенок, если он не просит помощи. Своим невмешательством вы будете сообщать ему: «Ты, конечно, справишься!»</a:t>
            </a:r>
          </a:p>
          <a:p>
            <a:r>
              <a:rPr lang="ru-RU" sz="2550" dirty="0" smtClean="0">
                <a:latin typeface="Arial Narrow" pitchFamily="34" charset="0"/>
              </a:rPr>
              <a:t>Если ребенку трудно и он готов принять вашу  помощь, обязательно помогите ему. При этом:</a:t>
            </a:r>
          </a:p>
          <a:p>
            <a:pPr marL="596646" indent="-514350">
              <a:buNone/>
            </a:pPr>
            <a:r>
              <a:rPr lang="ru-RU" sz="2550" dirty="0" smtClean="0">
                <a:latin typeface="Arial Narrow" pitchFamily="34" charset="0"/>
              </a:rPr>
              <a:t>-      возьмите на себя только то, что он не может выполнять сам;</a:t>
            </a:r>
          </a:p>
          <a:p>
            <a:pPr marL="596646" indent="-514350">
              <a:buNone/>
            </a:pPr>
            <a:r>
              <a:rPr lang="ru-RU" sz="2550" dirty="0" smtClean="0">
                <a:latin typeface="Arial Narrow" pitchFamily="34" charset="0"/>
              </a:rPr>
              <a:t>-      по мере освоения ребенком новых действий постепенно передавайте их ему.</a:t>
            </a:r>
          </a:p>
          <a:p>
            <a:pPr marL="596646" indent="-514350"/>
            <a:r>
              <a:rPr lang="ru-RU" sz="2550" dirty="0" smtClean="0">
                <a:latin typeface="Arial Narrow" pitchFamily="34" charset="0"/>
              </a:rPr>
              <a:t>Думайте при ребенке вслух, анализируйте, рассуждайте. Решайте жизненные ситуации. Научить ребенка думать – главная обязанность родителя!</a:t>
            </a:r>
            <a:endParaRPr lang="ru-RU" sz="2550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868346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latin typeface="Arno Pro Smbd" pitchFamily="18" charset="0"/>
              </a:rPr>
              <a:t>Советы родителям</a:t>
            </a:r>
            <a:endParaRPr lang="ru-RU" sz="4000" b="1" dirty="0">
              <a:latin typeface="Arno Pro Smbd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1071546"/>
            <a:ext cx="8001056" cy="3838588"/>
          </a:xfrm>
        </p:spPr>
        <p:txBody>
          <a:bodyPr>
            <a:normAutofit fontScale="85000" lnSpcReduction="10000"/>
          </a:bodyPr>
          <a:lstStyle/>
          <a:p>
            <a:pPr lvl="0" algn="just"/>
            <a:r>
              <a:rPr lang="ru-RU" dirty="0" smtClean="0">
                <a:latin typeface="Arial Narrow" pitchFamily="34" charset="0"/>
              </a:rPr>
              <a:t>Никогда не называйте ребенка бестолковым и т.п. </a:t>
            </a:r>
          </a:p>
          <a:p>
            <a:pPr lvl="0" algn="just"/>
            <a:r>
              <a:rPr lang="ru-RU" dirty="0" smtClean="0">
                <a:latin typeface="Arial Narrow" pitchFamily="34" charset="0"/>
              </a:rPr>
              <a:t>Хвалите ребенка за любой успех, пусть даже самый незначительный. </a:t>
            </a:r>
          </a:p>
          <a:p>
            <a:pPr lvl="0" algn="just"/>
            <a:r>
              <a:rPr lang="ru-RU" dirty="0" smtClean="0">
                <a:latin typeface="Arial Narrow" pitchFamily="34" charset="0"/>
              </a:rPr>
              <a:t>Ежедневно просматривайте без нареканий тетради, дневник, спокойно попросите объяснения по тому или иному факту, а затем спросите, чем вы можете помочь. </a:t>
            </a:r>
          </a:p>
          <a:p>
            <a:pPr lvl="0" algn="just"/>
            <a:r>
              <a:rPr lang="ru-RU" dirty="0" smtClean="0">
                <a:latin typeface="Arial Narrow" pitchFamily="34" charset="0"/>
              </a:rPr>
              <a:t>Любите своего ребенка и вселяйте ежедневно в него уверенность. </a:t>
            </a:r>
          </a:p>
          <a:p>
            <a:pPr lvl="0"/>
            <a:r>
              <a:rPr lang="ru-RU" dirty="0" smtClean="0">
                <a:latin typeface="Arial Narrow" pitchFamily="34" charset="0"/>
              </a:rPr>
              <a:t>Не ругайте, а учите!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8434" name="Picture 2" descr="Школьный возраст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8024" y="4293096"/>
            <a:ext cx="3427314" cy="23877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74638"/>
            <a:ext cx="7862150" cy="939784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latin typeface="Arno Pro Smbd" pitchFamily="18" charset="0"/>
              </a:rPr>
              <a:t>Список литературы в помощь родителям</a:t>
            </a:r>
            <a:endParaRPr lang="ru-RU" sz="4000" b="1" dirty="0">
              <a:latin typeface="Arno Pro Smbd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1447800"/>
            <a:ext cx="8005026" cy="5195910"/>
          </a:xfrm>
        </p:spPr>
        <p:txBody>
          <a:bodyPr>
            <a:normAutofit fontScale="25000" lnSpcReduction="20000"/>
          </a:bodyPr>
          <a:lstStyle/>
          <a:p>
            <a:r>
              <a:rPr lang="ru-RU" sz="9600" dirty="0" smtClean="0">
                <a:latin typeface="Arial Narrow" pitchFamily="34" charset="0"/>
                <a:cs typeface="Times New Roman" pitchFamily="18" charset="0"/>
              </a:rPr>
              <a:t>Аверин В.А. Психология детей и подростков: Монография. – Санкт-Петербург, 1994 с. 3,  5, 113, 132-135.</a:t>
            </a:r>
          </a:p>
          <a:p>
            <a:r>
              <a:rPr lang="ru-RU" sz="9600" dirty="0" smtClean="0">
                <a:latin typeface="Arial Narrow" pitchFamily="34" charset="0"/>
                <a:cs typeface="Times New Roman" pitchFamily="18" charset="0"/>
              </a:rPr>
              <a:t>Мухина В.С. Возрастная психология: феноменология развития, детство, отрочество - 5 изд., стереотип. – М.: Издательский центр «Академия», 2000 с. 249, 250-252,  259, 342</a:t>
            </a:r>
          </a:p>
          <a:p>
            <a:r>
              <a:rPr lang="ru-RU" sz="9600" dirty="0" err="1" smtClean="0">
                <a:latin typeface="Arial Narrow" pitchFamily="34" charset="0"/>
                <a:cs typeface="Times New Roman" pitchFamily="18" charset="0"/>
              </a:rPr>
              <a:t>Подласый</a:t>
            </a:r>
            <a:r>
              <a:rPr lang="ru-RU" sz="9600" dirty="0" smtClean="0">
                <a:latin typeface="Arial Narrow" pitchFamily="34" charset="0"/>
                <a:cs typeface="Times New Roman" pitchFamily="18" charset="0"/>
              </a:rPr>
              <a:t> И.П. Педагогика – М.: Просвещение: </a:t>
            </a:r>
            <a:r>
              <a:rPr lang="ru-RU" sz="9600" dirty="0" err="1" smtClean="0">
                <a:latin typeface="Arial Narrow" pitchFamily="34" charset="0"/>
                <a:cs typeface="Times New Roman" pitchFamily="18" charset="0"/>
              </a:rPr>
              <a:t>Гуманит</a:t>
            </a:r>
            <a:r>
              <a:rPr lang="ru-RU" sz="9600" dirty="0" smtClean="0">
                <a:latin typeface="Arial Narrow" pitchFamily="34" charset="0"/>
                <a:cs typeface="Times New Roman" pitchFamily="18" charset="0"/>
              </a:rPr>
              <a:t>. изд. центр ВЛАДОС, 1996 с. 114-117, 126-129.</a:t>
            </a:r>
          </a:p>
          <a:p>
            <a:r>
              <a:rPr lang="ru-RU" sz="9600" dirty="0" smtClean="0">
                <a:latin typeface="Arial Narrow" pitchFamily="34" charset="0"/>
                <a:cs typeface="Times New Roman" pitchFamily="18" charset="0"/>
              </a:rPr>
              <a:t>Российская педагогическая энциклопедия: В 2 тт./Р 76 Гл. ред. В.В. Давыдов. – М.: Большая Российская энциклопедия, 1998 </a:t>
            </a:r>
          </a:p>
          <a:p>
            <a:r>
              <a:rPr lang="ru-RU" sz="9600" dirty="0" smtClean="0">
                <a:latin typeface="Arial Narrow" pitchFamily="34" charset="0"/>
                <a:cs typeface="Times New Roman" pitchFamily="18" charset="0"/>
              </a:rPr>
              <a:t>Рыбакова М. М. 1991 Конфликт и взаимопонимание в педагогическом процессе – М.: Просвещение, 1991</a:t>
            </a:r>
          </a:p>
          <a:p>
            <a:pPr>
              <a:buFont typeface="Wingdings" pitchFamily="2" charset="2"/>
              <a:buChar char="§"/>
            </a:pPr>
            <a:r>
              <a:rPr lang="ru-RU" sz="9600" dirty="0" smtClean="0">
                <a:latin typeface="Arial Narrow" pitchFamily="34" charset="0"/>
                <a:cs typeface="Times New Roman" pitchFamily="18" charset="0"/>
              </a:rPr>
              <a:t>Тихомирова </a:t>
            </a:r>
            <a:r>
              <a:rPr lang="ru-RU" sz="9600" dirty="0">
                <a:latin typeface="Arial Narrow" pitchFamily="34" charset="0"/>
                <a:cs typeface="Times New Roman" pitchFamily="18" charset="0"/>
              </a:rPr>
              <a:t>Л.Ф. </a:t>
            </a:r>
            <a:r>
              <a:rPr lang="ru-RU" sz="9600" dirty="0" smtClean="0">
                <a:latin typeface="Arial Narrow" pitchFamily="34" charset="0"/>
                <a:cs typeface="Times New Roman" pitchFamily="18" charset="0"/>
              </a:rPr>
              <a:t> </a:t>
            </a:r>
            <a:r>
              <a:rPr lang="ru-RU" sz="9600" dirty="0">
                <a:latin typeface="Arial Narrow" pitchFamily="34" charset="0"/>
                <a:cs typeface="Times New Roman" pitchFamily="18" charset="0"/>
              </a:rPr>
              <a:t>Развитие познавательных способностей у детей. Популярное пособие для родителей и педагогов</a:t>
            </a:r>
            <a:r>
              <a:rPr lang="ru-RU" sz="9600" dirty="0" smtClean="0">
                <a:latin typeface="Arial Narrow" pitchFamily="34" charset="0"/>
                <a:cs typeface="Times New Roman" pitchFamily="18" charset="0"/>
              </a:rPr>
              <a:t>.</a:t>
            </a:r>
            <a:r>
              <a:rPr lang="ru-RU" sz="9600" dirty="0">
                <a:latin typeface="Arial Narrow" pitchFamily="34" charset="0"/>
                <a:cs typeface="Times New Roman" pitchFamily="18" charset="0"/>
              </a:rPr>
              <a:t/>
            </a:r>
            <a:br>
              <a:rPr lang="ru-RU" sz="9600" dirty="0">
                <a:latin typeface="Arial Narrow" pitchFamily="34" charset="0"/>
                <a:cs typeface="Times New Roman" pitchFamily="18" charset="0"/>
              </a:rPr>
            </a:br>
            <a:r>
              <a:rPr lang="ru-RU" sz="9600" dirty="0">
                <a:latin typeface="Arial Narrow" pitchFamily="34" charset="0"/>
                <a:cs typeface="Times New Roman" pitchFamily="18" charset="0"/>
              </a:rPr>
              <a:t>- Ярославль: Академия развития, 1997. – 240 с. </a:t>
            </a:r>
            <a:endParaRPr lang="en-US" sz="9600" dirty="0">
              <a:latin typeface="Arial Narrow" pitchFamily="34" charset="0"/>
              <a:cs typeface="Times New Roman" pitchFamily="18" charset="0"/>
            </a:endParaRPr>
          </a:p>
          <a:p>
            <a:pPr>
              <a:buNone/>
            </a:pPr>
            <a:endParaRPr lang="ru-RU" sz="8000" dirty="0" smtClean="0">
              <a:latin typeface="Arial Narrow" pitchFamily="34" charset="0"/>
              <a:cs typeface="Times New Roman" pitchFamily="18" charset="0"/>
            </a:endParaRPr>
          </a:p>
          <a:p>
            <a:endParaRPr lang="en-US" sz="8000" dirty="0" smtClean="0">
              <a:latin typeface="Arial Narrow" pitchFamily="34" charset="0"/>
            </a:endParaRP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142852"/>
            <a:ext cx="7790712" cy="981892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latin typeface="Arno Pro Smbd" pitchFamily="18" charset="0"/>
              </a:rPr>
              <a:t>Цель выступления:</a:t>
            </a:r>
            <a:endParaRPr lang="ru-RU" sz="4000" b="1" dirty="0">
              <a:latin typeface="Arno Pro Smbd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1196752"/>
            <a:ext cx="5072098" cy="5446958"/>
          </a:xfrm>
        </p:spPr>
        <p:txBody>
          <a:bodyPr>
            <a:noAutofit/>
          </a:bodyPr>
          <a:lstStyle/>
          <a:p>
            <a:pPr algn="just"/>
            <a:r>
              <a:rPr lang="ru-RU" sz="2400" dirty="0" smtClean="0">
                <a:latin typeface="Arial Narrow" pitchFamily="34" charset="0"/>
              </a:rPr>
              <a:t>интеграция усилий родителей и педагогов по формированию успешной учебной деятельности учащихся;</a:t>
            </a:r>
          </a:p>
          <a:p>
            <a:pPr algn="just"/>
            <a:r>
              <a:rPr lang="ru-RU" sz="2400" dirty="0" smtClean="0">
                <a:latin typeface="Arial Narrow" pitchFamily="34" charset="0"/>
              </a:rPr>
              <a:t>обсудить причины, возникающих у младшего школьника трудностей в учебе и определить, как их можно предупредить и преодолеть;</a:t>
            </a:r>
          </a:p>
          <a:p>
            <a:pPr algn="just"/>
            <a:r>
              <a:rPr lang="ru-RU" sz="2400" dirty="0" smtClean="0">
                <a:latin typeface="Arial Narrow" pitchFamily="34" charset="0"/>
              </a:rPr>
              <a:t>научить родителей приемам выработки у детей привычки к неукоснительному выполнению домашнего задания.</a:t>
            </a:r>
          </a:p>
          <a:p>
            <a:endParaRPr lang="ru-RU" sz="2400" dirty="0"/>
          </a:p>
        </p:txBody>
      </p:sp>
      <p:pic>
        <p:nvPicPr>
          <p:cNvPr id="17410" name="Picture 2" descr="Картинка 61 из 3619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28184" y="2214554"/>
            <a:ext cx="2701514" cy="28917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142852"/>
            <a:ext cx="7862150" cy="142876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latin typeface="Arno Pro Smbd" pitchFamily="18" charset="0"/>
              </a:rPr>
              <a:t>Статья 27 Конвенции о правах ребенка провозглашает:</a:t>
            </a:r>
            <a:endParaRPr lang="ru-RU" sz="4000" b="1" dirty="0">
              <a:latin typeface="Arno Pro Smbd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1643050"/>
            <a:ext cx="7891240" cy="3071834"/>
          </a:xfrm>
        </p:spPr>
        <p:txBody>
          <a:bodyPr/>
          <a:lstStyle/>
          <a:p>
            <a:pPr algn="just">
              <a:buNone/>
            </a:pPr>
            <a:r>
              <a:rPr lang="ru-RU" dirty="0" smtClean="0">
                <a:latin typeface="Arno Pro Smbd" pitchFamily="18" charset="0"/>
              </a:rPr>
              <a:t>   </a:t>
            </a:r>
            <a:r>
              <a:rPr lang="ru-RU" sz="2800" dirty="0" smtClean="0">
                <a:latin typeface="Arial Narrow" pitchFamily="34" charset="0"/>
              </a:rPr>
              <a:t>право ребенка на уровень жизни, необходимый для его физического, умственного, духовного, нравственного и социального развития, и возлагает основную ответственность за обеспечение такого уровня на семью.</a:t>
            </a:r>
            <a:endParaRPr lang="ru-RU" sz="2800" dirty="0">
              <a:latin typeface="Arial Narrow" pitchFamily="34" charset="0"/>
            </a:endParaRPr>
          </a:p>
        </p:txBody>
      </p:sp>
      <p:pic>
        <p:nvPicPr>
          <p:cNvPr id="4" name="Picture 2" descr="Картинка 10 из 11856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4149080"/>
            <a:ext cx="3500462" cy="2304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latin typeface="Arno Pro Smbd Caption" pitchFamily="18" charset="0"/>
              </a:rPr>
              <a:t>Потребности ребенка</a:t>
            </a:r>
            <a:endParaRPr lang="ru-RU" sz="4000" b="1" dirty="0">
              <a:latin typeface="Arno Pro Smbd Captio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447800"/>
            <a:ext cx="7929618" cy="48006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Arial Narrow" pitchFamily="34" charset="0"/>
              </a:rPr>
              <a:t>Ученик хочет приобретать в школе новые знания.</a:t>
            </a:r>
          </a:p>
          <a:p>
            <a:r>
              <a:rPr lang="ru-RU" sz="2800" dirty="0" smtClean="0">
                <a:latin typeface="Arial Narrow" pitchFamily="34" charset="0"/>
              </a:rPr>
              <a:t>Ученик стремится к самоутверждению, признанию со стороны взрослых.</a:t>
            </a:r>
          </a:p>
          <a:p>
            <a:pPr algn="just"/>
            <a:r>
              <a:rPr lang="ru-RU" sz="2800" dirty="0" smtClean="0">
                <a:latin typeface="Arial Narrow" pitchFamily="34" charset="0"/>
              </a:rPr>
              <a:t>С возрастом дети начинают понимать, что школа готовит их к взрослой жизни. И что они тем лучше смогут решать задачи, которые поставит перед ними общество, чем более основательные знания они приобретут сейчас</a:t>
            </a:r>
            <a:r>
              <a:rPr lang="ru-RU" dirty="0" smtClean="0">
                <a:latin typeface="Arial Narrow" pitchFamily="34" charset="0"/>
              </a:rPr>
              <a:t>.</a:t>
            </a:r>
            <a:endParaRPr lang="ru-RU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74638"/>
            <a:ext cx="7929618" cy="1725602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latin typeface="Arno Pro Smbd" pitchFamily="18" charset="0"/>
              </a:rPr>
              <a:t>Помощь детям должна быть эффективной, грамотной и должна идти в трех направлениях:</a:t>
            </a:r>
            <a:endParaRPr lang="ru-RU" sz="3600" b="1" dirty="0">
              <a:latin typeface="Arno Pro Smbd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2071678"/>
            <a:ext cx="7933588" cy="4176722"/>
          </a:xfrm>
        </p:spPr>
        <p:txBody>
          <a:bodyPr/>
          <a:lstStyle/>
          <a:p>
            <a:r>
              <a:rPr lang="ru-RU" dirty="0" smtClean="0">
                <a:latin typeface="Arial Narrow" pitchFamily="34" charset="0"/>
              </a:rPr>
              <a:t>организация режима дня;</a:t>
            </a:r>
          </a:p>
          <a:p>
            <a:r>
              <a:rPr lang="ru-RU" dirty="0" smtClean="0">
                <a:latin typeface="Arial Narrow" pitchFamily="34" charset="0"/>
              </a:rPr>
              <a:t>контроль за выполнением домашних заданий;</a:t>
            </a:r>
          </a:p>
          <a:p>
            <a:r>
              <a:rPr lang="ru-RU" dirty="0" smtClean="0">
                <a:latin typeface="Arial Narrow" pitchFamily="34" charset="0"/>
              </a:rPr>
              <a:t>приучение детей к самостоятельности.</a:t>
            </a:r>
            <a:endParaRPr lang="ru-RU" dirty="0">
              <a:latin typeface="Arial Narrow" pitchFamily="34" charset="0"/>
            </a:endParaRPr>
          </a:p>
        </p:txBody>
      </p:sp>
      <p:pic>
        <p:nvPicPr>
          <p:cNvPr id="2050" name="Picture 2" descr="http://im4-tub.yandex.net/i?id=888872&amp;tov=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4286256"/>
            <a:ext cx="2857520" cy="2286019"/>
          </a:xfrm>
          <a:prstGeom prst="rect">
            <a:avLst/>
          </a:prstGeom>
          <a:noFill/>
        </p:spPr>
      </p:pic>
      <p:pic>
        <p:nvPicPr>
          <p:cNvPr id="2052" name="Picture 4" descr="http://im2-tub.yandex.net/i?id=77470804&amp;tov=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4286256"/>
            <a:ext cx="2857520" cy="21532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74638"/>
            <a:ext cx="7933588" cy="114300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latin typeface="Arno Pro Smbd" pitchFamily="18" charset="0"/>
              </a:rPr>
              <a:t>Организация режима дня позволяет ребенку:</a:t>
            </a:r>
            <a:endParaRPr lang="ru-RU" sz="4000" b="1" dirty="0">
              <a:latin typeface="Arno Pro Smbd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1643050"/>
            <a:ext cx="7858180" cy="2286016"/>
          </a:xfrm>
        </p:spPr>
        <p:txBody>
          <a:bodyPr>
            <a:normAutofit/>
          </a:bodyPr>
          <a:lstStyle/>
          <a:p>
            <a:r>
              <a:rPr lang="ru-RU" dirty="0">
                <a:latin typeface="Arial Narrow" pitchFamily="34" charset="0"/>
              </a:rPr>
              <a:t>л</a:t>
            </a:r>
            <a:r>
              <a:rPr lang="ru-RU" dirty="0" smtClean="0">
                <a:latin typeface="Arial Narrow" pitchFamily="34" charset="0"/>
              </a:rPr>
              <a:t>егче справится с учебной нагрузкой;</a:t>
            </a:r>
          </a:p>
          <a:p>
            <a:pPr algn="just"/>
            <a:r>
              <a:rPr lang="ru-RU" dirty="0">
                <a:latin typeface="Arial Narrow" pitchFamily="34" charset="0"/>
              </a:rPr>
              <a:t>з</a:t>
            </a:r>
            <a:r>
              <a:rPr lang="ru-RU" dirty="0" smtClean="0">
                <a:latin typeface="Arial Narrow" pitchFamily="34" charset="0"/>
              </a:rPr>
              <a:t>ащищает нервную систему от переутомления. У 20 % школьников плохое здоровье - причина неуспеваемости.</a:t>
            </a:r>
          </a:p>
          <a:p>
            <a:endParaRPr lang="ru-RU" dirty="0"/>
          </a:p>
        </p:txBody>
      </p:sp>
      <p:pic>
        <p:nvPicPr>
          <p:cNvPr id="5" name="Picture 11" descr="j034334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4000504"/>
            <a:ext cx="2357454" cy="2466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 descr="j034340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6182" y="3929066"/>
            <a:ext cx="2394958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023213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43702" y="4143380"/>
            <a:ext cx="2071702" cy="2125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74638"/>
            <a:ext cx="7929618" cy="1368412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latin typeface="Arno Pro Smbd" pitchFamily="18" charset="0"/>
              </a:rPr>
              <a:t>Советы учащимся при выполнении домашнего задания</a:t>
            </a:r>
            <a:endParaRPr lang="ru-RU" sz="4000" b="1" dirty="0">
              <a:latin typeface="Arno Pro Smbd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1916832"/>
            <a:ext cx="8005026" cy="4298250"/>
          </a:xfrm>
        </p:spPr>
        <p:txBody>
          <a:bodyPr>
            <a:normAutofit/>
          </a:bodyPr>
          <a:lstStyle/>
          <a:p>
            <a:pPr lvl="0"/>
            <a:r>
              <a:rPr lang="ru-RU" sz="2800" dirty="0" smtClean="0">
                <a:latin typeface="Arial Narrow" pitchFamily="34" charset="0"/>
              </a:rPr>
              <a:t>Серьезно относитесь к выполнению домашних заданий. </a:t>
            </a:r>
          </a:p>
          <a:p>
            <a:pPr lvl="0"/>
            <a:r>
              <a:rPr lang="ru-RU" sz="2800" dirty="0" smtClean="0">
                <a:latin typeface="Arial Narrow" pitchFamily="34" charset="0"/>
              </a:rPr>
              <a:t>Составьте план изучения предметов. </a:t>
            </a:r>
          </a:p>
          <a:p>
            <a:pPr lvl="0" algn="just"/>
            <a:r>
              <a:rPr lang="ru-RU" sz="2800" dirty="0" smtClean="0">
                <a:latin typeface="Arial Narrow" pitchFamily="34" charset="0"/>
              </a:rPr>
              <a:t>Не забывайте устраивать между предметами короткие перерывы, особенно если задание большое. </a:t>
            </a:r>
          </a:p>
          <a:p>
            <a:pPr lvl="0" algn="just"/>
            <a:r>
              <a:rPr lang="ru-RU" sz="2800" dirty="0" smtClean="0">
                <a:latin typeface="Arial Narrow" pitchFamily="34" charset="0"/>
              </a:rPr>
              <a:t>Домашнее задание начинайте выполнять с трудного предмета.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74638"/>
            <a:ext cx="7933588" cy="108266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latin typeface="Arno Pro Smbd" pitchFamily="18" charset="0"/>
              </a:rPr>
              <a:t>Памятка при решении задачи</a:t>
            </a:r>
            <a:endParaRPr lang="ru-RU" sz="4000" b="1" dirty="0">
              <a:latin typeface="Arno Pro Smbd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1447800"/>
            <a:ext cx="8005026" cy="4800600"/>
          </a:xfrm>
        </p:spPr>
        <p:txBody>
          <a:bodyPr>
            <a:normAutofit/>
          </a:bodyPr>
          <a:lstStyle/>
          <a:p>
            <a:pPr algn="just"/>
            <a:r>
              <a:rPr lang="ru-RU" sz="2800" dirty="0" smtClean="0">
                <a:latin typeface="Arial Narrow" pitchFamily="34" charset="0"/>
              </a:rPr>
              <a:t>Прочитать задачу, представить о чем говориться; кратко записать условие, схему.</a:t>
            </a:r>
          </a:p>
          <a:p>
            <a:pPr algn="just"/>
            <a:r>
              <a:rPr lang="ru-RU" sz="2800" dirty="0" smtClean="0">
                <a:latin typeface="Arial Narrow" pitchFamily="34" charset="0"/>
              </a:rPr>
              <a:t>Пояснить, что обозначает каждое число, повторить вопрос задачи, подумать, можно ли ответить на вопрос задачи; если нет, то почему.</a:t>
            </a:r>
          </a:p>
          <a:p>
            <a:r>
              <a:rPr lang="ru-RU" sz="2800" dirty="0" smtClean="0">
                <a:latin typeface="Arial Narrow" pitchFamily="34" charset="0"/>
              </a:rPr>
              <a:t>Составить план решения задачи.</a:t>
            </a:r>
          </a:p>
          <a:p>
            <a:r>
              <a:rPr lang="ru-RU" sz="2800" dirty="0" smtClean="0">
                <a:latin typeface="Arial Narrow" pitchFamily="34" charset="0"/>
              </a:rPr>
              <a:t>Проверить решение.</a:t>
            </a:r>
          </a:p>
          <a:p>
            <a:r>
              <a:rPr lang="ru-RU" sz="2800" dirty="0" smtClean="0">
                <a:latin typeface="Arial Narrow" pitchFamily="34" charset="0"/>
              </a:rPr>
              <a:t>Записать решение в тетрадь.</a:t>
            </a:r>
            <a:endParaRPr lang="ru-RU" sz="2800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74638"/>
            <a:ext cx="7933588" cy="114300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latin typeface="Arno Pro Smbd" pitchFamily="18" charset="0"/>
              </a:rPr>
              <a:t>Памятка при выполнении упражнений по русскому языку</a:t>
            </a:r>
            <a:endParaRPr lang="ru-RU" sz="4000" b="1" dirty="0">
              <a:latin typeface="Arno Pro Smbd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1500174"/>
            <a:ext cx="8005026" cy="4748226"/>
          </a:xfrm>
        </p:spPr>
        <p:txBody>
          <a:bodyPr/>
          <a:lstStyle/>
          <a:p>
            <a:r>
              <a:rPr lang="ru-RU" dirty="0" smtClean="0">
                <a:latin typeface="Arial Narrow" pitchFamily="34" charset="0"/>
              </a:rPr>
              <a:t>Повторить правила.</a:t>
            </a:r>
          </a:p>
          <a:p>
            <a:r>
              <a:rPr lang="ru-RU" dirty="0" smtClean="0">
                <a:latin typeface="Arial Narrow" pitchFamily="34" charset="0"/>
              </a:rPr>
              <a:t>Прочитать задание к упражнению, повторить что нужно сделать.</a:t>
            </a:r>
          </a:p>
          <a:p>
            <a:r>
              <a:rPr lang="ru-RU" dirty="0" smtClean="0">
                <a:latin typeface="Arial Narrow" pitchFamily="34" charset="0"/>
              </a:rPr>
              <a:t>Прочитать упражнение и выполнить все задания устно.</a:t>
            </a:r>
          </a:p>
          <a:p>
            <a:r>
              <a:rPr lang="ru-RU" dirty="0" smtClean="0">
                <a:latin typeface="Arial Narrow" pitchFamily="34" charset="0"/>
              </a:rPr>
              <a:t>Выполнить задания письменно.</a:t>
            </a:r>
          </a:p>
          <a:p>
            <a:r>
              <a:rPr lang="ru-RU" dirty="0" smtClean="0">
                <a:latin typeface="Arial Narrow" pitchFamily="34" charset="0"/>
              </a:rPr>
              <a:t>Проверить работу.</a:t>
            </a:r>
            <a:endParaRPr lang="ru-RU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239</TotalTime>
  <Words>569</Words>
  <Application>Microsoft Office PowerPoint</Application>
  <PresentationFormat>Экран (4:3)</PresentationFormat>
  <Paragraphs>70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Солнцестояние</vt:lpstr>
      <vt:lpstr>Влияние родителей на успеваемость ребенка</vt:lpstr>
      <vt:lpstr>Цель выступления:</vt:lpstr>
      <vt:lpstr>Статья 27 Конвенции о правах ребенка провозглашает:</vt:lpstr>
      <vt:lpstr>Потребности ребенка</vt:lpstr>
      <vt:lpstr>Помощь детям должна быть эффективной, грамотной и должна идти в трех направлениях:</vt:lpstr>
      <vt:lpstr>Организация режима дня позволяет ребенку:</vt:lpstr>
      <vt:lpstr>Советы учащимся при выполнении домашнего задания</vt:lpstr>
      <vt:lpstr>Памятка при решении задачи</vt:lpstr>
      <vt:lpstr>Памятка при выполнении упражнений по русскому языку</vt:lpstr>
      <vt:lpstr>Выработка привычки у детей к неукоснительному выполнению домашнего задания</vt:lpstr>
      <vt:lpstr>Правила для родителей в общении с ребенком</vt:lpstr>
      <vt:lpstr>Советы родителям</vt:lpstr>
      <vt:lpstr>Список литературы в помощь родителям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Влияние семейной атмосферы на успеваемость ребенка</dc:title>
  <dc:creator>Admin</dc:creator>
  <cp:lastModifiedBy>Наталья</cp:lastModifiedBy>
  <cp:revision>36</cp:revision>
  <dcterms:created xsi:type="dcterms:W3CDTF">2009-11-23T16:54:16Z</dcterms:created>
  <dcterms:modified xsi:type="dcterms:W3CDTF">2013-02-24T11:51:48Z</dcterms:modified>
</cp:coreProperties>
</file>