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67" r:id="rId3"/>
    <p:sldId id="271" r:id="rId4"/>
    <p:sldId id="259" r:id="rId5"/>
    <p:sldId id="272" r:id="rId6"/>
    <p:sldId id="261" r:id="rId7"/>
    <p:sldId id="262" r:id="rId8"/>
    <p:sldId id="263" r:id="rId9"/>
    <p:sldId id="264" r:id="rId10"/>
    <p:sldId id="265" r:id="rId11"/>
    <p:sldId id="266" r:id="rId12"/>
    <p:sldId id="270" r:id="rId13"/>
    <p:sldId id="257" r:id="rId14"/>
    <p:sldId id="258" r:id="rId15"/>
    <p:sldId id="274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C03EC0-1A24-4A51-82AB-9F94E5E4CF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FEDF8A-C07F-4371-B25E-947D260C9F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EAD46E-285D-482A-B9CB-8C8B7C895D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D0EB65-187D-4E1D-ABC4-52145ACBD0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B821F0-8ABD-4BE9-9592-5771D7C7BA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D24FFF-8A4E-4309-8232-DE38502363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E8C05C-C369-42D3-A6C0-DA14CF1574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9BF775-D7BB-42AA-AB2B-F3AFD8E919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DD5159-0E22-4738-912D-923DEB161F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A5B441-8C44-41EF-A4FE-8CC3E86053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A648D3-A09D-4B26-A9E7-66E308A48E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2ACCBB3-B619-4A39-B086-1CA62D6D03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&#1082;%20&#1087;&#1091;&#1073;&#1083;&#1080;&#1082;&#1072;&#1094;&#1080;&#1103;&#1084;/&#1052;&#1072;&#1089;&#1083;&#1086;&#1073;&#1086;&#1077;&#1074;&#1072;%20&#1054;.&#1040;/&#1055;&#1086;&#1088;&#1072;%20&#1091;&#1078;&#1080;&#1085;&#1072;&#1090;&#1100;.doc" TargetMode="External"/><Relationship Id="rId3" Type="http://schemas.openxmlformats.org/officeDocument/2006/relationships/hyperlink" Target="&#1082;%20&#1087;&#1091;&#1073;&#1083;&#1080;&#1082;&#1072;&#1094;&#1080;&#1103;&#1084;/&#1069;&#1050;&#1054;&#1051;&#1054;&#1043;&#1048;&#1063;&#1045;&#1057;&#1050;&#1048;&#1049;%20&#1055;&#1040;&#1057;&#1055;&#1054;&#1056;&#1058;.doc" TargetMode="External"/><Relationship Id="rId7" Type="http://schemas.openxmlformats.org/officeDocument/2006/relationships/hyperlink" Target="&#1082;%20&#1087;&#1091;&#1073;&#1083;&#1080;&#1082;&#1072;&#1094;&#1080;&#1103;&#1084;/&#1059;&#1056;&#1054;&#1050;&#1048;%20&#1059;&#1063;&#1048;&#1058;&#1045;&#1051;&#1045;&#1049;" TargetMode="External"/><Relationship Id="rId12" Type="http://schemas.openxmlformats.org/officeDocument/2006/relationships/image" Target="../media/image20.jpeg"/><Relationship Id="rId2" Type="http://schemas.openxmlformats.org/officeDocument/2006/relationships/hyperlink" Target="&#1082;%20&#1087;&#1091;&#1073;&#1083;&#1080;&#1082;&#1072;&#1094;&#1080;&#1103;&#1084;/&#1084;&#1086;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../../&#1091;&#1088;&#1086;&#1082;&#1080;%20&#1079;&#1076;&#1086;&#1088;&#1086;&#1074;&#1100;&#1103;%20&#1096;&#1082;&#1086;&#1083;&#1100;&#1085;&#1099;&#1077;%20&#1082;%20&#1087;&#1088;&#1086;&#1075;&#1088;&#1072;&#1084;&#1084;&#1077;%20&#1060;&#1086;&#1088;&#1084;&#1080;&#1088;&#1086;&#1074;&#1072;&#1085;&#1080;&#1077;%20&#1082;&#1091;&#1083;&#1100;&#1090;&#1091;&#1088;&#1099;%20&#1079;&#1076;&#1086;&#1088;&#1086;&#1074;&#1100;&#1103;" TargetMode="External"/><Relationship Id="rId11" Type="http://schemas.openxmlformats.org/officeDocument/2006/relationships/hyperlink" Target="../../&#1092;&#1083;&#1077;&#1096;&#1082;&#1072;%20&#1087;&#1086;%20&#1079;&#1076;&#1086;&#1088;&#1086;&#1074;&#1100;&#1102;/&#1084;&#1072;&#1090;&#1077;&#1088;&#1080;&#1072;&#1083;&#1099;%20&#1087;&#1086;%20&#1101;&#1082;&#1089;&#1087;&#1077;&#1088;&#1080;&#1084;&#1077;&#1085;&#1090;&#1091;/2008-09%20&#1091;&#1095;.%20&#1075;&#1086;&#1076;/&#1089;&#1077;&#1084;&#1080;&#1085;&#1072;&#1088;%20&#1087;&#1086;%20&#1087;&#1088;&#1086;&#1077;&#1082;&#1090;&#1072;&#1084;/&#1087;&#1088;&#1086;&#1077;&#1082;&#1090;%20&#1087;&#1088;&#1072;&#1074;&#1080;&#1083;&#1100;&#1085;&#1086;&#1077;%20&#1087;&#1080;&#1090;&#1072;&#1085;&#1080;&#1077;/&#1085;&#1072;%20&#1089;&#1072;&#1081;&#1090;%20&#1087;&#1088;&#1072;&#1074;&#1080;&#1083;&#1100;&#1085;&#1086;&#1077;%20&#1087;&#1080;&#1090;&#1072;&#1085;&#1080;&#1077;/&#1096;&#1082;&#1086;&#1083;&#1100;&#1085;&#1099;&#1077;%20&#1087;&#1088;&#1077;&#1079;&#1077;&#1085;&#1090;&#1072;&#1094;&#1080;&#1080;%20&#1082;%20&#1091;&#1088;&#1086;&#1082;&#1072;&#1084;%20&#1079;&#1076;&#1086;&#1088;&#1086;&#1074;&#1100;&#1103;%20&#1087;&#1086;%20&#1087;&#1080;&#1090;&#1072;&#1085;&#1080;&#1102;" TargetMode="External"/><Relationship Id="rId5" Type="http://schemas.openxmlformats.org/officeDocument/2006/relationships/hyperlink" Target="../../&#1075;&#1072;&#1079;&#1077;&#1090;&#1099;%20&#1080;%20&#1089;&#1090;&#1077;&#1085;&#1076;&#1099;" TargetMode="External"/><Relationship Id="rId10" Type="http://schemas.openxmlformats.org/officeDocument/2006/relationships/hyperlink" Target="&#1082;%20&#1087;&#1091;&#1073;&#1083;&#1080;&#1082;&#1072;&#1094;&#1080;&#1103;&#1084;/&#1041;&#1059;&#1050;&#1051;&#1045;&#1058;.doc" TargetMode="External"/><Relationship Id="rId4" Type="http://schemas.openxmlformats.org/officeDocument/2006/relationships/hyperlink" Target="../../&#1092;&#1083;&#1077;&#1096;&#1082;&#1072;%20&#1087;&#1086;%20&#1079;&#1076;&#1086;&#1088;&#1086;&#1074;&#1100;&#1102;/&#1084;&#1072;&#1090;&#1077;&#1088;&#1080;&#1072;&#1083;&#1099;%20&#1076;&#1083;&#1103;%20&#1044;&#1077;&#1084;&#1077;&#1085;&#1090;&#1100;&#1077;&#1074;&#1086;&#1081;/&#1088;&#1072;&#1073;&#1086;&#1090;&#1072;%20&#1096;&#1082;&#1086;&#1083;&#1099;/&#1052;&#1040;&#1058;&#1045;&#1056;&#1048;&#1040;&#1051;&#1067;%20&#1044;&#1051;&#1071;%20&#1050;&#1051;&#1040;&#1057;&#1057;&#1053;&#1067;&#1061;%20&#1056;&#1059;&#1050;&#1054;&#1042;&#1054;&#1044;&#1048;&#1058;&#1045;&#1051;&#1045;&#1049;/&#1058;&#1045;&#1052;&#1040;&#1058;&#1048;&#1050;&#1040;%20&#1047;&#1040;&#1053;&#1071;&#1058;&#1048;&#1049;%20&#1055;&#1054;%20&#1050;&#1059;&#1051;&#1068;&#1058;&#1059;&#1056;&#1045;%20&#1047;&#1044;&#1054;&#1056;&#1054;&#1042;&#1068;&#1071;/1-4.doc" TargetMode="External"/><Relationship Id="rId9" Type="http://schemas.openxmlformats.org/officeDocument/2006/relationships/hyperlink" Target="&#1082;%20&#1087;&#1091;&#1073;&#1083;&#1080;&#1082;&#1072;&#1094;&#1080;&#1103;&#1084;/&#1055;&#1088;&#1080;&#1088;&#1086;&#1076;&#1072;%20&#1080;%20&#1079;&#1076;&#1086;&#1088;&#1086;&#1074;&#1100;&#1077;.doc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../../&#1076;&#1072;&#1085;&#1085;&#1099;&#1077;%20&#1087;&#1086;%20&#1079;&#1076;&#1086;&#1088;&#1086;&#1074;&#1100;&#1102;/2009/&#1087;&#1072;&#1089;&#1087;&#1086;&#1088;&#1090;%20&#1079;&#1076;&#1086;&#1088;&#1086;&#1074;&#1100;&#1103;%20&#1096;&#1082;&#1086;&#1083;&#1099;%202009-10&#1091;&#1095;.%20&#1075;&#1086;&#1076;.xls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../../&#1092;&#1083;&#1077;&#1096;&#1082;&#1072;%20&#1087;&#1086;%20&#1079;&#1076;&#1086;&#1088;&#1086;&#1074;&#1100;&#1102;/&#1084;&#1072;&#1090;&#1077;&#1088;&#1080;&#1072;&#1083;&#1099;%20&#1076;&#1083;&#1103;%20&#1044;&#1077;&#1084;&#1077;&#1085;&#1090;&#1100;&#1077;&#1074;&#1086;&#1081;/&#1072;&#1085;&#1082;&#1077;&#1090;&#1080;&#1088;&#1086;&#1074;&#1072;&#1085;&#1080;&#1077;%20&#1091;&#1095;&#1072;&#1097;&#1080;&#1093;&#1089;&#1103;/&#1072;&#1085;&#1082;&#1077;&#1090;&#1080;&#1088;&#1086;&#1074;&#1072;&#1085;&#1080;&#1077;%20&#1087;&#1086;%20&#1092;&#1080;&#1079;&#1082;&#1091;&#1083;&#1100;&#1090;&#1091;&#1088;&#1077;%202007-08&#1091;&#1095;.&#1075;&#1086;&#1076;/&#1080;&#1090;&#1086;&#1075;&#1080;%20&#1072;&#1085;&#1082;&#1077;&#1090;&#1080;&#1088;&#1086;&#1074;&#1072;&#1085;&#1080;&#1103;%201-4%20&#1082;&#1083;&#1072;&#1089;&#1089;&#1099;.ppt" TargetMode="External"/><Relationship Id="rId7" Type="http://schemas.openxmlformats.org/officeDocument/2006/relationships/image" Target="../media/image19.jpeg"/><Relationship Id="rId2" Type="http://schemas.openxmlformats.org/officeDocument/2006/relationships/hyperlink" Target="../../&#1092;&#1083;&#1077;&#1096;&#1082;&#1072;%20&#1087;&#1086;%20&#1079;&#1076;&#1086;&#1088;&#1086;&#1074;&#1100;&#1102;/&#1084;&#1072;&#1090;&#1077;&#1088;&#1080;&#1072;&#1083;&#1099;%20&#1076;&#1083;&#1103;%20&#1044;&#1077;&#1084;&#1077;&#1085;&#1090;&#1100;&#1077;&#1074;&#1086;&#1081;/&#1072;&#1085;&#1082;&#1077;&#1090;&#1080;&#1088;&#1086;&#1074;&#1072;&#1085;&#1080;&#1077;%20&#1091;&#1095;&#1072;&#1097;&#1080;&#1093;&#1089;&#1103;/&#1082;&#1091;&#1083;&#1100;&#1090;&#1091;&#1088;&#1072;%20&#1079;&#1076;&#1086;&#1088;&#1086;&#1074;&#1100;&#1103;/2006-07%20&#1084;&#1086;&#1085;&#1080;&#1090;&#1086;&#1088;&#1080;&#1085;&#1075;/&#1084;&#1072;&#1081;%202007/5&#1072;,&#1073;%20&#1040;&#1053;&#1050;&#1045;&#1058;&#1048;&#1056;&#1054;&#1042;&#1040;&#1053;&#1048;&#1045;%20&#1084;&#1072;&#1081;%202007&#1075;.ppt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hyperlink" Target="../../&#1092;&#1083;&#1077;&#1096;&#1082;&#1072;%20&#1087;&#1086;%20&#1079;&#1076;&#1086;&#1088;&#1086;&#1074;&#1100;&#1102;/&#1084;&#1072;&#1090;&#1077;&#1088;&#1080;&#1072;&#1083;&#1099;%20&#1076;&#1083;&#1103;%20&#1044;&#1077;&#1084;&#1077;&#1085;&#1090;&#1100;&#1077;&#1074;&#1086;&#1081;/&#1072;&#1085;&#1082;&#1077;&#1090;&#1080;&#1088;&#1086;&#1074;&#1072;&#1085;&#1080;&#1077;%20&#1091;&#1095;&#1072;&#1097;&#1080;&#1093;&#1089;&#1103;/&#1082;&#1091;&#1083;&#1100;&#1090;&#1091;&#1088;&#1072;%20&#1079;&#1076;&#1086;&#1088;&#1086;&#1074;&#1100;&#1103;/2009-10/&#1072;&#1085;&#1082;&#1077;&#1090;&#1072;.pp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ChangeArrowheads="1"/>
          </p:cNvSpPr>
          <p:nvPr/>
        </p:nvSpPr>
        <p:spPr bwMode="auto">
          <a:xfrm>
            <a:off x="468313" y="5589588"/>
            <a:ext cx="842486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/>
              <a:t>Цель эксперимента:  </a:t>
            </a:r>
            <a:r>
              <a:rPr lang="ru-RU" altLang="zh-CN"/>
              <a:t>создать и апробировать модель образовательной среды школы, содействующей формированию культуры здоровья у обучающихся, а также всех участников педагогического процесса</a:t>
            </a:r>
            <a:endParaRPr lang="ru-RU"/>
          </a:p>
        </p:txBody>
      </p:sp>
      <p:sp>
        <p:nvSpPr>
          <p:cNvPr id="2051" name="Text Box 5"/>
          <p:cNvSpPr txBox="1">
            <a:spLocks noChangeArrowheads="1"/>
          </p:cNvSpPr>
          <p:nvPr/>
        </p:nvSpPr>
        <p:spPr bwMode="auto">
          <a:xfrm>
            <a:off x="395288" y="188913"/>
            <a:ext cx="849788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zh-CN" sz="2800" b="1">
                <a:solidFill>
                  <a:srgbClr val="FF0000"/>
                </a:solidFill>
              </a:rPr>
              <a:t>«Здоровьесберегающая среда общеобразовательного учреждения – важнейший фактор формирования культуры </a:t>
            </a:r>
          </a:p>
          <a:p>
            <a:pPr algn="ctr"/>
            <a:r>
              <a:rPr lang="ru-RU" altLang="zh-CN" sz="2800" b="1">
                <a:solidFill>
                  <a:srgbClr val="FF0000"/>
                </a:solidFill>
              </a:rPr>
              <a:t>здоровья обучающихся» </a:t>
            </a:r>
            <a:endParaRPr lang="ru-RU" sz="2800" b="1">
              <a:solidFill>
                <a:srgbClr val="FF0000"/>
              </a:solidFill>
            </a:endParaRPr>
          </a:p>
        </p:txBody>
      </p:sp>
      <p:pic>
        <p:nvPicPr>
          <p:cNvPr id="2052" name="Picture 11" descr="митинг 01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92275" y="2060575"/>
            <a:ext cx="5184775" cy="339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Text Box 7"/>
          <p:cNvSpPr txBox="1">
            <a:spLocks noChangeArrowheads="1"/>
          </p:cNvSpPr>
          <p:nvPr/>
        </p:nvSpPr>
        <p:spPr bwMode="auto">
          <a:xfrm>
            <a:off x="1622425" y="2205038"/>
            <a:ext cx="52371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b="1">
                <a:solidFill>
                  <a:schemeClr val="bg1"/>
                </a:solidFill>
              </a:rPr>
              <a:t>МОУ «СОШ №3  с углубленным </a:t>
            </a:r>
          </a:p>
          <a:p>
            <a:pPr algn="ctr"/>
            <a:r>
              <a:rPr lang="ru-RU" b="1">
                <a:solidFill>
                  <a:schemeClr val="bg1"/>
                </a:solidFill>
              </a:rPr>
              <a:t>изучением математики» города Костомукша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ChangeArrowheads="1"/>
          </p:cNvSpPr>
          <p:nvPr/>
        </p:nvSpPr>
        <p:spPr bwMode="auto">
          <a:xfrm>
            <a:off x="827088" y="0"/>
            <a:ext cx="75850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b="1">
                <a:cs typeface="Times New Roman" pitchFamily="18" charset="0"/>
              </a:rPr>
              <a:t> </a:t>
            </a:r>
            <a:r>
              <a:rPr lang="ru-RU" sz="2000" b="1">
                <a:solidFill>
                  <a:srgbClr val="FF0000"/>
                </a:solidFill>
                <a:cs typeface="Times New Roman" pitchFamily="18" charset="0"/>
              </a:rPr>
              <a:t>6. Представление результатов работы по теме эксперимента</a:t>
            </a:r>
            <a:endParaRPr lang="ru-RU" sz="2000">
              <a:solidFill>
                <a:srgbClr val="FF0000"/>
              </a:solidFill>
            </a:endParaRPr>
          </a:p>
          <a:p>
            <a:pPr eaLnBrk="0" hangingPunct="0"/>
            <a:r>
              <a:rPr lang="ru-RU" b="1">
                <a:cs typeface="Times New Roman" pitchFamily="18" charset="0"/>
              </a:rPr>
              <a:t>а). проведение совещаний и семинаров с педагогическим коллективом</a:t>
            </a:r>
            <a:endParaRPr lang="ru-RU"/>
          </a:p>
          <a:p>
            <a:pPr eaLnBrk="0" hangingPunct="0"/>
            <a:endParaRPr lang="ru-RU"/>
          </a:p>
        </p:txBody>
      </p:sp>
      <p:graphicFrame>
        <p:nvGraphicFramePr>
          <p:cNvPr id="12348" name="Group 60"/>
          <p:cNvGraphicFramePr>
            <a:graphicFrameLocks noGrp="1"/>
          </p:cNvGraphicFramePr>
          <p:nvPr/>
        </p:nvGraphicFramePr>
        <p:xfrm>
          <a:off x="395288" y="836613"/>
          <a:ext cx="8569325" cy="5303837"/>
        </p:xfrm>
        <a:graphic>
          <a:graphicData uri="http://schemas.openxmlformats.org/drawingml/2006/table">
            <a:tbl>
              <a:tblPr/>
              <a:tblGrid>
                <a:gridCol w="2716212"/>
                <a:gridCol w="2716213"/>
                <a:gridCol w="2784475"/>
                <a:gridCol w="352425"/>
              </a:tblGrid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2006-07уч. Год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2007-08уч.год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2008-09 год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81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совещания с педколлективом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15.03.2006г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городской семинар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«Реализация программы «Здоровье» в общеобразовательной школе»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 января 2007г. -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обучающий семинар с классными руководителями -  Знакомство с программой эксперимента, путями его реализации, программой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Э.Н.Вайнера «Возможности воспитания культуры здоровья в общеобразовательной школе»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 февраля 2007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– выступление творческой группы на методическом совете  о работе методических объединений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Здоровьесберегающие технологии и их использование в учебном процессе»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семинары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23.04.2007г.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республиканский семинар «Здоровьесберегающие технологии в учебно-воспитательном процессе»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выпуск тематических  газет: Режим дня школьника, Вредные привычки и борьба с ними, Здоровый образ жизни, Питание школьника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совещания с педколлективом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14.10.  2007г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Выступление на семинаре  классных руководителей «Формирование культуры здоровья учащихся с использованием программы Э.Н. Вайнера 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«Формирование культуры здоровья в общеобразовательной школе»,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использованием уроков-презентаций о здоровье.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февраля 2008г. –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совещание с педагогически коллективом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«Формирование культуры здоровья учащихся»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Выпуск тематических газет: Мы и наше здоровье, Личная гигиена, Твой организм, Здоровье в школе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совещания с педколлективом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 октября 2008г.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Выступление на семинаре классных руководителей о работе с классами по программе «Здоровье», Э.Н. Вайнера 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«Формирование культуры здоровья в общеобразовательной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школе»,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ноября 2008 года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выступление а методическом совете школы по теме «Реализация программы «Здоровье – одно из направлений развития школы»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семинары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январь 2009 года 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республиканский семинар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«Формирование культуры здоровья через развитие здоровьесберегающей среды»,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практический семинар  для учащихся школ города «Тропы здоровья»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Выпуск тематических газет: Твое питание, Питание и здоровье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ChangeArrowheads="1"/>
          </p:cNvSpPr>
          <p:nvPr/>
        </p:nvSpPr>
        <p:spPr bwMode="auto">
          <a:xfrm>
            <a:off x="827088" y="230188"/>
            <a:ext cx="55451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600">
                <a:solidFill>
                  <a:srgbClr val="000000"/>
                </a:solidFill>
                <a:cs typeface="Times New Roman" pitchFamily="18" charset="0"/>
              </a:rPr>
              <a:t>Методические</a:t>
            </a:r>
            <a:r>
              <a:rPr lang="ru-RU" sz="1600">
                <a:solidFill>
                  <a:srgbClr val="000000"/>
                </a:solidFill>
              </a:rPr>
              <a:t> </a:t>
            </a:r>
            <a:r>
              <a:rPr lang="ru-RU" sz="1600">
                <a:solidFill>
                  <a:srgbClr val="000000"/>
                </a:solidFill>
                <a:cs typeface="Times New Roman" pitchFamily="18" charset="0"/>
              </a:rPr>
              <a:t> материалы о работе школы по итогам работы</a:t>
            </a:r>
            <a:endParaRPr lang="ru-RU" sz="1600"/>
          </a:p>
        </p:txBody>
      </p:sp>
      <p:graphicFrame>
        <p:nvGraphicFramePr>
          <p:cNvPr id="13356" name="Group 44"/>
          <p:cNvGraphicFramePr>
            <a:graphicFrameLocks noGrp="1"/>
          </p:cNvGraphicFramePr>
          <p:nvPr/>
        </p:nvGraphicFramePr>
        <p:xfrm>
          <a:off x="468313" y="765175"/>
          <a:ext cx="8280400" cy="5294313"/>
        </p:xfrm>
        <a:graphic>
          <a:graphicData uri="http://schemas.openxmlformats.org/drawingml/2006/table">
            <a:tbl>
              <a:tblPr/>
              <a:tblGrid>
                <a:gridCol w="2760662"/>
                <a:gridCol w="2759075"/>
                <a:gridCol w="2760663"/>
              </a:tblGrid>
              <a:tr h="488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2006-07уч. Год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2007-08уч.год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2008-09 год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6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2" action="ppaction://hlinkfile"/>
                        </a:rPr>
                        <a:t>Работа 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2" action="ppaction://hlinkfile"/>
                        </a:rPr>
                        <a:t>методических объединений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2" action="ppaction://hlinkfile"/>
                        </a:rPr>
                        <a:t> по здоровьесбережению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Опыт работы 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4б класса по здороровьесбережению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Анализ здоровьесберегающей среды школы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3" action="ppaction://hlinkfile"/>
                        </a:rPr>
                        <a:t>Экологический паспорт школы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Примерная тематика частичной реализации программы 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Э.Н. 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4" action="ppaction://hlinkfile"/>
                        </a:rPr>
                        <a:t>Вайнера «Формирование культуры здоровья в общеобразовательной школе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4" action="ppaction://hlinkfile"/>
                        </a:rPr>
                        <a:t>»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1-4х, 5-9х, 10-11-х классов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5" action="ppaction://hlinkfile"/>
                        </a:rPr>
                        <a:t>Подборка материалов к тематическим газетам о здоровье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Паспорт здоровья классов, школы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6" action="ppaction://hlinkfile"/>
                        </a:rPr>
                        <a:t>Школьные презентации к урокам по программе Э.Н. Вайнера «Формирование культуры здоровья в общеобразовательной школе»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7" action="ppaction://hlinkfile"/>
                        </a:rPr>
                        <a:t>3.Уроки учителей школы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Материалы по анкетированию учащихся (анкеты и итоги анкетирования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Школьные презентации к урокам по программе Э.Н. Вайнера «Формирование культуры здоровья в общеобразовательной школе», по правильному питанию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8" action="ppaction://hlinkfile"/>
                        </a:rPr>
                        <a:t>Уроки учителей школы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Подборка материалов к тематическим газетам о здоровье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Описание маршрутов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9" action="ppaction://hlinkfile"/>
                        </a:rPr>
                        <a:t>«Природа и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10" action="ppaction://hlinkfile"/>
                        </a:rPr>
                        <a:t>здоровье»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 Материалы по анкетированию учащихся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11" action="ppaction://hlinkfile"/>
                        </a:rPr>
                        <a:t>Уроки и презентации к занятиям в начальной школе по тематике «Правильное питание»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305" name="Picture 45" descr="P4230002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468313" y="3644900"/>
            <a:ext cx="2698750" cy="202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395288" y="765175"/>
            <a:ext cx="8623300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/>
            <a:r>
              <a:rPr lang="ru-RU" sz="2400" b="1">
                <a:solidFill>
                  <a:srgbClr val="FF0000"/>
                </a:solidFill>
              </a:rPr>
              <a:t>По итогам работы школы за период с 2006-2010 год: </a:t>
            </a:r>
          </a:p>
          <a:p>
            <a:pPr marL="342900" indent="-342900"/>
            <a:endParaRPr lang="ru-RU" sz="2400" b="1">
              <a:solidFill>
                <a:srgbClr val="FF0000"/>
              </a:solidFill>
            </a:endParaRPr>
          </a:p>
          <a:p>
            <a:pPr marL="342900" indent="-342900">
              <a:buFontTx/>
              <a:buAutoNum type="arabicPeriod"/>
            </a:pPr>
            <a:r>
              <a:rPr lang="ru-RU" sz="2000"/>
              <a:t>В школе появилась дополнительная материальная база</a:t>
            </a:r>
          </a:p>
          <a:p>
            <a:pPr marL="342900" indent="-342900"/>
            <a:r>
              <a:rPr lang="ru-RU" sz="2000"/>
              <a:t>  для работы с учащимися по формированию здоровья, здорового </a:t>
            </a:r>
          </a:p>
          <a:p>
            <a:pPr marL="342900" indent="-342900"/>
            <a:r>
              <a:rPr lang="ru-RU" sz="2000"/>
              <a:t>  образа жизни, культуры здоровья;</a:t>
            </a:r>
          </a:p>
          <a:p>
            <a:pPr marL="342900" indent="-342900"/>
            <a:endParaRPr lang="ru-RU" sz="2000"/>
          </a:p>
          <a:p>
            <a:pPr marL="342900" indent="-342900"/>
            <a:r>
              <a:rPr lang="ru-RU" sz="2000"/>
              <a:t>2. Собран методический материал в помощь учителю,</a:t>
            </a:r>
          </a:p>
          <a:p>
            <a:pPr marL="342900" indent="-342900"/>
            <a:r>
              <a:rPr lang="ru-RU" sz="2000"/>
              <a:t>классному руководителю о здоровом образе жизни, по формированию</a:t>
            </a:r>
          </a:p>
          <a:p>
            <a:pPr marL="342900" indent="-342900"/>
            <a:r>
              <a:rPr lang="ru-RU" sz="2000"/>
              <a:t> культуры здоровья</a:t>
            </a:r>
          </a:p>
          <a:p>
            <a:pPr marL="342900" indent="-342900"/>
            <a:endParaRPr lang="ru-RU" sz="2000"/>
          </a:p>
          <a:p>
            <a:pPr marL="342900" indent="-342900"/>
            <a:r>
              <a:rPr lang="ru-RU" sz="2000"/>
              <a:t>3. Сформирована база данных о здоровье учащихся школы</a:t>
            </a:r>
          </a:p>
          <a:p>
            <a:pPr marL="342900" indent="-342900"/>
            <a:endParaRPr lang="ru-RU" sz="2000"/>
          </a:p>
          <a:p>
            <a:pPr marL="342900" indent="-342900"/>
            <a:r>
              <a:rPr lang="ru-RU" sz="2000"/>
              <a:t>4. Получен опыт диагностики  на основе анкетирования</a:t>
            </a:r>
          </a:p>
          <a:p>
            <a:pPr marL="342900" indent="-342900"/>
            <a:endParaRPr lang="ru-RU" sz="2000"/>
          </a:p>
          <a:p>
            <a:pPr marL="342900" indent="-342900"/>
            <a:r>
              <a:rPr lang="ru-RU" sz="2000"/>
              <a:t>5. Школа активно пропагандировала опыт работы в городе и </a:t>
            </a:r>
          </a:p>
          <a:p>
            <a:pPr marL="342900" indent="-342900"/>
            <a:r>
              <a:rPr lang="ru-RU" sz="2000"/>
              <a:t>республике: проводила семинары, участвовала в проектах и конкурсах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900113" y="476250"/>
            <a:ext cx="7508875" cy="554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/>
              <a:t>Внешние показатели работы:</a:t>
            </a:r>
          </a:p>
          <a:p>
            <a:r>
              <a:rPr lang="ru-RU" b="1" u="sng"/>
              <a:t>Участие в конкурсах</a:t>
            </a:r>
            <a:r>
              <a:rPr lang="ru-RU" b="1"/>
              <a:t>:</a:t>
            </a:r>
            <a:endParaRPr lang="ru-RU" sz="2000" b="1"/>
          </a:p>
          <a:p>
            <a:r>
              <a:rPr lang="ru-RU" sz="2000"/>
              <a:t>1.городском </a:t>
            </a:r>
            <a:r>
              <a:rPr lang="ru-RU" sz="2000">
                <a:solidFill>
                  <a:schemeClr val="accent2"/>
                </a:solidFill>
              </a:rPr>
              <a:t>«Ступени здоровья»</a:t>
            </a:r>
            <a:r>
              <a:rPr lang="ru-RU" sz="2000"/>
              <a:t> (2005, 2007 год) – </a:t>
            </a:r>
            <a:r>
              <a:rPr lang="ru-RU" sz="2000">
                <a:solidFill>
                  <a:srgbClr val="FF0000"/>
                </a:solidFill>
              </a:rPr>
              <a:t>первое место</a:t>
            </a:r>
          </a:p>
          <a:p>
            <a:r>
              <a:rPr lang="ru-RU" sz="2000"/>
              <a:t>2. республиканских:</a:t>
            </a:r>
          </a:p>
          <a:p>
            <a:r>
              <a:rPr lang="ru-RU" sz="2000">
                <a:solidFill>
                  <a:schemeClr val="accent2"/>
                </a:solidFill>
              </a:rPr>
              <a:t>«Школа – формирующая здоровый образ жизни»</a:t>
            </a:r>
            <a:r>
              <a:rPr lang="ru-RU" sz="2000"/>
              <a:t> рамках реализации республиканской целевой программы «Здоровый образ жизни на 2005-2007 г.г. до 2010 года» - 2006 год </a:t>
            </a:r>
            <a:r>
              <a:rPr lang="ru-RU" sz="2000">
                <a:solidFill>
                  <a:srgbClr val="FF0000"/>
                </a:solidFill>
              </a:rPr>
              <a:t>(второе место)</a:t>
            </a:r>
          </a:p>
          <a:p>
            <a:r>
              <a:rPr lang="ru-RU" sz="2000">
                <a:solidFill>
                  <a:schemeClr val="accent2"/>
                </a:solidFill>
              </a:rPr>
              <a:t>«Школа - территория здоровья»</a:t>
            </a:r>
            <a:r>
              <a:rPr lang="ru-RU" sz="2000"/>
              <a:t> 2008 год </a:t>
            </a:r>
            <a:r>
              <a:rPr lang="ru-RU" sz="2000" b="1">
                <a:solidFill>
                  <a:srgbClr val="FF0000"/>
                </a:solidFill>
              </a:rPr>
              <a:t>( итоги не подводились)</a:t>
            </a:r>
          </a:p>
          <a:p>
            <a:r>
              <a:rPr lang="ru-RU" sz="2000"/>
              <a:t>3. российских:</a:t>
            </a:r>
            <a:endParaRPr lang="en-US" sz="2000"/>
          </a:p>
          <a:p>
            <a:r>
              <a:rPr lang="en-US" sz="2000"/>
              <a:t>VII</a:t>
            </a:r>
            <a:r>
              <a:rPr lang="ru-RU" sz="2000"/>
              <a:t> Всероссийском конкурсе</a:t>
            </a:r>
          </a:p>
          <a:p>
            <a:r>
              <a:rPr lang="ru-RU" sz="2000">
                <a:solidFill>
                  <a:schemeClr val="accent2"/>
                </a:solidFill>
              </a:rPr>
              <a:t>«Российская организация высокой социальной эффективности»</a:t>
            </a:r>
            <a:r>
              <a:rPr lang="ru-RU" sz="2000"/>
              <a:t> (2007г.) – </a:t>
            </a:r>
            <a:r>
              <a:rPr lang="ru-RU" sz="2000">
                <a:solidFill>
                  <a:srgbClr val="FF0000"/>
                </a:solidFill>
              </a:rPr>
              <a:t>Грамота Правительства РФ</a:t>
            </a:r>
            <a:endParaRPr lang="en-US" sz="2000">
              <a:solidFill>
                <a:srgbClr val="FF0000"/>
              </a:solidFill>
            </a:endParaRPr>
          </a:p>
          <a:p>
            <a:r>
              <a:rPr lang="en-US" sz="2000">
                <a:solidFill>
                  <a:srgbClr val="FF0000"/>
                </a:solidFill>
              </a:rPr>
              <a:t>VIII</a:t>
            </a:r>
            <a:r>
              <a:rPr lang="ru-RU" sz="2000">
                <a:solidFill>
                  <a:srgbClr val="FF0000"/>
                </a:solidFill>
              </a:rPr>
              <a:t> Всероссийском конкурсе</a:t>
            </a:r>
          </a:p>
          <a:p>
            <a:r>
              <a:rPr lang="ru-RU" sz="2000"/>
              <a:t>«Российская организация высокой социальной эффективности» (2008г.) – </a:t>
            </a:r>
            <a:r>
              <a:rPr lang="ru-RU" sz="2000">
                <a:solidFill>
                  <a:srgbClr val="FF0000"/>
                </a:solidFill>
              </a:rPr>
              <a:t>Грамота Правительства РФ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323850" y="188913"/>
            <a:ext cx="5689600" cy="487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u="sng"/>
              <a:t>Участие в проектах</a:t>
            </a:r>
          </a:p>
          <a:p>
            <a:r>
              <a:rPr lang="ru-RU" sz="2000" b="1">
                <a:solidFill>
                  <a:srgbClr val="FF0000"/>
                </a:solidFill>
              </a:rPr>
              <a:t>Школа активно сотрудничала с школами республики в рамках проектов, реализуемых Некоммерческим Фондом «Новое образование» города Петрозаводска</a:t>
            </a:r>
            <a:r>
              <a:rPr lang="ru-RU" sz="2400" b="1">
                <a:solidFill>
                  <a:srgbClr val="FF0000"/>
                </a:solidFill>
              </a:rPr>
              <a:t>:</a:t>
            </a:r>
          </a:p>
          <a:p>
            <a:endParaRPr lang="ru-RU" sz="2400"/>
          </a:p>
          <a:p>
            <a:r>
              <a:rPr lang="ru-RU" sz="2400"/>
              <a:t>2006-07уч. год – участие в проекте </a:t>
            </a:r>
          </a:p>
          <a:p>
            <a:r>
              <a:rPr lang="ru-RU" sz="2400" b="1">
                <a:solidFill>
                  <a:schemeClr val="hlink"/>
                </a:solidFill>
              </a:rPr>
              <a:t>«Здоровый школьник»</a:t>
            </a:r>
          </a:p>
          <a:p>
            <a:endParaRPr lang="ru-RU" sz="2400"/>
          </a:p>
          <a:p>
            <a:endParaRPr lang="ru-RU" sz="2400"/>
          </a:p>
          <a:p>
            <a:r>
              <a:rPr lang="ru-RU" sz="2400"/>
              <a:t>2008-09 уч. год – участие в проектах </a:t>
            </a:r>
          </a:p>
          <a:p>
            <a:r>
              <a:rPr lang="ru-RU" sz="2400" b="1">
                <a:solidFill>
                  <a:schemeClr val="hlink"/>
                </a:solidFill>
              </a:rPr>
              <a:t>«Правильное питание»,</a:t>
            </a:r>
          </a:p>
          <a:p>
            <a:r>
              <a:rPr lang="ru-RU" sz="2400">
                <a:solidFill>
                  <a:schemeClr val="hlink"/>
                </a:solidFill>
              </a:rPr>
              <a:t>«</a:t>
            </a:r>
            <a:r>
              <a:rPr lang="ru-RU" sz="2400" b="1">
                <a:solidFill>
                  <a:schemeClr val="hlink"/>
                </a:solidFill>
              </a:rPr>
              <a:t>Тропы здоровья</a:t>
            </a:r>
            <a:r>
              <a:rPr lang="ru-RU" sz="2400">
                <a:solidFill>
                  <a:schemeClr val="hlink"/>
                </a:solidFill>
              </a:rPr>
              <a:t>»</a:t>
            </a:r>
          </a:p>
        </p:txBody>
      </p:sp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250825" y="5373688"/>
            <a:ext cx="88677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Участие в конкурсах и проектах, проведение эксперимента, текущая работа</a:t>
            </a:r>
          </a:p>
          <a:p>
            <a:r>
              <a:rPr lang="ru-RU" b="1"/>
              <a:t> по реализации программы «Здоровье – все это позволило развить </a:t>
            </a:r>
          </a:p>
          <a:p>
            <a:r>
              <a:rPr lang="ru-RU" b="1"/>
              <a:t>некоторые направления работы и создать дополнительные  условия</a:t>
            </a:r>
          </a:p>
          <a:p>
            <a:r>
              <a:rPr lang="ru-RU" b="1"/>
              <a:t> для работы с учащимися по формированию культуры здоровья.</a:t>
            </a:r>
            <a:r>
              <a:rPr lang="ru-RU"/>
              <a:t> </a:t>
            </a:r>
          </a:p>
        </p:txBody>
      </p:sp>
      <p:pic>
        <p:nvPicPr>
          <p:cNvPr id="15364" name="Picture 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940425" y="2708275"/>
            <a:ext cx="2879725" cy="223361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5365" name="Line 8"/>
          <p:cNvSpPr>
            <a:spLocks noChangeShapeType="1"/>
          </p:cNvSpPr>
          <p:nvPr/>
        </p:nvSpPr>
        <p:spPr bwMode="auto">
          <a:xfrm flipH="1" flipV="1">
            <a:off x="7812088" y="3716338"/>
            <a:ext cx="287337" cy="2889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66" name="Line 9"/>
          <p:cNvSpPr>
            <a:spLocks noChangeShapeType="1"/>
          </p:cNvSpPr>
          <p:nvPr/>
        </p:nvSpPr>
        <p:spPr bwMode="auto">
          <a:xfrm flipH="1">
            <a:off x="7164388" y="3644900"/>
            <a:ext cx="576262" cy="7143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67" name="Line 10"/>
          <p:cNvSpPr>
            <a:spLocks noChangeShapeType="1"/>
          </p:cNvSpPr>
          <p:nvPr/>
        </p:nvSpPr>
        <p:spPr bwMode="auto">
          <a:xfrm flipH="1">
            <a:off x="6516688" y="3789363"/>
            <a:ext cx="576262" cy="1444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68" name="Line 11"/>
          <p:cNvSpPr>
            <a:spLocks noChangeShapeType="1"/>
          </p:cNvSpPr>
          <p:nvPr/>
        </p:nvSpPr>
        <p:spPr bwMode="auto">
          <a:xfrm>
            <a:off x="6588125" y="4005263"/>
            <a:ext cx="576263" cy="7143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69" name="Line 12"/>
          <p:cNvSpPr>
            <a:spLocks noChangeShapeType="1"/>
          </p:cNvSpPr>
          <p:nvPr/>
        </p:nvSpPr>
        <p:spPr bwMode="auto">
          <a:xfrm>
            <a:off x="7308850" y="4149725"/>
            <a:ext cx="503238" cy="7143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15370" name="Рисунок 5" descr="DSC00076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67400" y="260350"/>
            <a:ext cx="2881313" cy="220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447675" y="207963"/>
            <a:ext cx="8445500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/>
              <a:t>Аспекты  гипотезы эксперимента подтверждены. На положительные результаты деятельности указывают следующие показатели:</a:t>
            </a:r>
          </a:p>
          <a:p>
            <a:r>
              <a:rPr lang="ru-RU" sz="2000"/>
              <a:t>-  анкетирование показывает правильное отношение к здоровью, степень сформированности здорового образа жизни в социуме, повышения мотивации учения;</a:t>
            </a:r>
          </a:p>
          <a:p>
            <a:r>
              <a:rPr lang="ru-RU" sz="2000"/>
              <a:t>-  объективные статистические медицинские показатели показывают стабилизацию и улучшение показателей здоровья учащихся</a:t>
            </a:r>
          </a:p>
          <a:p>
            <a:r>
              <a:rPr lang="ru-RU" sz="2000" b="1">
                <a:solidFill>
                  <a:srgbClr val="FF0000"/>
                </a:solidFill>
              </a:rPr>
              <a:t>Модель  образовательной среды школы, включающая новое оборудование и методические наработки по формированию культуры здоровья, способствует формированию культуры здоровья у обучающихся, а также всех участников педагогического процесса.</a:t>
            </a:r>
          </a:p>
        </p:txBody>
      </p:sp>
      <p:pic>
        <p:nvPicPr>
          <p:cNvPr id="16387" name="Picture 5" descr="Костомукша (42)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11413" y="4365625"/>
            <a:ext cx="417512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 Box 6"/>
          <p:cNvSpPr txBox="1">
            <a:spLocks noChangeArrowheads="1"/>
          </p:cNvSpPr>
          <p:nvPr/>
        </p:nvSpPr>
        <p:spPr bwMode="auto">
          <a:xfrm>
            <a:off x="2339975" y="5805488"/>
            <a:ext cx="4284663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 b="1">
                <a:solidFill>
                  <a:schemeClr val="bg1"/>
                </a:solidFill>
              </a:rPr>
              <a:t>МОУ «СОШ №3  </a:t>
            </a:r>
          </a:p>
          <a:p>
            <a:pPr algn="ctr"/>
            <a:r>
              <a:rPr lang="ru-RU" sz="1600" b="1">
                <a:solidFill>
                  <a:schemeClr val="bg1"/>
                </a:solidFill>
              </a:rPr>
              <a:t>с углубленным изучением математики» </a:t>
            </a:r>
          </a:p>
          <a:p>
            <a:pPr algn="ctr"/>
            <a:r>
              <a:rPr lang="ru-RU" sz="1600" b="1">
                <a:solidFill>
                  <a:schemeClr val="bg1"/>
                </a:solidFill>
              </a:rPr>
              <a:t>города Костомукша</a:t>
            </a:r>
          </a:p>
        </p:txBody>
      </p:sp>
      <p:pic>
        <p:nvPicPr>
          <p:cNvPr id="16389" name="Рисунок 7" descr="Фото новое 032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0825" y="4724400"/>
            <a:ext cx="201612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Рисунок 8" descr="Фото новое 093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04025" y="4581525"/>
            <a:ext cx="20891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6"/>
          <p:cNvSpPr txBox="1">
            <a:spLocks noChangeArrowheads="1"/>
          </p:cNvSpPr>
          <p:nvPr/>
        </p:nvSpPr>
        <p:spPr bwMode="auto">
          <a:xfrm>
            <a:off x="539750" y="404813"/>
            <a:ext cx="8156575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2000" b="1">
                <a:solidFill>
                  <a:srgbClr val="FF0000"/>
                </a:solidFill>
              </a:rPr>
              <a:t>Задачи эксперимента:</a:t>
            </a:r>
            <a:r>
              <a:rPr lang="ru-RU" sz="2000" b="1"/>
              <a:t> </a:t>
            </a:r>
            <a:endParaRPr lang="ru-RU" sz="2000"/>
          </a:p>
          <a:p>
            <a:pPr marL="342900" indent="-342900"/>
            <a:r>
              <a:rPr lang="ru-RU" sz="2000"/>
              <a:t>1. Развитие материально-технического оснащения, необходимого для формирования культуры здоровья в образовательном учреждении.</a:t>
            </a:r>
          </a:p>
          <a:p>
            <a:pPr marL="342900" indent="-342900"/>
            <a:r>
              <a:rPr lang="ru-RU" sz="2000"/>
              <a:t>2. Формирование и развитие культуры здоровья школьников через образовательный процесс по направлениям:</a:t>
            </a:r>
          </a:p>
          <a:p>
            <a:pPr marL="800100" lvl="1" indent="-342900"/>
            <a:r>
              <a:rPr lang="ru-RU" sz="2000"/>
              <a:t>- учебная деятельность, в том числе апробация программы Э. Н. Вайнера «Возможности воспитания культуры здоровья в общеобразовательной школе»,</a:t>
            </a:r>
          </a:p>
          <a:p>
            <a:pPr marL="800100" lvl="1" indent="-342900"/>
            <a:r>
              <a:rPr lang="ru-RU" sz="2000"/>
              <a:t>- спортивно-оздоровительная деятельность,</a:t>
            </a:r>
          </a:p>
          <a:p>
            <a:pPr marL="800100" lvl="1" indent="-342900"/>
            <a:r>
              <a:rPr lang="ru-RU" sz="2000"/>
              <a:t>- воспитательная деятельность.</a:t>
            </a:r>
          </a:p>
          <a:p>
            <a:pPr marL="342900" indent="-342900"/>
            <a:r>
              <a:rPr lang="ru-RU" sz="2000"/>
              <a:t>3.  Мониторинг состояния здоровья обучающихся и уровня    сформированности культуры здоровья у обучающихся.</a:t>
            </a:r>
          </a:p>
        </p:txBody>
      </p:sp>
      <p:pic>
        <p:nvPicPr>
          <p:cNvPr id="3075" name="Picture 7" descr="PC07002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850" y="4581525"/>
            <a:ext cx="2879725" cy="203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10" descr="P101005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76600" y="4581525"/>
            <a:ext cx="2736850" cy="205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13" descr="P315018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56325" y="4581525"/>
            <a:ext cx="2592388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0" y="0"/>
            <a:ext cx="6408738" cy="668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Гипотеза эксперимента: </a:t>
            </a:r>
            <a:r>
              <a:rPr lang="ru-RU" i="1"/>
              <a:t>если в школе</a:t>
            </a:r>
            <a:r>
              <a:rPr lang="ru-RU" b="1" i="1"/>
              <a:t>, </a:t>
            </a:r>
            <a:r>
              <a:rPr lang="ru-RU" i="1"/>
              <a:t>содействующей здоровью, обновленный образовательный процесс строится на идеях укрепления здоровья детей, профилактики заболеваемости, рефлексивного управления и воспитания здорового образа жизни всех участников образовательного процесса (учащихся, учителей, родителей), то он обеспечивает улучшение следующих показателей</a:t>
            </a:r>
            <a:r>
              <a:rPr lang="ru-RU"/>
              <a:t>: </a:t>
            </a:r>
          </a:p>
          <a:p>
            <a:endParaRPr lang="ru-RU"/>
          </a:p>
          <a:p>
            <a:pPr lvl="1">
              <a:buFontTx/>
              <a:buChar char="-"/>
            </a:pPr>
            <a:r>
              <a:rPr lang="ru-RU"/>
              <a:t>степени сформированности культуры здоровья, здорового образа жизни всех участников образовательного процесса в социуме школы;</a:t>
            </a:r>
          </a:p>
          <a:p>
            <a:pPr lvl="1">
              <a:buFontTx/>
              <a:buChar char="-"/>
            </a:pPr>
            <a:endParaRPr lang="ru-RU"/>
          </a:p>
          <a:p>
            <a:pPr lvl="1">
              <a:buFontTx/>
              <a:buChar char="-"/>
            </a:pPr>
            <a:r>
              <a:rPr lang="ru-RU"/>
              <a:t>объективных статистических медицинских показателей (стабилизация, а не ухудшение здоровья);</a:t>
            </a:r>
          </a:p>
          <a:p>
            <a:pPr lvl="1"/>
            <a:endParaRPr lang="ru-RU"/>
          </a:p>
          <a:p>
            <a:pPr lvl="1">
              <a:buFontTx/>
              <a:buChar char="-"/>
            </a:pPr>
            <a:r>
              <a:rPr lang="ru-RU"/>
              <a:t>повышения мотивации к обучению, а, следовательно, улучшения результатов образовательного процесса.</a:t>
            </a:r>
          </a:p>
          <a:p>
            <a:pPr lvl="1"/>
            <a:endParaRPr lang="ru-RU"/>
          </a:p>
          <a:p>
            <a:r>
              <a:rPr lang="ru-RU"/>
              <a:t>Создание  такой эффективной здоровьесберегающей образовательной среды возможно на основе частичной реализации программы Э. Н. Вайнера. </a:t>
            </a:r>
          </a:p>
        </p:txBody>
      </p:sp>
      <p:pic>
        <p:nvPicPr>
          <p:cNvPr id="4099" name="Picture 8" descr="P101005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16688" y="260350"/>
            <a:ext cx="2413000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9" descr="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88125" y="2492375"/>
            <a:ext cx="2376488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4" descr="Учителя на лыжах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88125" y="4652963"/>
            <a:ext cx="23050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663575" y="352425"/>
            <a:ext cx="7869238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0000"/>
                </a:solidFill>
              </a:rPr>
              <a:t>1. Развитие оснащения школы, необходимого для  проведения оздоровительных мероприятий с  учащимися и для формирования культуры здоровья учащихся:</a:t>
            </a:r>
          </a:p>
        </p:txBody>
      </p:sp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735013" y="1360488"/>
            <a:ext cx="2365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graphicFrame>
        <p:nvGraphicFramePr>
          <p:cNvPr id="5175" name="Group 55"/>
          <p:cNvGraphicFramePr>
            <a:graphicFrameLocks noGrp="1"/>
          </p:cNvGraphicFramePr>
          <p:nvPr/>
        </p:nvGraphicFramePr>
        <p:xfrm>
          <a:off x="755650" y="1412875"/>
          <a:ext cx="7920038" cy="4895851"/>
        </p:xfrm>
        <a:graphic>
          <a:graphicData uri="http://schemas.openxmlformats.org/drawingml/2006/table">
            <a:tbl>
              <a:tblPr/>
              <a:tblGrid>
                <a:gridCol w="2640013"/>
                <a:gridCol w="2640012"/>
                <a:gridCol w="2640013"/>
              </a:tblGrid>
              <a:tr h="474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2006-07уч. год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2007-08 уч. год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2008-09уч. год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4663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Материально-техническое оборудование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46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1.Приобретение тренажеров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тренажерного зала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Приобретение 50 пар лыж  и ботинок для пополнения лыжного оборудования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приобретение ламп «Ион» для классов начальной школы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Приобретение массажных ковриков для начальной школы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Открытие тренажерного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зала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Приобретение оборудования для класса «БОС-Здоровье»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Приобретение 2-х тренажеров для тренажерного зала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Открытие отдельного кабинета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«БОС-Здоровье»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Приобретение спортивного оборудования для занятий с болеющими детьми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42" name="Text Box 56"/>
          <p:cNvSpPr txBox="1">
            <a:spLocks noChangeArrowheads="1"/>
          </p:cNvSpPr>
          <p:nvPr/>
        </p:nvSpPr>
        <p:spPr bwMode="auto">
          <a:xfrm>
            <a:off x="468313" y="6491288"/>
            <a:ext cx="8477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Потенциал школьной среды с учетом всех особенностей здания </a:t>
            </a:r>
            <a:r>
              <a:rPr lang="ru-RU" b="1"/>
              <a:t>«Высокий»</a:t>
            </a:r>
            <a:r>
              <a:rPr lang="ru-RU"/>
              <a:t> </a:t>
            </a:r>
          </a:p>
        </p:txBody>
      </p:sp>
      <p:sp>
        <p:nvSpPr>
          <p:cNvPr id="5143" name="Text Box 57"/>
          <p:cNvSpPr txBox="1">
            <a:spLocks noChangeArrowheads="1"/>
          </p:cNvSpPr>
          <p:nvPr/>
        </p:nvSpPr>
        <p:spPr bwMode="auto">
          <a:xfrm>
            <a:off x="2608263" y="-7938"/>
            <a:ext cx="4051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РЕЗУЛЬТАТЫ РАБОТЫ</a:t>
            </a:r>
          </a:p>
        </p:txBody>
      </p:sp>
      <p:pic>
        <p:nvPicPr>
          <p:cNvPr id="5144" name="Picture 58" descr="P416000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56325" y="4365625"/>
            <a:ext cx="2339975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5" name="Рисунок 4" descr="Вставка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92500" y="4365625"/>
            <a:ext cx="2160588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6" name="Picture 61" descr="P3150170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71550" y="4365625"/>
            <a:ext cx="2232025" cy="183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2051050" y="188913"/>
            <a:ext cx="709295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solidFill>
                  <a:srgbClr val="FF0000"/>
                </a:solidFill>
              </a:rPr>
              <a:t>2. Сформированность  внутришкольной  среды  с позиций здоровьесбережения:</a:t>
            </a:r>
          </a:p>
          <a:p>
            <a:r>
              <a:rPr lang="ru-RU" sz="1600"/>
              <a:t>Организация работы с учащимися с использованием здоровьесберегающей среды:</a:t>
            </a:r>
          </a:p>
          <a:p>
            <a:endParaRPr lang="ru-RU" sz="1600"/>
          </a:p>
          <a:p>
            <a:r>
              <a:rPr lang="ru-RU" sz="1600"/>
              <a:t>а). Занятия с учащимися проводятся в осеннее (сентябрь), весеннее (май), зимнее - уроки лыжной подготовки (январь-март)  время на улице, в течение года </a:t>
            </a:r>
            <a:r>
              <a:rPr lang="ru-RU" sz="1600" b="1"/>
              <a:t>используются спортивные сооружения школы</a:t>
            </a:r>
            <a:r>
              <a:rPr lang="ru-RU" sz="1600"/>
              <a:t> </a:t>
            </a:r>
          </a:p>
          <a:p>
            <a:endParaRPr lang="ru-RU" sz="1600"/>
          </a:p>
          <a:p>
            <a:r>
              <a:rPr lang="ru-RU" sz="1600"/>
              <a:t>б). </a:t>
            </a:r>
            <a:r>
              <a:rPr lang="ru-RU" sz="1600" b="1"/>
              <a:t>Организован двигательный режим:</a:t>
            </a:r>
          </a:p>
          <a:p>
            <a:r>
              <a:rPr lang="ru-RU" sz="1600"/>
              <a:t>- утренняя зарядка (начальные классы)</a:t>
            </a:r>
          </a:p>
          <a:p>
            <a:r>
              <a:rPr lang="ru-RU" sz="1600"/>
              <a:t>- двигательная музыкальная перемена</a:t>
            </a:r>
          </a:p>
          <a:p>
            <a:r>
              <a:rPr lang="ru-RU" sz="1600"/>
              <a:t>- организованная  прогулка на перемене (начальные классы)</a:t>
            </a:r>
          </a:p>
          <a:p>
            <a:r>
              <a:rPr lang="ru-RU" sz="1600"/>
              <a:t>- проведение физминуток с учащимися на уроках</a:t>
            </a:r>
          </a:p>
          <a:p>
            <a:endParaRPr lang="ru-RU" sz="1600"/>
          </a:p>
          <a:p>
            <a:r>
              <a:rPr lang="ru-RU" sz="1600"/>
              <a:t>в). </a:t>
            </a:r>
            <a:r>
              <a:rPr lang="ru-RU" sz="1600" b="1"/>
              <a:t>Используются  оздоравливающие средства на уроках:</a:t>
            </a:r>
          </a:p>
          <a:p>
            <a:r>
              <a:rPr lang="ru-RU" sz="1600"/>
              <a:t>             - аромолампы</a:t>
            </a:r>
          </a:p>
          <a:p>
            <a:r>
              <a:rPr lang="ru-RU" sz="1600"/>
              <a:t>             - лампы «Ион» для очищения воздуха в начальных классах</a:t>
            </a:r>
          </a:p>
          <a:p>
            <a:r>
              <a:rPr lang="ru-RU" sz="1600"/>
              <a:t>             - люстра Чижевского на уроках биологии</a:t>
            </a:r>
          </a:p>
          <a:p>
            <a:r>
              <a:rPr lang="ru-RU" sz="1600"/>
              <a:t>             - массажные коврики при проведении физкультминуток на уроках в начальных классах</a:t>
            </a:r>
          </a:p>
          <a:p>
            <a:r>
              <a:rPr lang="ru-RU" sz="1600"/>
              <a:t>г). </a:t>
            </a:r>
            <a:r>
              <a:rPr lang="ru-RU" sz="1600" b="1"/>
              <a:t>Организована спортивно-оздоровительная работа</a:t>
            </a:r>
            <a:r>
              <a:rPr lang="ru-RU" sz="1600"/>
              <a:t>:</a:t>
            </a:r>
          </a:p>
        </p:txBody>
      </p:sp>
      <p:sp>
        <p:nvSpPr>
          <p:cNvPr id="6147" name="Text Box 5"/>
          <p:cNvSpPr txBox="1">
            <a:spLocks noChangeArrowheads="1"/>
          </p:cNvSpPr>
          <p:nvPr/>
        </p:nvSpPr>
        <p:spPr bwMode="auto">
          <a:xfrm>
            <a:off x="250825" y="5805488"/>
            <a:ext cx="8589963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С целью изучения использования внутришкольной среды, проведена  оценка здоровьесберегающей деятельности школы. Потенциал организации деятельности  с учетом всех особенностей  </a:t>
            </a:r>
            <a:r>
              <a:rPr lang="ru-RU" b="1"/>
              <a:t>«Высокий»</a:t>
            </a:r>
          </a:p>
        </p:txBody>
      </p:sp>
      <p:pic>
        <p:nvPicPr>
          <p:cNvPr id="6148" name="Рисунок 6" descr="Untitled-Scanned-12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388" y="4076700"/>
            <a:ext cx="1801812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 descr="DSC0108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388" y="260350"/>
            <a:ext cx="1873250" cy="140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9" descr="P310010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388" y="1989138"/>
            <a:ext cx="1878012" cy="168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ChangeArrowheads="1"/>
          </p:cNvSpPr>
          <p:nvPr/>
        </p:nvSpPr>
        <p:spPr bwMode="auto">
          <a:xfrm>
            <a:off x="250825" y="333375"/>
            <a:ext cx="8642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>
                <a:solidFill>
                  <a:srgbClr val="FF0000"/>
                </a:solidFill>
              </a:rPr>
              <a:t>3. Формирование информационной базы данных об уровне здоровья школьников:</a:t>
            </a:r>
          </a:p>
        </p:txBody>
      </p:sp>
      <p:sp>
        <p:nvSpPr>
          <p:cNvPr id="7171" name="Text Box 1594"/>
          <p:cNvSpPr txBox="1">
            <a:spLocks noChangeArrowheads="1"/>
          </p:cNvSpPr>
          <p:nvPr/>
        </p:nvSpPr>
        <p:spPr bwMode="auto">
          <a:xfrm>
            <a:off x="950913" y="1289050"/>
            <a:ext cx="31035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hlinkClick r:id="rId2" action="ppaction://hlinkfile"/>
              </a:rPr>
              <a:t>Паспорт здоровья класса - </a:t>
            </a:r>
            <a:endParaRPr lang="ru-RU"/>
          </a:p>
        </p:txBody>
      </p:sp>
      <p:sp>
        <p:nvSpPr>
          <p:cNvPr id="7172" name="Text Box 1595"/>
          <p:cNvSpPr txBox="1">
            <a:spLocks noChangeArrowheads="1"/>
          </p:cNvSpPr>
          <p:nvPr/>
        </p:nvSpPr>
        <p:spPr bwMode="auto">
          <a:xfrm>
            <a:off x="4500563" y="1268413"/>
            <a:ext cx="28940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Паспорт здоровья школы</a:t>
            </a:r>
          </a:p>
        </p:txBody>
      </p:sp>
      <p:sp>
        <p:nvSpPr>
          <p:cNvPr id="7173" name="Rectangle 1596"/>
          <p:cNvSpPr>
            <a:spLocks noChangeArrowheads="1"/>
          </p:cNvSpPr>
          <p:nvPr/>
        </p:nvSpPr>
        <p:spPr bwMode="auto">
          <a:xfrm>
            <a:off x="539750" y="2103438"/>
            <a:ext cx="2292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600">
                <a:solidFill>
                  <a:srgbClr val="000000"/>
                </a:solidFill>
                <a:cs typeface="Times New Roman" pitchFamily="18" charset="0"/>
              </a:rPr>
              <a:t>Общая</a:t>
            </a:r>
            <a:r>
              <a:rPr lang="ru-RU" sz="1600">
                <a:solidFill>
                  <a:srgbClr val="000000"/>
                </a:solidFill>
              </a:rPr>
              <a:t> </a:t>
            </a:r>
            <a:r>
              <a:rPr lang="ru-RU" sz="1600">
                <a:solidFill>
                  <a:srgbClr val="000000"/>
                </a:solidFill>
                <a:cs typeface="Times New Roman" pitchFamily="18" charset="0"/>
              </a:rPr>
              <a:t> заболеваемость.</a:t>
            </a:r>
            <a:endParaRPr lang="ru-RU" sz="1600"/>
          </a:p>
        </p:txBody>
      </p:sp>
      <p:graphicFrame>
        <p:nvGraphicFramePr>
          <p:cNvPr id="8974" name="Group 1806"/>
          <p:cNvGraphicFramePr>
            <a:graphicFrameLocks noGrp="1"/>
          </p:cNvGraphicFramePr>
          <p:nvPr/>
        </p:nvGraphicFramePr>
        <p:xfrm>
          <a:off x="468313" y="2781300"/>
          <a:ext cx="8135937" cy="3108960"/>
        </p:xfrm>
        <a:graphic>
          <a:graphicData uri="http://schemas.openxmlformats.org/drawingml/2006/table">
            <a:tbl>
              <a:tblPr/>
              <a:tblGrid>
                <a:gridCol w="955675"/>
                <a:gridCol w="957262"/>
                <a:gridCol w="955675"/>
                <a:gridCol w="955675"/>
                <a:gridCol w="957263"/>
                <a:gridCol w="955675"/>
                <a:gridCol w="1160462"/>
                <a:gridCol w="1238250"/>
              </a:tblGrid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Списочный состав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Заболеваемость в случаях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1000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уч-ся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ОРВИ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грипп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Капельные инфекции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Остро кишечные инфекции и гепатит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заболевания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Заболеваемость на 1 ребёнка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2006г.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1832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1,8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2007г.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1515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2008г.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1218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4"/>
          <p:cNvSpPr txBox="1">
            <a:spLocks noChangeArrowheads="1"/>
          </p:cNvSpPr>
          <p:nvPr/>
        </p:nvSpPr>
        <p:spPr bwMode="auto">
          <a:xfrm>
            <a:off x="808038" y="496888"/>
            <a:ext cx="7867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8195" name="Rectangle 5"/>
          <p:cNvSpPr>
            <a:spLocks noChangeArrowheads="1"/>
          </p:cNvSpPr>
          <p:nvPr/>
        </p:nvSpPr>
        <p:spPr bwMode="auto">
          <a:xfrm>
            <a:off x="468313" y="-49213"/>
            <a:ext cx="8496300" cy="1619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/>
            <a:r>
              <a:rPr lang="ru-RU" sz="2000" b="1">
                <a:solidFill>
                  <a:srgbClr val="FF0000"/>
                </a:solidFill>
                <a:cs typeface="Times New Roman" pitchFamily="18" charset="0"/>
              </a:rPr>
              <a:t>4. Формирование и развитие культуры здоровья школьников:</a:t>
            </a:r>
            <a:endParaRPr lang="ru-RU" sz="2000">
              <a:solidFill>
                <a:srgbClr val="FF0000"/>
              </a:solidFill>
            </a:endParaRPr>
          </a:p>
          <a:p>
            <a:pPr marL="342900" indent="-342900" eaLnBrk="0" hangingPunct="0"/>
            <a:r>
              <a:rPr lang="ru-RU" sz="1600" b="1">
                <a:cs typeface="Times New Roman" pitchFamily="18" charset="0"/>
              </a:rPr>
              <a:t> учебная деятельность</a:t>
            </a:r>
            <a:endParaRPr lang="ru-RU" sz="1600"/>
          </a:p>
          <a:p>
            <a:pPr marL="342900" indent="-342900" eaLnBrk="0" hangingPunct="0">
              <a:buFontTx/>
              <a:buAutoNum type="arabicPeriod"/>
            </a:pPr>
            <a:r>
              <a:rPr lang="ru-RU" sz="1600">
                <a:cs typeface="Times New Roman" pitchFamily="18" charset="0"/>
              </a:rPr>
              <a:t>формирование культуры здоровья через содержание других дисциплин: </a:t>
            </a:r>
            <a:r>
              <a:rPr lang="ru-RU" sz="1600" b="1">
                <a:cs typeface="Times New Roman" pitchFamily="18" charset="0"/>
              </a:rPr>
              <a:t>биология, </a:t>
            </a:r>
            <a:r>
              <a:rPr lang="ru-RU" sz="1600">
                <a:cs typeface="Times New Roman" pitchFamily="18" charset="0"/>
              </a:rPr>
              <a:t>ОБЖ </a:t>
            </a:r>
          </a:p>
          <a:p>
            <a:pPr marL="342900" indent="-342900" eaLnBrk="0" hangingPunct="0"/>
            <a:r>
              <a:rPr lang="ru-RU" sz="1600">
                <a:cs typeface="Times New Roman" pitchFamily="18" charset="0"/>
              </a:rPr>
              <a:t>     ( в соответствии с учебным материалом и рекомендациями)</a:t>
            </a:r>
            <a:endParaRPr lang="ru-RU" sz="1600"/>
          </a:p>
          <a:p>
            <a:pPr marL="342900" indent="-342900" eaLnBrk="0" hangingPunct="0"/>
            <a:endParaRPr lang="ru-RU" sz="1600"/>
          </a:p>
          <a:p>
            <a:pPr marL="342900" indent="-342900" eaLnBrk="0" hangingPunct="0"/>
            <a:r>
              <a:rPr lang="ru-RU" sz="1600"/>
              <a:t>2.. </a:t>
            </a:r>
            <a:r>
              <a:rPr lang="ru-RU" sz="1600">
                <a:cs typeface="Times New Roman" pitchFamily="18" charset="0"/>
              </a:rPr>
              <a:t>уроки БОС-Здоровье </a:t>
            </a:r>
            <a:endParaRPr lang="ru-RU" sz="1600"/>
          </a:p>
        </p:txBody>
      </p:sp>
      <p:graphicFrame>
        <p:nvGraphicFramePr>
          <p:cNvPr id="9267" name="Group 51"/>
          <p:cNvGraphicFramePr>
            <a:graphicFrameLocks noGrp="1"/>
          </p:cNvGraphicFramePr>
          <p:nvPr/>
        </p:nvGraphicFramePr>
        <p:xfrm>
          <a:off x="539750" y="1700213"/>
          <a:ext cx="8280400" cy="3364865"/>
        </p:xfrm>
        <a:graphic>
          <a:graphicData uri="http://schemas.openxmlformats.org/drawingml/2006/table">
            <a:tbl>
              <a:tblPr/>
              <a:tblGrid>
                <a:gridCol w="2759075"/>
                <a:gridCol w="2489200"/>
                <a:gridCol w="3032125"/>
              </a:tblGrid>
              <a:tr h="530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2006-07уч. Год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2007-08уч.год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2008-09 год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Апробация курса по группам  с учащимися 2а экспериментального класса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1.Занятия с учащимися по группам экспериментальных классов: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3а, 6а, 11б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Занятия с учащимися 2а, 4а, 4б классов по группам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Тренировочные занятия с учащимися по группам экспериментальных классов: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4а, 7а,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Занятия практические по группам с учащимися 5б,6б,7б, 3а – первое полугодие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5а,6а, 2а, 2б – второе полугодие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8210" name="Picture 52" descr="27_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6013" y="5229225"/>
            <a:ext cx="1871662" cy="140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1" name="Picture 53" descr="28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19475" y="5157788"/>
            <a:ext cx="1976438" cy="148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2" name="Содержимое 8" descr="P4190061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940425" y="5157788"/>
            <a:ext cx="1979613" cy="148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ChangeArrowheads="1"/>
          </p:cNvSpPr>
          <p:nvPr/>
        </p:nvSpPr>
        <p:spPr bwMode="auto">
          <a:xfrm>
            <a:off x="252413" y="377825"/>
            <a:ext cx="7942262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600" b="1">
                <a:cs typeface="Times New Roman" pitchFamily="18" charset="0"/>
              </a:rPr>
              <a:t> б). внеучебная деятельность (через классные часы)</a:t>
            </a:r>
            <a:endParaRPr lang="ru-RU" sz="1600"/>
          </a:p>
          <a:p>
            <a:pPr eaLnBrk="0" hangingPunct="0"/>
            <a:r>
              <a:rPr lang="ru-RU" sz="1600">
                <a:cs typeface="Times New Roman" pitchFamily="18" charset="0"/>
              </a:rPr>
              <a:t>1.Реализация программы Э.Н.Вайнера «Возможности воспитания культуры здоровья </a:t>
            </a:r>
            <a:endParaRPr lang="ru-RU" sz="1600"/>
          </a:p>
          <a:p>
            <a:pPr eaLnBrk="0" hangingPunct="0"/>
            <a:r>
              <a:rPr lang="ru-RU" sz="1600">
                <a:cs typeface="Times New Roman" pitchFamily="18" charset="0"/>
              </a:rPr>
              <a:t>в общеобразовательной школе» экспериментальными классами по примерной тематике.</a:t>
            </a:r>
            <a:endParaRPr lang="ru-RU" sz="1600"/>
          </a:p>
        </p:txBody>
      </p:sp>
      <p:graphicFrame>
        <p:nvGraphicFramePr>
          <p:cNvPr id="10284" name="Group 44"/>
          <p:cNvGraphicFramePr>
            <a:graphicFrameLocks noGrp="1"/>
          </p:cNvGraphicFramePr>
          <p:nvPr/>
        </p:nvGraphicFramePr>
        <p:xfrm>
          <a:off x="539750" y="1341438"/>
          <a:ext cx="6076950" cy="739776"/>
        </p:xfrm>
        <a:graphic>
          <a:graphicData uri="http://schemas.openxmlformats.org/drawingml/2006/table">
            <a:tbl>
              <a:tblPr/>
              <a:tblGrid>
                <a:gridCol w="2025650"/>
                <a:gridCol w="2025650"/>
                <a:gridCol w="2025650"/>
              </a:tblGrid>
              <a:tr h="465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2006-07уч. Год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2007-08уч.год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2008-09 год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2а, 5а, 10б классы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3а,6а,11б классы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4а, 7а классы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33" name="Rectangle 45"/>
          <p:cNvSpPr>
            <a:spLocks noChangeArrowheads="1"/>
          </p:cNvSpPr>
          <p:nvPr/>
        </p:nvSpPr>
        <p:spPr bwMode="auto">
          <a:xfrm>
            <a:off x="468313" y="2133600"/>
            <a:ext cx="5273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600"/>
              <a:t>2. </a:t>
            </a:r>
            <a:r>
              <a:rPr lang="ru-RU" sz="1600">
                <a:cs typeface="Times New Roman" pitchFamily="18" charset="0"/>
              </a:rPr>
              <a:t>проведение уроков здоровья с учащимися 1-11 классов</a:t>
            </a:r>
            <a:endParaRPr lang="ru-RU" sz="1600"/>
          </a:p>
        </p:txBody>
      </p:sp>
      <p:graphicFrame>
        <p:nvGraphicFramePr>
          <p:cNvPr id="10333" name="Group 93"/>
          <p:cNvGraphicFramePr>
            <a:graphicFrameLocks noGrp="1"/>
          </p:cNvGraphicFramePr>
          <p:nvPr/>
        </p:nvGraphicFramePr>
        <p:xfrm>
          <a:off x="468313" y="2492375"/>
          <a:ext cx="8353425" cy="4023360"/>
        </p:xfrm>
        <a:graphic>
          <a:graphicData uri="http://schemas.openxmlformats.org/drawingml/2006/table">
            <a:tbl>
              <a:tblPr/>
              <a:tblGrid>
                <a:gridCol w="2784475"/>
                <a:gridCol w="2784475"/>
                <a:gridCol w="2784475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2006-07уч. Год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2007-08уч.год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2008-09 год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проведение уроков здоровья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проведение уроков здоровья с использованием программы Э.Н.Вайнера «Возможности воспитания культуры здоровья в общеобразовательной школе» по примерной тематике классными руководителями  экспериментальных классов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проведение уроков здоровья с использованием программы Э.Н.Вайнера «Возможности воспитания культуры здоровья в общеобразовательной школе» по примерной тематике классными руководителями  экспериментальных классов и не экспериментальных классов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в рамках проекта «Здоровое питание» - проведение уроков здоровья с учащимися по программе в 1-4 классах (2008-09 учебный год)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в рамках проекта «Тропы здоровья проведение занятий на маршрутах «Природа и здоровье»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5"/>
          <p:cNvSpPr txBox="1">
            <a:spLocks noChangeArrowheads="1"/>
          </p:cNvSpPr>
          <p:nvPr/>
        </p:nvSpPr>
        <p:spPr bwMode="auto">
          <a:xfrm>
            <a:off x="663575" y="423863"/>
            <a:ext cx="7940675" cy="164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5. Проведение диагностики  знаний учащихся по формированию культуры здоровья</a:t>
            </a:r>
            <a:endParaRPr lang="ru-RU" sz="2400">
              <a:solidFill>
                <a:srgbClr val="FF0000"/>
              </a:solidFill>
            </a:endParaRPr>
          </a:p>
          <a:p>
            <a:r>
              <a:rPr lang="ru-RU"/>
              <a:t>Диагностика знаний учащихся проводилась по трем направлениям: </a:t>
            </a:r>
          </a:p>
          <a:p>
            <a:r>
              <a:rPr lang="ru-RU"/>
              <a:t>а</a:t>
            </a:r>
            <a:r>
              <a:rPr lang="ru-RU" b="1"/>
              <a:t>). </a:t>
            </a:r>
            <a:r>
              <a:rPr lang="ru-RU" b="1">
                <a:hlinkClick r:id="rId2" action="ppaction://hlinkpres?slideindex=1&amp;slidetitle="/>
              </a:rPr>
              <a:t>формирование культуры здоровья</a:t>
            </a:r>
            <a:r>
              <a:rPr lang="ru-RU">
                <a:hlinkClick r:id="rId2" action="ppaction://hlinkpres?slideindex=1&amp;slidetitle="/>
              </a:rPr>
              <a:t> (</a:t>
            </a:r>
            <a:r>
              <a:rPr lang="ru-RU"/>
              <a:t>входной и итоговый мониторинг с экспериментальными классами) </a:t>
            </a:r>
            <a:r>
              <a:rPr lang="ru-RU" b="1"/>
              <a:t>ежегодно</a:t>
            </a:r>
          </a:p>
        </p:txBody>
      </p:sp>
      <p:sp>
        <p:nvSpPr>
          <p:cNvPr id="10243" name="Text Box 6"/>
          <p:cNvSpPr txBox="1">
            <a:spLocks noChangeArrowheads="1"/>
          </p:cNvSpPr>
          <p:nvPr/>
        </p:nvSpPr>
        <p:spPr bwMode="auto">
          <a:xfrm>
            <a:off x="808038" y="2368550"/>
            <a:ext cx="7296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б). </a:t>
            </a:r>
            <a:r>
              <a:rPr lang="ru-RU" b="1">
                <a:hlinkClick r:id="rId3" action="ppaction://hlinkpres?slideindex=1&amp;slidetitle="/>
              </a:rPr>
              <a:t>изучалось отношение учащихся к занятиям физкультурой </a:t>
            </a:r>
          </a:p>
          <a:p>
            <a:r>
              <a:rPr lang="ru-RU" b="1">
                <a:hlinkClick r:id="rId3" action="ppaction://hlinkpres?slideindex=1&amp;slidetitle="/>
              </a:rPr>
              <a:t>и спортом:</a:t>
            </a:r>
            <a:endParaRPr lang="ru-RU" b="1"/>
          </a:p>
        </p:txBody>
      </p:sp>
      <p:sp>
        <p:nvSpPr>
          <p:cNvPr id="10244" name="Text Box 7"/>
          <p:cNvSpPr txBox="1">
            <a:spLocks noChangeArrowheads="1"/>
          </p:cNvSpPr>
          <p:nvPr/>
        </p:nvSpPr>
        <p:spPr bwMode="auto">
          <a:xfrm>
            <a:off x="827088" y="3284538"/>
            <a:ext cx="8172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в). </a:t>
            </a:r>
            <a:r>
              <a:rPr lang="ru-RU" b="1">
                <a:hlinkClick r:id="rId4" action="ppaction://hlinkpres?slideindex=1&amp;slidetitle="/>
              </a:rPr>
              <a:t>Анкетирование учащихся по здоровому образу жизни</a:t>
            </a:r>
            <a:r>
              <a:rPr lang="ru-RU">
                <a:hlinkClick r:id="rId4" action="ppaction://hlinkpres?slideindex=1&amp;slidetitle="/>
              </a:rPr>
              <a:t> </a:t>
            </a:r>
            <a:r>
              <a:rPr lang="ru-RU"/>
              <a:t>проводилось</a:t>
            </a:r>
          </a:p>
          <a:p>
            <a:r>
              <a:rPr lang="ru-RU"/>
              <a:t> с экспериментальными и контрольными классами</a:t>
            </a:r>
          </a:p>
        </p:txBody>
      </p:sp>
      <p:pic>
        <p:nvPicPr>
          <p:cNvPr id="10245" name="Picture 8" descr="P323008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11863" y="4221163"/>
            <a:ext cx="2808287" cy="210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9" descr="P3230084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23850" y="4221163"/>
            <a:ext cx="2879725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10" descr="P3230090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276600" y="4221163"/>
            <a:ext cx="259080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</TotalTime>
  <Words>1780</Words>
  <Application>Microsoft Office PowerPoint</Application>
  <PresentationFormat>Экран (4:3)</PresentationFormat>
  <Paragraphs>234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Римма</dc:creator>
  <cp:lastModifiedBy>Ольга</cp:lastModifiedBy>
  <cp:revision>25</cp:revision>
  <dcterms:created xsi:type="dcterms:W3CDTF">2010-01-18T16:26:56Z</dcterms:created>
  <dcterms:modified xsi:type="dcterms:W3CDTF">2011-05-01T17:45:04Z</dcterms:modified>
</cp:coreProperties>
</file>