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56" r:id="rId4"/>
    <p:sldId id="258" r:id="rId5"/>
    <p:sldId id="273" r:id="rId6"/>
    <p:sldId id="274" r:id="rId7"/>
    <p:sldId id="275" r:id="rId8"/>
    <p:sldId id="276" r:id="rId9"/>
    <p:sldId id="259" r:id="rId10"/>
    <p:sldId id="260" r:id="rId11"/>
    <p:sldId id="262" r:id="rId12"/>
    <p:sldId id="261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00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AC789-E19F-4E7B-9890-B5E800334D36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6725D-923C-47F4-AE50-F8FBAC5C2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0" y="195606"/>
            <a:ext cx="805329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>
                  <a:solidFill>
                    <a:srgbClr val="FFFF66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Здоровьесберегающие</a:t>
            </a:r>
            <a:r>
              <a:rPr lang="ru-RU" sz="5400" b="1" cap="all" spc="0" dirty="0" smtClean="0">
                <a:ln w="0">
                  <a:solidFill>
                    <a:srgbClr val="FFFF66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smtClean="0">
                <a:ln w="0">
                  <a:solidFill>
                    <a:srgbClr val="FFFF66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образовательные </a:t>
            </a:r>
          </a:p>
          <a:p>
            <a:pPr algn="ctr"/>
            <a:r>
              <a:rPr lang="ru-RU" sz="5400" b="1" cap="all" spc="0" dirty="0" smtClean="0">
                <a:ln w="0">
                  <a:solidFill>
                    <a:srgbClr val="FFFF66"/>
                  </a:solidFill>
                </a:ln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технологии</a:t>
            </a:r>
            <a:endParaRPr lang="ru-RU" sz="5400" b="1" cap="all" spc="0" dirty="0">
              <a:ln w="0">
                <a:solidFill>
                  <a:srgbClr val="FFFF66"/>
                </a:solidFill>
              </a:ln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5544616" cy="407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04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Секрет успешности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      стремление и готовность  </a:t>
            </a:r>
            <a:r>
              <a:rPr lang="ru-RU" sz="2400" b="1" dirty="0"/>
              <a:t>дарить радость себе и другим.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Это </a:t>
            </a:r>
            <a:r>
              <a:rPr lang="ru-RU" sz="2400" b="1" dirty="0"/>
              <a:t>необходимое качество для педагога, разделяющего идеи «позитивной» и </a:t>
            </a:r>
            <a:r>
              <a:rPr lang="ru-RU" sz="2400" b="1" dirty="0" err="1"/>
              <a:t>здоровьесберегающей</a:t>
            </a:r>
            <a:r>
              <a:rPr lang="ru-RU" sz="2400" b="1" dirty="0"/>
              <a:t> педагогики. </a:t>
            </a:r>
            <a:r>
              <a:rPr lang="ru-RU" sz="2400" b="1" u="sng" dirty="0">
                <a:solidFill>
                  <a:srgbClr val="C00000"/>
                </a:solidFill>
              </a:rPr>
              <a:t>Находить поводы для радости можно всегда, как бы ни была трудна жизнь</a:t>
            </a:r>
            <a:r>
              <a:rPr lang="ru-RU" sz="2400" b="1" dirty="0"/>
              <a:t>. Более того, чем она труднее, тем важнее расцветить ее яркими красками - это один из принципов психологии здоровья и педагогической психотерапии. </a:t>
            </a:r>
            <a:r>
              <a:rPr lang="ru-RU" sz="2800" b="1" dirty="0"/>
              <a:t>«Школа радости</a:t>
            </a:r>
            <a:r>
              <a:rPr lang="ru-RU" sz="2800" b="1" dirty="0" smtClean="0"/>
              <a:t>». </a:t>
            </a:r>
            <a:endParaRPr lang="ru-RU" sz="2800" b="1" dirty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Секрет эффективности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- </a:t>
            </a:r>
            <a:r>
              <a:rPr lang="ru-RU" b="1" dirty="0"/>
              <a:t>в профессионализме всех работающих в школе педагогов.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Тогда неизбежно будет формироваться то пространство грамотной заботы о здоровье, работая в котором невозможно оставаться грубым, авторитарным, безразличным, незаинтересованным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Секрет результативности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здоровьесберегающих</a:t>
            </a:r>
            <a:r>
              <a:rPr lang="ru-RU" b="1" dirty="0" smtClean="0"/>
              <a:t> </a:t>
            </a:r>
            <a:r>
              <a:rPr lang="ru-RU" b="1" dirty="0"/>
              <a:t>технологий - в целенаправленном воспитании культуры здоровья учащихся, их потребности, способности и умения заботиться о собственном здоровье, духовном и телесном благополучии (а материальное приложится!).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70C0"/>
                </a:solidFill>
              </a:rPr>
              <a:t>Секрет соответствия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создаваемого </a:t>
            </a:r>
            <a:r>
              <a:rPr lang="ru-RU" b="1" dirty="0"/>
              <a:t>задуманному состоит в объективном отслеживании </a:t>
            </a:r>
            <a:r>
              <a:rPr lang="ru-RU" b="1" dirty="0" smtClean="0"/>
              <a:t>получаемых </a:t>
            </a:r>
            <a:r>
              <a:rPr lang="ru-RU" b="1" dirty="0"/>
              <a:t>результатов. </a:t>
            </a:r>
            <a:r>
              <a:rPr lang="ru-RU" b="1" dirty="0" smtClean="0"/>
              <a:t>Лучше</a:t>
            </a:r>
            <a:r>
              <a:rPr lang="ru-RU" b="1" dirty="0"/>
              <a:t> </a:t>
            </a:r>
            <a:r>
              <a:rPr lang="ru-RU" b="1" dirty="0" smtClean="0"/>
              <a:t> - специалистом </a:t>
            </a:r>
            <a:r>
              <a:rPr lang="ru-RU" b="1" dirty="0"/>
              <a:t>«со стороны</a:t>
            </a:r>
            <a:r>
              <a:rPr lang="ru-RU" b="1" dirty="0" smtClean="0"/>
              <a:t>».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/>
              <a:t>Оценка «дела рук своих» не может быть объективной даже при самых благих намерениях - механизмы психологической защиты вносят свои </a:t>
            </a:r>
            <a:r>
              <a:rPr lang="ru-RU" b="1" dirty="0" smtClean="0"/>
              <a:t>коррективы.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Секрет технологичности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- </a:t>
            </a:r>
            <a:r>
              <a:rPr lang="ru-RU" b="1" dirty="0"/>
              <a:t>в том, что создание работающей технологии из суммы разрозненных программ, приемов, методик возможно лишь при наличии единства целей, задач, принципов и </a:t>
            </a:r>
            <a:r>
              <a:rPr lang="ru-RU" b="1" dirty="0" smtClean="0"/>
              <a:t>методологии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Секрет надежности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получаемых </a:t>
            </a:r>
            <a:r>
              <a:rPr lang="ru-RU" b="1" dirty="0"/>
              <a:t>результатов - в широком привлечении к решению задач, связанных со здоровьем, не только учащихся и педагогов школы, но и специалистов из научных центров, институтов, опытных практиков (но имеющих необходимую подготовку!), а также обсуждение получаемых результатов на конференциях, совещаниях, публикация материалов в печати.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Секрет перспективности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преобразований</a:t>
            </a:r>
            <a:r>
              <a:rPr lang="ru-RU" b="1" dirty="0"/>
              <a:t>, проводимых в школе в сфере здоровья, состоит в наличии грамотной программы действий, по которой школа начинает работу. Эта программа должна быть рассчитана на 3-4 </a:t>
            </a:r>
            <a:r>
              <a:rPr lang="ru-RU" b="1" dirty="0" smtClean="0"/>
              <a:t>года </a:t>
            </a:r>
            <a:r>
              <a:rPr lang="ru-RU" b="1" dirty="0"/>
              <a:t>(с перспективой </a:t>
            </a:r>
            <a:r>
              <a:rPr lang="ru-RU" b="1" dirty="0" smtClean="0"/>
              <a:t>на </a:t>
            </a:r>
            <a:r>
              <a:rPr lang="ru-RU" b="1" dirty="0"/>
              <a:t>5-7 лет), научно обоснована, а в ее </a:t>
            </a:r>
            <a:r>
              <a:rPr lang="ru-RU" b="1" dirty="0" smtClean="0"/>
              <a:t>разработке должны </a:t>
            </a:r>
            <a:r>
              <a:rPr lang="ru-RU" b="1" dirty="0"/>
              <a:t>принимать участие большинство педагогов и специалистов школы («чужая» программа нежизнеспособна!).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Секрет заинтересованности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участников </a:t>
            </a:r>
            <a:r>
              <a:rPr lang="ru-RU" b="1" dirty="0"/>
              <a:t>в проводимой работе, без которой невозможно реализовывать долгосрочные проекты, состоит, как это ни банально, в материальном стимулировании. На энтузиазме можно начинать работу, проводить ее какое-то время, но дальше достойных участников необходимо переводить из «любителей» в </a:t>
            </a:r>
            <a:r>
              <a:rPr lang="ru-RU" b="1" dirty="0" smtClean="0"/>
              <a:t>профессионалы.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Секрет истинности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 состоит </a:t>
            </a:r>
            <a:r>
              <a:rPr lang="ru-RU" sz="2800" b="1" dirty="0"/>
              <a:t>в интуитивном ощущении непротиворечивости того, что </a:t>
            </a:r>
            <a:r>
              <a:rPr lang="ru-RU" sz="2800" b="1" dirty="0" smtClean="0"/>
              <a:t>делается.</a:t>
            </a:r>
          </a:p>
          <a:p>
            <a:pPr>
              <a:buNone/>
            </a:pPr>
            <a:r>
              <a:rPr lang="ru-RU" sz="2800" b="1" dirty="0" smtClean="0"/>
              <a:t>    Задает </a:t>
            </a:r>
            <a:r>
              <a:rPr lang="ru-RU" sz="2800" b="1" dirty="0"/>
              <a:t>движению к цели нужное направление, освещает и освящает настоящее дело, являясь критерием его истинности, - это </a:t>
            </a:r>
            <a:r>
              <a:rPr lang="ru-RU" sz="2800" b="1" dirty="0">
                <a:solidFill>
                  <a:srgbClr val="FF0000"/>
                </a:solidFill>
              </a:rPr>
              <a:t>любовь</a:t>
            </a:r>
            <a:r>
              <a:rPr lang="ru-RU" sz="2800" b="1" dirty="0"/>
              <a:t>, тот самый «пятый элемент», который наделяет жизнь смыслом и радостной энергией созидания с предвкушением обязательного успеха.</a:t>
            </a:r>
          </a:p>
          <a:p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229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Сократ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"Здоровье не всё, но всё без здоровья - ничто"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ru-RU" sz="24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 степени </a:t>
            </a:r>
            <a:r>
              <a:rPr lang="ru-RU" dirty="0" smtClean="0"/>
              <a:t>приверженности школы идеям 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</a:t>
            </a:r>
            <a:r>
              <a:rPr lang="ru-RU" sz="2400" b="1" dirty="0"/>
              <a:t>. Использование отдельных методов, направленных на нейтрализацию недостаточной освещенности, не подходящей школьникам мебели по росту, необеспеченности горячим питанием; на активизацию отдельных </a:t>
            </a:r>
            <a:r>
              <a:rPr lang="ru-RU" sz="2400" b="1" dirty="0" err="1"/>
              <a:t>здоровьесберегающих</a:t>
            </a:r>
            <a:r>
              <a:rPr lang="ru-RU" sz="2400" b="1" dirty="0"/>
              <a:t> воздействий </a:t>
            </a:r>
            <a:r>
              <a:rPr lang="ru-RU" sz="2400" b="1" dirty="0" smtClean="0"/>
              <a:t>(физкультминутка, </a:t>
            </a:r>
            <a:r>
              <a:rPr lang="ru-RU" sz="2400" b="1" dirty="0" err="1" smtClean="0"/>
              <a:t>фитобар</a:t>
            </a:r>
            <a:r>
              <a:rPr lang="ru-RU" sz="2400" b="1" dirty="0" smtClean="0"/>
              <a:t>, </a:t>
            </a:r>
            <a:r>
              <a:rPr lang="ru-RU" sz="2400" b="1" dirty="0"/>
              <a:t>введение дополнительных уроков физкультуры и т.п.). </a:t>
            </a:r>
          </a:p>
          <a:p>
            <a:r>
              <a:rPr lang="ru-RU" sz="2400" b="1" dirty="0"/>
              <a:t>2. Внедрение отдельных технологий, нацеленных на решение конкретных задач </a:t>
            </a:r>
            <a:r>
              <a:rPr lang="ru-RU" sz="2400" b="1" dirty="0" err="1"/>
              <a:t>здоровьесбережения</a:t>
            </a:r>
            <a:r>
              <a:rPr lang="ru-RU" sz="2400" b="1" dirty="0"/>
              <a:t>: предупреждение переутомления, нарушений зрения, оптимизацию физической нагрузки, образовательное самоопределение, обучение учащихся здоровью и др. </a:t>
            </a:r>
          </a:p>
          <a:p>
            <a:r>
              <a:rPr lang="ru-RU" sz="2400" b="1" dirty="0"/>
              <a:t>3. Комплексное использование технологий в содержательной связи друг с другом и на единой методологической основе. 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Здоровьесберегающие</a:t>
            </a:r>
            <a:r>
              <a:rPr lang="ru-RU" b="1" dirty="0"/>
              <a:t> образовательные технологии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Задача-минимум -</a:t>
            </a:r>
            <a:r>
              <a:rPr lang="ru-RU" b="1" dirty="0">
                <a:solidFill>
                  <a:srgbClr val="FF0000"/>
                </a:solidFill>
              </a:rPr>
              <a:t>"Не навреди!" </a:t>
            </a:r>
            <a:r>
              <a:rPr lang="ru-RU" b="1" dirty="0" smtClean="0">
                <a:solidFill>
                  <a:srgbClr val="FF0000"/>
                </a:solidFill>
              </a:rPr>
              <a:t>Задача-оптимум- </a:t>
            </a:r>
            <a:r>
              <a:rPr lang="ru-RU" b="1" dirty="0" smtClean="0">
                <a:solidFill>
                  <a:schemeClr val="tx1"/>
                </a:solidFill>
              </a:rPr>
              <a:t>формирование</a:t>
            </a:r>
            <a:r>
              <a:rPr lang="ru-RU" b="1" dirty="0">
                <a:solidFill>
                  <a:schemeClr val="tx1"/>
                </a:solidFill>
              </a:rPr>
              <a:t>, укрепление </a:t>
            </a:r>
            <a:r>
              <a:rPr lang="ru-RU" b="1" dirty="0" smtClean="0">
                <a:solidFill>
                  <a:schemeClr val="tx1"/>
                </a:solidFill>
              </a:rPr>
              <a:t>здоровья учащихся, </a:t>
            </a:r>
            <a:r>
              <a:rPr lang="ru-RU" b="1" dirty="0">
                <a:solidFill>
                  <a:schemeClr val="tx1"/>
                </a:solidFill>
              </a:rPr>
              <a:t>воспитание у них культуры здоровья, а также охрану здоровья педагогов и содействие им в стремлении грамотно заботиться о своем здоровье. 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здоровьесберегающей</a:t>
            </a:r>
            <a:r>
              <a:rPr lang="ru-RU" dirty="0" smtClean="0">
                <a:solidFill>
                  <a:srgbClr val="FF0000"/>
                </a:solidFill>
              </a:rPr>
              <a:t> педагогики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54044"/>
            <a:ext cx="4536504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обеспечить </a:t>
            </a:r>
            <a:r>
              <a:rPr lang="ru-RU" b="1" dirty="0"/>
              <a:t>выпускнику школы высокий уровень реального здоровья, вооружив его необходимым багажом знаний, умений, навыков, необходимых для ведения здорового образа жизни, и воспитав у него культуру здоровья.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5"/>
            <a:ext cx="38984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564904"/>
            <a:ext cx="2915816" cy="3778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Основополагающие принципы </a:t>
            </a:r>
            <a:r>
              <a:rPr lang="ru-RU" b="1" dirty="0" err="1" smtClean="0">
                <a:solidFill>
                  <a:srgbClr val="0070C0"/>
                </a:solidFill>
              </a:rPr>
              <a:t>здоровьесберегающей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6840760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Arial"/>
                <a:ea typeface="Times New Roman"/>
              </a:rPr>
              <a:t>Поддержание </a:t>
            </a:r>
            <a:r>
              <a:rPr lang="ru-RU" b="1" dirty="0">
                <a:latin typeface="Arial"/>
                <a:ea typeface="Times New Roman"/>
              </a:rPr>
              <a:t>интереса к двигательной и познавательной </a:t>
            </a:r>
            <a:r>
              <a:rPr lang="ru-RU" b="1" dirty="0" smtClean="0">
                <a:latin typeface="Arial"/>
                <a:ea typeface="Times New Roman"/>
              </a:rPr>
              <a:t>активности.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Arial"/>
                <a:ea typeface="Times New Roman"/>
              </a:rPr>
              <a:t>Учёт </a:t>
            </a:r>
            <a:r>
              <a:rPr lang="ru-RU" b="1" dirty="0">
                <a:latin typeface="Arial"/>
                <a:ea typeface="Times New Roman"/>
              </a:rPr>
              <a:t>познавательной активности в двигательной деятельности.</a:t>
            </a:r>
            <a:br>
              <a:rPr lang="ru-RU" b="1" dirty="0">
                <a:latin typeface="Arial"/>
                <a:ea typeface="Times New Roman"/>
              </a:rPr>
            </a:br>
            <a:endParaRPr lang="ru-RU" b="1" dirty="0" smtClean="0">
              <a:latin typeface="Arial"/>
              <a:ea typeface="Times New Roman"/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atin typeface="Arial"/>
                <a:ea typeface="Times New Roman"/>
              </a:rPr>
              <a:t>Единство </a:t>
            </a:r>
            <a:r>
              <a:rPr lang="ru-RU" b="1" dirty="0">
                <a:latin typeface="Arial"/>
                <a:ea typeface="Times New Roman"/>
              </a:rPr>
              <a:t>физического и </a:t>
            </a:r>
            <a:r>
              <a:rPr lang="ru-RU" b="1" dirty="0" smtClean="0">
                <a:latin typeface="Arial"/>
                <a:ea typeface="Times New Roman"/>
              </a:rPr>
              <a:t>психического развития</a:t>
            </a:r>
            <a:r>
              <a:rPr lang="ru-RU" b="1" dirty="0" smtClean="0">
                <a:latin typeface="Arial"/>
                <a:ea typeface="Times New Roman"/>
              </a:rPr>
              <a:t>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Arial"/>
                <a:ea typeface="Times New Roman"/>
              </a:rPr>
              <a:t>Наглядность.</a:t>
            </a:r>
          </a:p>
          <a:p>
            <a:pPr marL="514350" indent="-514350">
              <a:buAutoNum type="arabicPeriod"/>
            </a:pPr>
            <a:endParaRPr lang="ru-RU" b="1" dirty="0" smtClean="0">
              <a:latin typeface="Arial"/>
              <a:ea typeface="Times New Roman"/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atin typeface="Arial"/>
                <a:ea typeface="Times New Roman"/>
              </a:rPr>
              <a:t>Роль </a:t>
            </a:r>
            <a:r>
              <a:rPr lang="ru-RU" b="1" dirty="0">
                <a:latin typeface="Arial"/>
                <a:ea typeface="Times New Roman"/>
              </a:rPr>
              <a:t>педагога в </a:t>
            </a:r>
            <a:endParaRPr lang="ru-RU" b="1" dirty="0" smtClean="0">
              <a:latin typeface="Arial"/>
              <a:ea typeface="Times New Roman"/>
            </a:endParaRPr>
          </a:p>
          <a:p>
            <a:pPr marL="0" indent="0">
              <a:buNone/>
            </a:pPr>
            <a:r>
              <a:rPr lang="ru-RU" b="1" dirty="0" smtClean="0">
                <a:latin typeface="Arial"/>
                <a:ea typeface="Times New Roman"/>
              </a:rPr>
              <a:t>     </a:t>
            </a:r>
            <a:r>
              <a:rPr lang="ru-RU" b="1" dirty="0" err="1" smtClean="0">
                <a:latin typeface="Arial"/>
                <a:ea typeface="Times New Roman"/>
              </a:rPr>
              <a:t>здоровьесберегающей</a:t>
            </a:r>
            <a:r>
              <a:rPr lang="ru-RU" b="1" dirty="0" smtClean="0">
                <a:latin typeface="Arial"/>
                <a:ea typeface="Times New Roman"/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latin typeface="Arial"/>
                <a:ea typeface="Times New Roman"/>
              </a:rPr>
              <a:t>         педагогике </a:t>
            </a:r>
            <a:endParaRPr lang="ru-RU" sz="36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latin typeface="Arial"/>
                <a:ea typeface="Times New Roman"/>
                <a:cs typeface="Times New Roman"/>
              </a:rPr>
              <a:t>Под </a:t>
            </a:r>
            <a:r>
              <a:rPr lang="ru-RU" b="1" dirty="0" err="1">
                <a:latin typeface="Arial"/>
                <a:ea typeface="Times New Roman"/>
                <a:cs typeface="Times New Roman"/>
              </a:rPr>
              <a:t>здоровьесберегающими</a:t>
            </a:r>
            <a:r>
              <a:rPr lang="ru-RU" b="1" dirty="0">
                <a:latin typeface="Arial"/>
                <a:ea typeface="Times New Roman"/>
                <a:cs typeface="Times New Roman"/>
              </a:rPr>
              <a:t> технологиями - будем понимать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систему мер по охране и укреплению здоровья </a:t>
            </a:r>
            <a:r>
              <a:rPr lang="ru-RU" b="1" dirty="0">
                <a:latin typeface="Arial"/>
                <a:ea typeface="Times New Roman"/>
                <a:cs typeface="Times New Roman"/>
              </a:rPr>
              <a:t>учащихся, учитывающую важнейшие характеристики образовательной среды и условия жизни ребенка, воздействие на здоровье. 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</a:rPr>
              <a:t>Нет</a:t>
            </a:r>
            <a:r>
              <a:rPr lang="ru-RU" b="1" dirty="0">
                <a:latin typeface="Arial"/>
                <a:ea typeface="Times New Roman"/>
              </a:rPr>
              <a:t> какой-то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</a:rPr>
              <a:t>одной</a:t>
            </a:r>
            <a:r>
              <a:rPr lang="ru-RU" b="1" dirty="0">
                <a:latin typeface="Arial"/>
                <a:ea typeface="Times New Roman"/>
              </a:rPr>
              <a:t> единственной уникальной технологии здоровья.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31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 err="1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Здоровьесберегающие</a:t>
            </a:r>
            <a:r>
              <a:rPr lang="ru-RU" sz="20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технологии</a:t>
            </a: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endParaRPr lang="ru-RU" sz="20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srgbClr val="0070C0"/>
                </a:solidFill>
                <a:latin typeface="Verdana"/>
                <a:ea typeface="Times New Roman"/>
                <a:cs typeface="Times New Roman"/>
              </a:rPr>
              <a:t>Целевые установки: </a:t>
            </a:r>
            <a:endParaRPr lang="ru-RU" sz="2000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стимулировать у детей желание жить, быть здоровыми,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учить их ощущать радость от каждого прожитого дня;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показывать им, что жизнь - это прекрасно,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вызывать у них позитивную самооценку.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Отличительные особенности </a:t>
            </a:r>
            <a:endParaRPr lang="ru-RU" sz="2000" b="1" dirty="0" smtClean="0">
              <a:solidFill>
                <a:srgbClr val="C00000"/>
              </a:solidFill>
              <a:latin typeface="Verdana"/>
              <a:ea typeface="Times New Roman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 отсутствие назидательности и авторитарности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воспитание, а не изучение культуры здоровья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элементы индивидуализации обучения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наличие мотивации на здоровый образ жизни учителя и учеников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интерес к учебе, желание идти в школу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наличие физкультминуток 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наличие гигиенического контроля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37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71753"/>
            <a:ext cx="8424936" cy="5837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Основа</a:t>
            </a:r>
            <a:r>
              <a:rPr lang="ru-RU" sz="24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  </a:t>
            </a:r>
            <a:r>
              <a:rPr lang="ru-RU" sz="2400" b="1" dirty="0" err="1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здоровьесберегающей</a:t>
            </a:r>
            <a:r>
              <a:rPr lang="ru-RU" sz="24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 технологии </a:t>
            </a:r>
            <a:r>
              <a:rPr lang="ru-RU" sz="2400" b="1" dirty="0" smtClean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- </a:t>
            </a:r>
            <a:r>
              <a:rPr lang="ru-RU" sz="24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соблюдение </a:t>
            </a:r>
            <a:r>
              <a:rPr lang="ru-RU" sz="2400" b="1" dirty="0" smtClean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принципов</a:t>
            </a:r>
            <a:r>
              <a:rPr lang="ru-RU" sz="2400" b="1" dirty="0">
                <a:solidFill>
                  <a:srgbClr val="C00000"/>
                </a:solidFill>
                <a:latin typeface="Verdana"/>
                <a:ea typeface="Times New Roman"/>
                <a:cs typeface="Times New Roman"/>
              </a:rPr>
              <a:t>: 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 </a:t>
            </a:r>
            <a:r>
              <a:rPr lang="ru-RU" sz="24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· учет возрастно-половых особенностей;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4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учет состояния здоровья ученика и его индивидуальных психофизических особенностей при выборе форм, методов и средств обучения;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4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структурирование урока на три части в зависимости от уровня умственной работоспособности учащихся  (вводная часть, основная и заключительная)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4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 · использование </a:t>
            </a:r>
            <a:r>
              <a:rPr lang="ru-RU" sz="2400" b="1" dirty="0" err="1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здоровьесберегающих</a:t>
            </a:r>
            <a:r>
              <a:rPr lang="ru-RU" sz="2400" b="1" dirty="0">
                <a:solidFill>
                  <a:prstClr val="black"/>
                </a:solidFill>
                <a:latin typeface="Verdana"/>
                <a:ea typeface="Times New Roman"/>
                <a:cs typeface="Times New Roman"/>
              </a:rPr>
              <a:t> действий для сохранения работоспособности и расширения функциональных возможностей организма учащихся.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66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5" y="1844824"/>
            <a:ext cx="231457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Десять великих секретов </a:t>
            </a:r>
            <a:r>
              <a:rPr lang="ru-RU" b="1" dirty="0" err="1">
                <a:solidFill>
                  <a:srgbClr val="002060"/>
                </a:solidFill>
              </a:rPr>
              <a:t>здоровьесберегающей</a:t>
            </a:r>
            <a:r>
              <a:rPr lang="ru-RU" b="1" dirty="0">
                <a:solidFill>
                  <a:srgbClr val="002060"/>
                </a:solidFill>
              </a:rPr>
              <a:t> технологии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648072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Секрет доброты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-без </a:t>
            </a:r>
            <a:r>
              <a:rPr lang="ru-RU" sz="2800" b="1" dirty="0"/>
              <a:t>этой фундаментальной основы всего созидаемого на Земле результаты действий не принесут пользы ни тому, кто что-то делает, ни тому для кого что-то делается. </a:t>
            </a:r>
            <a:r>
              <a:rPr lang="ru-RU" sz="2800" b="1" dirty="0" smtClean="0"/>
              <a:t>И </a:t>
            </a:r>
            <a:r>
              <a:rPr lang="ru-RU" sz="2800" b="1" dirty="0"/>
              <a:t>«</a:t>
            </a:r>
            <a:r>
              <a:rPr lang="ru-RU" sz="2800" b="1" dirty="0">
                <a:solidFill>
                  <a:srgbClr val="C00000"/>
                </a:solidFill>
              </a:rPr>
              <a:t>доброжелательность</a:t>
            </a:r>
            <a:r>
              <a:rPr lang="ru-RU" sz="2800" b="1" dirty="0"/>
              <a:t>», и «</a:t>
            </a:r>
            <a:r>
              <a:rPr lang="ru-RU" sz="2800" b="1" dirty="0">
                <a:solidFill>
                  <a:srgbClr val="C00000"/>
                </a:solidFill>
              </a:rPr>
              <a:t>добродушие</a:t>
            </a:r>
            <a:r>
              <a:rPr lang="ru-RU" sz="2800" b="1" dirty="0" smtClean="0"/>
              <a:t>»,</a:t>
            </a:r>
          </a:p>
          <a:p>
            <a:pPr marL="0" indent="0">
              <a:buNone/>
            </a:pPr>
            <a:r>
              <a:rPr lang="ru-RU" sz="2800" b="1" dirty="0" smtClean="0"/>
              <a:t> </a:t>
            </a:r>
            <a:r>
              <a:rPr lang="ru-RU" sz="2800" b="1" dirty="0"/>
              <a:t>и «</a:t>
            </a:r>
            <a:r>
              <a:rPr lang="ru-RU" sz="2800" b="1" dirty="0">
                <a:solidFill>
                  <a:srgbClr val="C00000"/>
                </a:solidFill>
              </a:rPr>
              <a:t>добросердечность</a:t>
            </a:r>
            <a:r>
              <a:rPr lang="ru-RU" sz="2800" b="1" dirty="0"/>
              <a:t>» - все, чего так не хватает в нашей современной жизни и недостает в большинстве школ, происходит от корня «добро».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750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3 степени приверженности школы идеям здоровьесбережения: </vt:lpstr>
      <vt:lpstr>Здоровьесберегающие образовательные технологии </vt:lpstr>
      <vt:lpstr>Цель здоровьесберегающей педагогики </vt:lpstr>
      <vt:lpstr>Основополагающие принципы здоровьесберегающей деятельности </vt:lpstr>
      <vt:lpstr>Презентация PowerPoint</vt:lpstr>
      <vt:lpstr>Презентация PowerPoint</vt:lpstr>
      <vt:lpstr>Презентация PowerPoint</vt:lpstr>
      <vt:lpstr>Десять великих секретов здоровьесберегающей технологии  </vt:lpstr>
      <vt:lpstr>Секрет успешности </vt:lpstr>
      <vt:lpstr>Секрет эффективности </vt:lpstr>
      <vt:lpstr>Секрет результативности </vt:lpstr>
      <vt:lpstr>Секрет соответствия </vt:lpstr>
      <vt:lpstr>Секрет технологичности </vt:lpstr>
      <vt:lpstr>Секрет надежности </vt:lpstr>
      <vt:lpstr>Секрет перспективности </vt:lpstr>
      <vt:lpstr>Секрет заинтересованности </vt:lpstr>
      <vt:lpstr>Секрет истинности </vt:lpstr>
    </vt:vector>
  </TitlesOfParts>
  <Company>sch9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образовательные технологии </dc:title>
  <dc:creator>Администратор</dc:creator>
  <cp:lastModifiedBy>user</cp:lastModifiedBy>
  <cp:revision>17</cp:revision>
  <dcterms:created xsi:type="dcterms:W3CDTF">2012-10-07T03:36:14Z</dcterms:created>
  <dcterms:modified xsi:type="dcterms:W3CDTF">2012-10-09T04:36:58Z</dcterms:modified>
</cp:coreProperties>
</file>