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5" r:id="rId3"/>
    <p:sldMasterId id="2147483657" r:id="rId4"/>
    <p:sldMasterId id="2147483659" r:id="rId5"/>
    <p:sldMasterId id="2147483661" r:id="rId6"/>
    <p:sldMasterId id="2147483663" r:id="rId7"/>
    <p:sldMasterId id="2147483665" r:id="rId8"/>
    <p:sldMasterId id="2147483677" r:id="rId9"/>
    <p:sldMasterId id="2147483681" r:id="rId10"/>
    <p:sldMasterId id="2147483683" r:id="rId11"/>
  </p:sldMasterIdLst>
  <p:sldIdLst>
    <p:sldId id="278" r:id="rId12"/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4" r:id="rId20"/>
    <p:sldId id="265" r:id="rId21"/>
    <p:sldId id="266" r:id="rId22"/>
    <p:sldId id="275" r:id="rId23"/>
    <p:sldId id="285" r:id="rId24"/>
    <p:sldId id="291" r:id="rId25"/>
    <p:sldId id="286" r:id="rId26"/>
    <p:sldId id="292" r:id="rId27"/>
    <p:sldId id="287" r:id="rId28"/>
    <p:sldId id="293" r:id="rId29"/>
    <p:sldId id="288" r:id="rId30"/>
    <p:sldId id="294" r:id="rId31"/>
    <p:sldId id="289" r:id="rId32"/>
    <p:sldId id="295" r:id="rId33"/>
    <p:sldId id="296" r:id="rId34"/>
    <p:sldId id="274" r:id="rId35"/>
    <p:sldId id="276" r:id="rId36"/>
    <p:sldId id="277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33FF"/>
    <a:srgbClr val="FFFF00"/>
    <a:srgbClr val="FF3399"/>
    <a:srgbClr val="FF3300"/>
    <a:srgbClr val="FF9900"/>
    <a:srgbClr val="D5E228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4728" autoAdjust="0"/>
  </p:normalViewPr>
  <p:slideViewPr>
    <p:cSldViewPr>
      <p:cViewPr varScale="1">
        <p:scale>
          <a:sx n="101" d="100"/>
          <a:sy n="101" d="100"/>
        </p:scale>
        <p:origin x="-25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3.wav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3.wav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3.wav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3.wav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3.wav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3.wav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3.wav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3.wav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3.wav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3.wav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3.wav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03F05-1C05-4A0F-887F-7552BED2E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72B73-818D-44E2-A2EF-A4D6FB558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186"/>
              <a:ext cx="4299" cy="3371"/>
              <a:chOff x="0" y="3"/>
              <a:chExt cx="5533" cy="4338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3"/>
                <a:ext cx="5470" cy="4338"/>
                <a:chOff x="0" y="3"/>
                <a:chExt cx="5470" cy="4338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8"/>
                  <a:ext cx="2919" cy="2148"/>
                  <a:chOff x="1265" y="816"/>
                  <a:chExt cx="2919" cy="2148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6"/>
                    <a:ext cx="2919" cy="2148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2"/>
                    <a:ext cx="578" cy="40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3"/>
                  <a:ext cx="5470" cy="4338"/>
                  <a:chOff x="0" y="3"/>
                  <a:chExt cx="5470" cy="4338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4" y="1504"/>
                    <a:ext cx="1259" cy="2323"/>
                    <a:chOff x="3470" y="1532"/>
                    <a:chExt cx="1259" cy="2323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4" y="2238"/>
                      <a:ext cx="1725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8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2" cy="1331"/>
                    <a:chOff x="2864" y="2019"/>
                    <a:chExt cx="2462" cy="1331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3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6"/>
                      <a:ext cx="974" cy="5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0" y="1803"/>
                    <a:ext cx="2478" cy="1065"/>
                    <a:chOff x="2896" y="1831"/>
                    <a:chExt cx="2478" cy="1065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31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1" cy="657"/>
                    <a:chOff x="2958" y="1414"/>
                    <a:chExt cx="2341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2"/>
                    <a:ext cx="2150" cy="341"/>
                    <a:chOff x="2983" y="1270"/>
                    <a:chExt cx="2150" cy="341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70"/>
                      <a:ext cx="754" cy="341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1"/>
                    <a:ext cx="1879" cy="424"/>
                    <a:chOff x="2938" y="919"/>
                    <a:chExt cx="1879" cy="424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9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5"/>
                    <a:chOff x="637" y="1653"/>
                    <a:chExt cx="1257" cy="2325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8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1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1" cy="1334"/>
                    <a:chOff x="-5" y="2196"/>
                    <a:chExt cx="2461" cy="1334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2" cy="3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3" cy="54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0"/>
                    <a:ext cx="2477" cy="1063"/>
                    <a:chOff x="-52" y="2008"/>
                    <a:chExt cx="2477" cy="1063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8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5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7" y="1563"/>
                    <a:ext cx="2339" cy="656"/>
                    <a:chOff x="23" y="1591"/>
                    <a:chExt cx="2339" cy="656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8" y="1591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59"/>
                      <a:ext cx="830" cy="4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7"/>
                    <a:ext cx="2150" cy="345"/>
                    <a:chOff x="189" y="1445"/>
                    <a:chExt cx="2150" cy="345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5"/>
                      <a:ext cx="1404" cy="2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5"/>
                      <a:ext cx="754" cy="3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3"/>
                    <a:ext cx="1849" cy="553"/>
                    <a:chOff x="616" y="901"/>
                    <a:chExt cx="1849" cy="553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1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1"/>
                    <a:ext cx="1693" cy="892"/>
                    <a:chOff x="1120" y="301"/>
                    <a:chExt cx="1693" cy="892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8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1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3"/>
                    <a:ext cx="779" cy="1516"/>
                    <a:chOff x="1633" y="101"/>
                    <a:chExt cx="779" cy="1516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9"/>
                      <a:ext cx="110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28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3"/>
                    <a:ext cx="635" cy="1534"/>
                    <a:chOff x="1935" y="31"/>
                    <a:chExt cx="635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2" y="927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7"/>
                      <a:ext cx="570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3"/>
                    <a:ext cx="1846" cy="568"/>
                    <a:chOff x="2822" y="671"/>
                    <a:chExt cx="1846" cy="568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4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1"/>
                      <a:ext cx="663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6"/>
                    <a:ext cx="1783" cy="717"/>
                    <a:chOff x="2683" y="444"/>
                    <a:chExt cx="1783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4"/>
                      <a:ext cx="663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9"/>
                    <a:ext cx="1026" cy="1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200" y="196"/>
                    <a:ext cx="551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5" y="14"/>
                    <a:ext cx="637" cy="1518"/>
                    <a:chOff x="2801" y="42"/>
                    <a:chExt cx="637" cy="1518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2" y="938"/>
                      <a:ext cx="1061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09" y="183"/>
                      <a:ext cx="570" cy="2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11" y="133"/>
                    <a:ext cx="1014" cy="1464"/>
                    <a:chOff x="2937" y="161"/>
                    <a:chExt cx="1014" cy="1464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4" y="912"/>
                      <a:ext cx="1156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61"/>
                      <a:ext cx="622" cy="42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5" y="5"/>
                    <a:ext cx="241" cy="1448"/>
                    <a:chOff x="2731" y="33"/>
                    <a:chExt cx="241" cy="1448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1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1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0"/>
                    <a:ext cx="1083" cy="2450"/>
                    <a:chOff x="943" y="1768"/>
                    <a:chExt cx="1083" cy="2450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08" y="2475"/>
                      <a:ext cx="1726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6" y="3511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5" cy="2373"/>
                    <a:chOff x="1455" y="1936"/>
                    <a:chExt cx="765" cy="2373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9"/>
                      <a:ext cx="1595" cy="31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0" y="1959"/>
                    <a:ext cx="460" cy="2331"/>
                    <a:chOff x="1951" y="1986"/>
                    <a:chExt cx="493" cy="2606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37" y="2692"/>
                      <a:ext cx="1713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29" y="3896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5"/>
                    <a:chOff x="3334" y="1717"/>
                    <a:chExt cx="1125" cy="2425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4" y="1840"/>
                    <a:ext cx="882" cy="2422"/>
                    <a:chOff x="3180" y="1868"/>
                    <a:chExt cx="882" cy="2422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5" y="2543"/>
                      <a:ext cx="1649" cy="30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3" cy="46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22" cy="2386"/>
                    <a:chOff x="3006" y="1983"/>
                    <a:chExt cx="622" cy="2386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60"/>
                      <a:ext cx="1599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5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1"/>
                    <a:ext cx="404" cy="2222"/>
                    <a:chOff x="2819" y="2099"/>
                    <a:chExt cx="404" cy="2222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7" y="2711"/>
                      <a:ext cx="147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3"/>
                      <a:ext cx="790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3" y="2106"/>
                    <a:ext cx="428" cy="2184"/>
                    <a:chOff x="2288" y="2134"/>
                    <a:chExt cx="428" cy="2184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3" y="2759"/>
                      <a:ext cx="1438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50" y="3785"/>
                      <a:ext cx="771" cy="29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3" y="313"/>
                <a:ext cx="5460" cy="3668"/>
                <a:chOff x="73" y="313"/>
                <a:chExt cx="5460" cy="3668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3" y="313"/>
                  <a:ext cx="5460" cy="3668"/>
                  <a:chOff x="73" y="313"/>
                  <a:chExt cx="5460" cy="3668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5"/>
                    <a:ext cx="2568" cy="2048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2"/>
                    <a:ext cx="2017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1"/>
                    <a:ext cx="1426" cy="2380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3"/>
                    <a:ext cx="2541" cy="2380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5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3" cy="2305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7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30"/>
                  <a:ext cx="443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57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0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81031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1032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4B251-80AB-4C35-84DD-70CF6209DA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A8DCE-4764-4480-83FF-2AAE47462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37D25-3FC5-4D6C-BF8A-DD5750B3C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32AAE-371F-4862-A9B3-9733882D5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3C893-A4BF-4943-BF1D-792E94925D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4E40E-3894-4F2C-B1F8-7DC4B7506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AA91A-4435-441A-8CAB-C9B75EC91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5E690-BA8C-4C33-8585-96BC7E3C11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67C48-F96B-457A-8511-60EC2BC154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29043-1B8C-46A2-9915-7D890D966B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DB3B6-3A16-429B-B798-BF0157252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B1A3B-90A0-4A7C-8091-98753601A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3992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3993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8B525-4100-4474-9768-71E2C00FF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4AE12-FE25-400F-9EEA-DFA5495837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87A1-0CFF-4A96-84B7-C6D7E48E6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67A9B-D7BC-452A-AE2F-5C4EF32A0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6E87A-07C7-4A41-B38A-8ACF07FC1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2EB3F-538F-4A05-8E1A-6CF13A605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8AA57-15D6-4420-AC67-FA9053D91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CC43F-A5DB-47E3-ADAC-ED53546786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EA1FE-ED32-4CA6-8E8F-BFA50368E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1000" y="457200"/>
            <a:ext cx="8397875" cy="5562600"/>
            <a:chOff x="240" y="288"/>
            <a:chExt cx="5290" cy="350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blackWhite">
            <a:xfrm>
              <a:off x="240" y="288"/>
              <a:ext cx="5290" cy="350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85" y="336"/>
              <a:ext cx="5184" cy="340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576" y="2256"/>
              <a:ext cx="460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838200"/>
            <a:ext cx="6781800" cy="2559050"/>
          </a:xfrm>
        </p:spPr>
        <p:txBody>
          <a:bodyPr anchorCtr="1"/>
          <a:lstStyle>
            <a:lvl1pPr algn="ctr">
              <a:defRPr sz="6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8732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536575" y="6248400"/>
            <a:ext cx="20542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251200" y="6248400"/>
            <a:ext cx="288766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8150" y="62579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B45FE-F918-48D1-BCEE-CE307A58E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 loop="1"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B55CD-8352-4B2A-9318-558E14A12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191DF-4150-4269-80B1-7B154E2365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89BB3-4571-44ED-B1C0-7577DF6E7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 loop="1">
        <p:snd r:embed="rId1" name="drumroll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BFB5D-82A9-4863-9144-55CCE4584A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 loop="1">
        <p:snd r:embed="rId1" name="drumroll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CE258-F21E-448B-A4E9-5D0B844CD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 loop="1">
        <p:snd r:embed="rId1" name="drumroll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36B82-6929-4C17-8580-8E81E4215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 loop="1">
        <p:snd r:embed="rId1" name="drumroll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1B6D5-62C1-4374-BBDD-4F45BF3C0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 loop="1">
        <p:snd r:embed="rId1" name="drumroll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E6C06-6C68-4548-A6F5-B1E57A65A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 loop="1">
        <p:snd r:embed="rId1" name="drumroll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6FD77-EE71-4B30-B431-B910EEF337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 loop="1">
        <p:snd r:embed="rId1" name="drumroll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AECAD-1D66-4850-85D3-1F562573C9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9D134-3B1C-4314-9DD2-0AD2EB72B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 loop="1">
        <p:snd r:embed="rId1" name="drumroll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DAF95-472C-4115-8213-FF988A53F6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 loop="1">
        <p:snd r:embed="rId1" name="drumroll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9E3F2-C984-4861-8A82-10FFFC32E3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 loop="1">
        <p:snd r:embed="rId1" name="drumroll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4614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614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7E3A2-A268-4AE4-8A69-FEB24E5A0C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4464D-7D4C-4103-9B00-FEDDBD151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45BD-DD28-41D9-B0F2-2A43A267B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7A251-29AE-48B4-8A77-EEAD4006A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F69C6-D70B-45A0-9F2A-85E779E3D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81DA8-A69B-4F21-9A71-0FA6726A6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F686B-551C-47F4-9B56-F275D880D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64229-8F70-40C7-881C-ECA89C4C0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507D7-0B83-4D78-BD0E-E4502C1E7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A5D47-CA87-4FC7-BA4C-3B61D136EC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08B97-4B88-474E-B4BB-CF4082DAA6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4BD85-FECA-49D6-963E-18DB25CD4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917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917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33D8C-6839-467F-A2DA-B2F135140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dissolve/>
    <p:sndAc>
      <p:stSnd loop="1"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9B515-7B62-4691-A1F3-B1B6E7649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 loop="1">
        <p:snd r:embed="rId1" name="suction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13232-28F8-4CF1-9268-4D28AD0A0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 loop="1">
        <p:snd r:embed="rId1" name="suction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96993-D807-46D1-9234-E3AE55AE31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 loop="1">
        <p:snd r:embed="rId1" name="suction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820CD-9DD8-4C3E-BFC8-5A44B2B759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 loop="1">
        <p:snd r:embed="rId1" name="suction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9784F-A1EF-4232-AD15-74F1633C90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 loop="1">
        <p:snd r:embed="rId1" name="suction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97C53-D264-49F1-9014-A51E24B1BF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E9669-2888-4496-8339-2DC1D9F70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 loop="1">
        <p:snd r:embed="rId1" name="suction.wav"/>
      </p:stSnd>
    </p:sndAc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1BEEC-C2F8-4E7F-A7D1-062019890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 loop="1">
        <p:snd r:embed="rId1" name="suction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702E8-349B-4AB8-9AD6-BE10D4A70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 loop="1">
        <p:snd r:embed="rId1" name="suction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CE87E-74F1-4470-BC7D-E859322D3E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 loop="1">
        <p:snd r:embed="rId1" name="suction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E4223-53D2-45B0-B0F3-EA7651FCC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 loop="1">
        <p:snd r:embed="rId1" name="suction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5FAC1-BF60-4151-B16C-2E01820A6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 loop="1"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14D4D-6413-457B-85CE-29BD464892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 loop="1">
        <p:snd r:embed="rId1" name="chimes.wav"/>
      </p:stSnd>
    </p:sndAc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6DB1A-F848-47E1-86C1-23C5966DB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 loop="1">
        <p:snd r:embed="rId1" name="chimes.wav"/>
      </p:stSnd>
    </p:sndAc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D7524-9399-442F-B6F1-23E420EB8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 loop="1">
        <p:snd r:embed="rId1" name="chimes.wav"/>
      </p:stSnd>
    </p:sndAc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5CFD6-ECF6-4D64-99EB-F798803B53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 loop="1"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864C6-E87B-40E1-BBB5-2A74F7769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97CBB-11A2-4DA0-8740-2FDA1C5DD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 loop="1">
        <p:snd r:embed="rId1" name="chimes.wav"/>
      </p:stSnd>
    </p:sndAc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07DA5-FECE-421B-925E-806EFCD02B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 loop="1">
        <p:snd r:embed="rId1" name="chimes.wav"/>
      </p:stSnd>
    </p:sndAc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5F877-8EFD-4E1C-A862-7020DBAAE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 loop="1">
        <p:snd r:embed="rId1" name="chimes.wav"/>
      </p:stSnd>
    </p:sndAc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8302F-ADFE-4DC8-93D4-F860645A5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 loop="1">
        <p:snd r:embed="rId1" name="chimes.wav"/>
      </p:stSnd>
    </p:sndAc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D746F4-E4D3-422B-8B45-F7733991C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 loop="1">
        <p:snd r:embed="rId1" name="chimes.wav"/>
      </p:stSnd>
    </p:sndAc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F2DED-D788-4D98-9856-DD70C25E14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 loop="1">
        <p:snd r:embed="rId1" name="chimes.wav"/>
      </p:stSnd>
    </p:sndAc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530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530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43D5F-3D9D-47BB-A654-273265C42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154C7-45F2-4C71-B15A-67F961708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1F34D-B6A4-43FC-8383-697644A5FE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BB608-81FC-4B2C-937D-AAF376B12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813C5-114F-403A-95CC-E4333C87E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B8465-EC34-4D8F-9442-789A795D8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C710D-9376-4280-A9F7-823158990F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67ECC-B4BA-4361-9EE2-497C34B3B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8E5A4-3774-4504-9998-7CB3DBDC0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1DE6F-9D8E-443B-9F85-E8EB4F8BD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BDA48-72A0-4928-B37F-DE8B328B5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7BB2D-460A-4871-AB2D-0D69448F0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84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84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33BC7-4192-4CC2-9D5A-EF9BF73C5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6FBF4-0110-4A7D-96EF-358038465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drumroll.wav"/>
      </p:stSnd>
    </p:sndAc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FD858-050A-4C44-AC90-C37C89F4D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drumroll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C5225-2357-4EDD-8A3D-EBEEDC1B18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0373D-FEC8-493B-A9FE-60F45CB93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drumroll.wav"/>
      </p:stSnd>
    </p:sndAc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33A1E-C7F7-4354-A0B5-B6B923C1F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drumroll.wav"/>
      </p:stSnd>
    </p:sndAc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71BEF-10A9-4C10-A058-9AEDB9AA7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drumroll.wav"/>
      </p:stSnd>
    </p:sndAc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5E7EA-15E8-4075-97E5-EC4E219B3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drumroll.wav"/>
      </p:stSnd>
    </p:sndAc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FD4F0-2889-462E-8883-1C0F5745B1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drumroll.wav"/>
      </p:stSnd>
    </p:sndAc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622C7-0EE2-4BB1-9B1E-EA9B066586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drumroll.wav"/>
      </p:stSnd>
    </p:sndAc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A480C-4B27-458A-88CD-BE0C91F9F0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drumroll.wav"/>
      </p:stSnd>
    </p:sndAc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D1A0C-E340-4DDB-A8EF-CCA3E204F1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drumroll.wav"/>
      </p:stSnd>
    </p:sndAc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7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61481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482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44254-23CB-4BC4-B0B7-3D39BC1AF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16789-5218-4FCD-B7A2-4DAEB8958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  <p:sndAc>
      <p:stSnd>
        <p:snd r:embed="rId1" name="drumroll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9735C-F1DA-4F43-AA08-CAEB573BB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42B6F-8F5D-4BDC-AF94-C6BA0596F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  <p:sndAc>
      <p:stSnd>
        <p:snd r:embed="rId1" name="drumroll.wav"/>
      </p:stSnd>
    </p:sndAc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ED1A8-4CA9-4B95-B04D-A3DC1D2F9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  <p:sndAc>
      <p:stSnd>
        <p:snd r:embed="rId1" name="drumroll.wav"/>
      </p:stSnd>
    </p:sndAc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E2402-1384-4CA3-908C-037A06151E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  <p:sndAc>
      <p:stSnd>
        <p:snd r:embed="rId1" name="drumroll.wav"/>
      </p:stSnd>
    </p:sndAc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D225E-3BA4-4B94-AB85-0EA41ECB4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  <p:sndAc>
      <p:stSnd>
        <p:snd r:embed="rId1" name="drumroll.wav"/>
      </p:stSnd>
    </p:sndAc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E8B83-CF31-41D4-892C-C4046BE46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  <p:sndAc>
      <p:stSnd>
        <p:snd r:embed="rId1" name="drumroll.wav"/>
      </p:stSnd>
    </p:sndAc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0B3A9-0CB5-4A7A-A21E-5401A596F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  <p:sndAc>
      <p:stSnd>
        <p:snd r:embed="rId1" name="drumroll.wav"/>
      </p:stSnd>
    </p:sndAc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4D649-CBC9-4010-8CD8-5FAF29387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  <p:sndAc>
      <p:stSnd>
        <p:snd r:embed="rId1" name="drumroll.wav"/>
      </p:stSnd>
    </p:sndAc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5C7EB-517F-42AF-BFEC-AC15319A0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  <p:sndAc>
      <p:stSnd>
        <p:snd r:embed="rId1" name="drumroll.wav"/>
      </p:stSnd>
    </p:sndAc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8750"/>
            <a:ext cx="2057400" cy="5972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8750"/>
            <a:ext cx="6019800" cy="5972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5E1A7-F9EC-44B2-81A0-BE1F774FD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  <p:sndAc>
      <p:stSnd>
        <p:snd r:embed="rId1" name="drumroll.wav"/>
      </p:stSnd>
    </p:sndAc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476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476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EBCDD-A710-4831-8049-5FAD386B5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74B3E-138E-4BC4-870D-8E8FD42B2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A8EF8-56F6-4BBB-AA44-44C3D3BE8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FE19C-2F0D-4A02-A0D3-E72A636ED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7645-6E52-4733-ABE2-43EECD8CB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C6811-1FE6-4204-9086-970A624CA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4BB3C-408A-455C-9649-686B90BAF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BD558-0749-44B2-B6DB-BB59DCB630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C917B-56F6-47EC-8649-F49D357B4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4FDF3-1CB6-4C91-A80B-C98D7CEC94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0EFB4-1FE4-4C95-A86E-22723DDC0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CD5ED-B7D6-4D56-8883-93BBC6733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audio" Target="../media/audio2.wav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audio" Target="../media/audio3.wav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754EE05-3429-4A34-87B5-2DBF0EEFF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12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>
        <p:tmplLst>
          <p:tmpl lvl="1">
            <p:tnLst>
              <p:par>
                <p:cTn presetID="14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79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79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79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79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79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248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79876" name="Oval 4"/>
              <p:cNvSpPr>
                <a:spLocks noChangeArrowheads="1"/>
              </p:cNvSpPr>
              <p:nvPr/>
            </p:nvSpPr>
            <p:spPr bwMode="hidden">
              <a:xfrm>
                <a:off x="3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877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249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79879" name="Oval 7"/>
              <p:cNvSpPr>
                <a:spLocks noChangeArrowheads="1"/>
              </p:cNvSpPr>
              <p:nvPr/>
            </p:nvSpPr>
            <p:spPr bwMode="hidden">
              <a:xfrm>
                <a:off x="-3" y="3"/>
                <a:ext cx="771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880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250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79882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883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251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252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79886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9887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253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276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79890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72" y="2236"/>
                    <a:ext cx="1711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891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4" y="3144"/>
                    <a:ext cx="916" cy="4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77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79893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894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78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79896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897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79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79899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13" y="1625"/>
                    <a:ext cx="1677" cy="33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00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88" y="2030"/>
                    <a:ext cx="897" cy="5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0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79902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03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7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1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79905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06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58"/>
                    <a:ext cx="755" cy="35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2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79908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27" y="1128"/>
                    <a:ext cx="1243" cy="20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09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48" y="918"/>
                    <a:ext cx="668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3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79911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5" y="2348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12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4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79914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03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15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68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5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79917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18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6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6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79920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2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21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1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7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79923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80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24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8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79926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27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35"/>
                    <a:ext cx="755" cy="35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9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79929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30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0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79932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33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1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79935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3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36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8"/>
                    <a:ext cx="260" cy="13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2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79938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39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3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79941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42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4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79944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7" y="919"/>
                    <a:ext cx="1049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45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5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79947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11" y="1022"/>
                    <a:ext cx="1232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48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53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6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79950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27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51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5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79952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9953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10299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79955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7" y="931"/>
                    <a:ext cx="105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56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0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79958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59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1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79961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62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2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79964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65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00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3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79967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68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8" y="3630"/>
                    <a:ext cx="84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4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79970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28" y="2682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71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20" y="3887"/>
                    <a:ext cx="917" cy="47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5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79973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74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6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79976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30"/>
                    <a:ext cx="1649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77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03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7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79979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50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80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3" y="3736"/>
                    <a:ext cx="857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8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79982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13" y="2706"/>
                    <a:ext cx="1460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83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21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9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79985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86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778"/>
                    <a:ext cx="767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79987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88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0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89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0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1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28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2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3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4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5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6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7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8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9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900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0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1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1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2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3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4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5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6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5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7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8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80009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0010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0011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012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013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B911D2CE-6594-48F8-B3C1-41C848CA4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21" r:id="rId1"/>
    <p:sldLayoutId id="2147484292" r:id="rId2"/>
    <p:sldLayoutId id="2147484293" r:id="rId3"/>
    <p:sldLayoutId id="2147484294" r:id="rId4"/>
    <p:sldLayoutId id="2147484295" r:id="rId5"/>
    <p:sldLayoutId id="2147484296" r:id="rId6"/>
    <p:sldLayoutId id="2147484297" r:id="rId7"/>
    <p:sldLayoutId id="2147484298" r:id="rId8"/>
    <p:sldLayoutId id="2147484299" r:id="rId9"/>
    <p:sldLayoutId id="2147484300" r:id="rId10"/>
    <p:sldLayoutId id="214748430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0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0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0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0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0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009" grpId="0"/>
      <p:bldP spid="8001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0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001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0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001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0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001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0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001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0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00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8294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4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4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2968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969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97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97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C8E5543-719E-40DB-B569-6A0F557E5C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2972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22" r:id="rId1"/>
    <p:sldLayoutId id="2147484302" r:id="rId2"/>
    <p:sldLayoutId id="2147484303" r:id="rId3"/>
    <p:sldLayoutId id="2147484304" r:id="rId4"/>
    <p:sldLayoutId id="2147484305" r:id="rId5"/>
    <p:sldLayoutId id="2147484306" r:id="rId6"/>
    <p:sldLayoutId id="2147484307" r:id="rId7"/>
    <p:sldLayoutId id="2147484308" r:id="rId8"/>
    <p:sldLayoutId id="2147484309" r:id="rId9"/>
    <p:sldLayoutId id="2147484310" r:id="rId10"/>
    <p:sldLayoutId id="2147484311" r:id="rId11"/>
  </p:sldLayoutIdLst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2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2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8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2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2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2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2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68" grpId="0"/>
      <p:bldP spid="82968" grpId="1"/>
      <p:bldP spid="82968" grpId="2"/>
      <p:bldP spid="8296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2969" grpId="1" build="allAtOnce">
        <p:tmplLst>
          <p:tmpl lvl="1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38915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8916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8917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891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2B8C72BC-3891-4706-A7B8-6D13EADF1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13" r:id="rId1"/>
    <p:sldLayoutId id="2147484212" r:id="rId2"/>
    <p:sldLayoutId id="2147484213" r:id="rId3"/>
    <p:sldLayoutId id="2147484214" r:id="rId4"/>
    <p:sldLayoutId id="2147484215" r:id="rId5"/>
    <p:sldLayoutId id="2147484216" r:id="rId6"/>
    <p:sldLayoutId id="2147484217" r:id="rId7"/>
    <p:sldLayoutId id="2147484218" r:id="rId8"/>
    <p:sldLayoutId id="2147484219" r:id="rId9"/>
    <p:sldLayoutId id="2147484220" r:id="rId10"/>
    <p:sldLayoutId id="2147484221" r:id="rId11"/>
  </p:sldLayoutIdLst>
  <p:transition>
    <p:wheel spokes="8"/>
    <p:sndAc>
      <p:stSnd loop="1">
        <p:snd r:embed="rId1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89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9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9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89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9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9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89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9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9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/>
      <p:bldP spid="38919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506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082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506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507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9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9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4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509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9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9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9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9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9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9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5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511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1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1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1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1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1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1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3093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51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1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1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12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4512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512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12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12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12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7ADCB1F-3744-4765-AC98-41CEB222F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14" r:id="rId1"/>
    <p:sldLayoutId id="2147484222" r:id="rId2"/>
    <p:sldLayoutId id="2147484223" r:id="rId3"/>
    <p:sldLayoutId id="2147484224" r:id="rId4"/>
    <p:sldLayoutId id="2147484225" r:id="rId5"/>
    <p:sldLayoutId id="2147484226" r:id="rId6"/>
    <p:sldLayoutId id="2147484227" r:id="rId7"/>
    <p:sldLayoutId id="2147484228" r:id="rId8"/>
    <p:sldLayoutId id="2147484229" r:id="rId9"/>
    <p:sldLayoutId id="2147484230" r:id="rId10"/>
    <p:sldLayoutId id="214748423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8131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8133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4100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813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11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8137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38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39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40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41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4814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10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8144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45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46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47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48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49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815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15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815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5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5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91C0642-1072-48EB-B3E5-1CEA3A24A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15" r:id="rId1"/>
    <p:sldLayoutId id="2147484232" r:id="rId2"/>
    <p:sldLayoutId id="2147484233" r:id="rId3"/>
    <p:sldLayoutId id="2147484234" r:id="rId4"/>
    <p:sldLayoutId id="2147484235" r:id="rId5"/>
    <p:sldLayoutId id="2147484236" r:id="rId6"/>
    <p:sldLayoutId id="2147484237" r:id="rId7"/>
    <p:sldLayoutId id="2147484238" r:id="rId8"/>
    <p:sldLayoutId id="2147484239" r:id="rId9"/>
    <p:sldLayoutId id="2147484240" r:id="rId10"/>
    <p:sldLayoutId id="2147484241" r:id="rId11"/>
  </p:sldLayoutIdLst>
  <p:transition>
    <p:dissolve/>
    <p:sndAc>
      <p:stSnd loop="1">
        <p:snd r:embed="rId1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8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9" dur="500"/>
                                        <p:tgtEl>
                                          <p:spTgt spid="48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2" dur="500"/>
                                        <p:tgtEl>
                                          <p:spTgt spid="48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5" dur="500"/>
                                        <p:tgtEl>
                                          <p:spTgt spid="48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8" dur="500"/>
                                        <p:tgtEl>
                                          <p:spTgt spid="48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1" dur="500"/>
                                        <p:tgtEl>
                                          <p:spTgt spid="48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0" grpId="0"/>
      <p:bldP spid="48150" grpId="1"/>
      <p:bldP spid="48151" grpId="0" build="p">
        <p:tmplLst>
          <p:tmpl lvl="1">
            <p:tnLst>
              <p:par>
                <p:cTn presetID="54" presetClass="entr" presetSubtype="0" ac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151" grpId="1" build="allAtOnce">
        <p:tmplLst>
          <p:tmpl lvl="1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5120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5129" name="Picture 4" descr="slidemaster_med3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0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AD9145A0-A603-4801-8A5D-3B44C4BF0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6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</p:sldLayoutIdLst>
  <p:transition>
    <p:sndAc>
      <p:stSnd loop="1">
        <p:snd r:embed="rId1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/>
      <p:bldP spid="51206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20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20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20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20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20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42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2998E49-B08D-41E7-B578-61FE19073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4286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4287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17" r:id="rId1"/>
    <p:sldLayoutId id="2147484252" r:id="rId2"/>
    <p:sldLayoutId id="2147484253" r:id="rId3"/>
    <p:sldLayoutId id="2147484254" r:id="rId4"/>
    <p:sldLayoutId id="2147484255" r:id="rId5"/>
    <p:sldLayoutId id="2147484256" r:id="rId6"/>
    <p:sldLayoutId id="2147484257" r:id="rId7"/>
    <p:sldLayoutId id="2147484258" r:id="rId8"/>
    <p:sldLayoutId id="2147484259" r:id="rId9"/>
    <p:sldLayoutId id="2147484260" r:id="rId10"/>
    <p:sldLayoutId id="2147484261" r:id="rId11"/>
  </p:sldLayoutIdLst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6" grpId="0"/>
      <p:bldP spid="54287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73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73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73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73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3C1B0A57-7545-4025-B7A6-892364D29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18" r:id="rId1"/>
    <p:sldLayoutId id="2147484262" r:id="rId2"/>
    <p:sldLayoutId id="2147484263" r:id="rId3"/>
    <p:sldLayoutId id="2147484264" r:id="rId4"/>
    <p:sldLayoutId id="2147484265" r:id="rId5"/>
    <p:sldLayoutId id="2147484266" r:id="rId6"/>
    <p:sldLayoutId id="2147484267" r:id="rId7"/>
    <p:sldLayoutId id="2147484268" r:id="rId8"/>
    <p:sldLayoutId id="2147484269" r:id="rId9"/>
    <p:sldLayoutId id="2147484270" r:id="rId10"/>
    <p:sldLayoutId id="2147484271" r:id="rId11"/>
  </p:sldLayoutIdLst>
  <p:transition>
    <p:sndAc>
      <p:stSnd>
        <p:snd r:embed="rId1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57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57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57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57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57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57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57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57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57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57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57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57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81" grpId="0"/>
      <p:bldP spid="57382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60419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0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1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2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3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4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5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6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7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8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9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30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212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60432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33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34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35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36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37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38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39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0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1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2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3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4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5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6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7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8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9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50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51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52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53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54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55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56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60457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58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0459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60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61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A5944261-7BE2-44D1-834B-7B04E1DE2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19" r:id="rId1"/>
    <p:sldLayoutId id="2147484272" r:id="rId2"/>
    <p:sldLayoutId id="2147484273" r:id="rId3"/>
    <p:sldLayoutId id="2147484274" r:id="rId4"/>
    <p:sldLayoutId id="2147484275" r:id="rId5"/>
    <p:sldLayoutId id="2147484276" r:id="rId6"/>
    <p:sldLayoutId id="2147484277" r:id="rId7"/>
    <p:sldLayoutId id="2147484278" r:id="rId8"/>
    <p:sldLayoutId id="2147484279" r:id="rId9"/>
    <p:sldLayoutId id="2147484280" r:id="rId10"/>
    <p:sldLayoutId id="2147484281" r:id="rId11"/>
  </p:sldLayoutIdLst>
  <p:transition>
    <p:comb/>
    <p:sndAc>
      <p:stSnd>
        <p:snd r:embed="rId1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0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04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0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0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0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0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0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0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0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0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0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0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57" grpId="0"/>
      <p:bldP spid="60458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4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045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4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045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4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045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4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045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4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045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7373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73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73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73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73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73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73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373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373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374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4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4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FE56AB65-C364-4511-822D-F4F5C8475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20" r:id="rId1"/>
    <p:sldLayoutId id="2147484282" r:id="rId2"/>
    <p:sldLayoutId id="2147484283" r:id="rId3"/>
    <p:sldLayoutId id="2147484284" r:id="rId4"/>
    <p:sldLayoutId id="2147484285" r:id="rId5"/>
    <p:sldLayoutId id="2147484286" r:id="rId6"/>
    <p:sldLayoutId id="2147484287" r:id="rId7"/>
    <p:sldLayoutId id="2147484288" r:id="rId8"/>
    <p:sldLayoutId id="2147484289" r:id="rId9"/>
    <p:sldLayoutId id="2147484290" r:id="rId10"/>
    <p:sldLayoutId id="2147484291" r:id="rId11"/>
  </p:sldLayoutIdLst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3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3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3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3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3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3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3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3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3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3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3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3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3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3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3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3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8" grpId="0"/>
      <p:bldP spid="73739" grpId="0" build="p">
        <p:tmplLst>
          <p:tmpl lvl="1"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7373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7373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7373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7373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7373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79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Layout" Target="../slideLayouts/slideLayout79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Layout" Target="../slideLayouts/slideLayout79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Layout" Target="../slideLayouts/slideLayout79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Layout" Target="../slideLayouts/slideLayout79.xml"/><Relationship Id="rId1" Type="http://schemas.openxmlformats.org/officeDocument/2006/relationships/tags" Target="../tags/tag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Layout" Target="../slideLayouts/slideLayout79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Layout" Target="../slideLayouts/slideLayout79.xml"/><Relationship Id="rId1" Type="http://schemas.openxmlformats.org/officeDocument/2006/relationships/tags" Target="../tags/tag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0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7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35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46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audio" Target="../media/audio6.wav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slideLayout" Target="../slideLayouts/slideLayout57.xml"/><Relationship Id="rId1" Type="http://schemas.openxmlformats.org/officeDocument/2006/relationships/tags" Target="../tags/tag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8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642938"/>
            <a:ext cx="8643968" cy="5857896"/>
          </a:xfrm>
        </p:spPr>
        <p:txBody>
          <a:bodyPr/>
          <a:lstStyle/>
          <a:p>
            <a:r>
              <a:rPr lang="ru-RU" sz="2400" dirty="0" smtClean="0">
                <a:effectLst/>
                <a:latin typeface="Monotype Corsiva" pitchFamily="66" charset="0"/>
              </a:rPr>
              <a:t>МОУ «</a:t>
            </a:r>
            <a:r>
              <a:rPr lang="ru-RU" sz="2400" dirty="0" err="1" smtClean="0">
                <a:effectLst/>
                <a:latin typeface="Monotype Corsiva" pitchFamily="66" charset="0"/>
              </a:rPr>
              <a:t>Шеломовская</a:t>
            </a:r>
            <a:r>
              <a:rPr lang="ru-RU" sz="2400" dirty="0" smtClean="0">
                <a:effectLst/>
                <a:latin typeface="Monotype Corsiva" pitchFamily="66" charset="0"/>
              </a:rPr>
              <a:t> СОШ»</a:t>
            </a:r>
          </a:p>
          <a:p>
            <a:r>
              <a:rPr lang="ru-RU" sz="1600" dirty="0" smtClean="0">
                <a:effectLst/>
                <a:latin typeface="Monotype Corsiva" pitchFamily="66" charset="0"/>
              </a:rPr>
              <a:t>243010 Брянская область, </a:t>
            </a:r>
            <a:r>
              <a:rPr lang="ru-RU" sz="1600" dirty="0" err="1" smtClean="0">
                <a:effectLst/>
                <a:latin typeface="Monotype Corsiva" pitchFamily="66" charset="0"/>
              </a:rPr>
              <a:t>Новозыбковский</a:t>
            </a:r>
            <a:r>
              <a:rPr lang="ru-RU" sz="1600" dirty="0" smtClean="0">
                <a:effectLst/>
                <a:latin typeface="Monotype Corsiva" pitchFamily="66" charset="0"/>
              </a:rPr>
              <a:t> район, с.Шеломы, пер.Школьный, 5, тел.: 95-2-34</a:t>
            </a:r>
          </a:p>
          <a:p>
            <a:endParaRPr lang="ru-RU" sz="1050" dirty="0" smtClean="0">
              <a:effectLst/>
              <a:latin typeface="Monotype Corsiva" pitchFamily="66" charset="0"/>
            </a:endParaRPr>
          </a:p>
          <a:p>
            <a:endParaRPr lang="ru-RU" sz="1400" dirty="0" smtClean="0">
              <a:effectLst/>
              <a:latin typeface="Monotype Corsiva" pitchFamily="66" charset="0"/>
            </a:endParaRPr>
          </a:p>
          <a:p>
            <a:r>
              <a:rPr lang="ru-RU" sz="2800" dirty="0" smtClean="0">
                <a:effectLst/>
                <a:latin typeface="Monotype Corsiva" pitchFamily="66" charset="0"/>
              </a:rPr>
              <a:t>Разработка сбора № 2 агитбригады здорового образа жизни на тему:</a:t>
            </a:r>
          </a:p>
          <a:p>
            <a:r>
              <a:rPr lang="ru-RU" b="1" dirty="0" smtClean="0">
                <a:effectLst/>
                <a:latin typeface="Monotype Corsiva" pitchFamily="66" charset="0"/>
              </a:rPr>
              <a:t>Мифы и правда об алкоголе  </a:t>
            </a:r>
            <a:endParaRPr lang="ru-RU" sz="2000" b="1" dirty="0" smtClean="0">
              <a:effectLst/>
              <a:latin typeface="Monotype Corsiva" pitchFamily="66" charset="0"/>
            </a:endParaRPr>
          </a:p>
          <a:p>
            <a:endParaRPr lang="ru-RU" b="1" dirty="0" smtClean="0">
              <a:effectLst/>
              <a:latin typeface="Monotype Corsiva" pitchFamily="66" charset="0"/>
            </a:endParaRPr>
          </a:p>
          <a:p>
            <a:r>
              <a:rPr lang="ru-RU" sz="2400" u="sng" dirty="0" smtClean="0">
                <a:effectLst/>
                <a:latin typeface="Monotype Corsiva" pitchFamily="66" charset="0"/>
              </a:rPr>
              <a:t>Автор:</a:t>
            </a:r>
            <a:r>
              <a:rPr lang="ru-RU" sz="2400" dirty="0" smtClean="0">
                <a:effectLst/>
                <a:latin typeface="Monotype Corsiva" pitchFamily="66" charset="0"/>
              </a:rPr>
              <a:t> классный руководитель </a:t>
            </a:r>
            <a:r>
              <a:rPr lang="ru-RU" sz="2800" b="1" dirty="0" err="1" smtClean="0">
                <a:effectLst/>
                <a:latin typeface="Monotype Corsiva" pitchFamily="66" charset="0"/>
              </a:rPr>
              <a:t>Мамеева-Шварцман</a:t>
            </a:r>
            <a:endParaRPr lang="ru-RU" sz="2800" b="1" dirty="0" smtClean="0">
              <a:effectLst/>
              <a:latin typeface="Monotype Corsiva" pitchFamily="66" charset="0"/>
            </a:endParaRPr>
          </a:p>
          <a:p>
            <a:r>
              <a:rPr lang="ru-RU" sz="2800" b="1" dirty="0" smtClean="0">
                <a:effectLst/>
                <a:latin typeface="Monotype Corsiva" pitchFamily="66" charset="0"/>
              </a:rPr>
              <a:t>                                            Ирина Михайловна</a:t>
            </a:r>
          </a:p>
          <a:p>
            <a:pPr algn="r"/>
            <a:r>
              <a:rPr lang="ru-RU" sz="1600" dirty="0" smtClean="0">
                <a:effectLst/>
                <a:latin typeface="Monotype Corsiva" pitchFamily="66" charset="0"/>
              </a:rPr>
              <a:t>243010, Брянская обл., </a:t>
            </a:r>
            <a:r>
              <a:rPr lang="ru-RU" sz="1600" dirty="0" err="1" smtClean="0">
                <a:effectLst/>
                <a:latin typeface="Monotype Corsiva" pitchFamily="66" charset="0"/>
              </a:rPr>
              <a:t>Новозыбковский</a:t>
            </a:r>
            <a:r>
              <a:rPr lang="ru-RU" sz="1600" dirty="0" smtClean="0">
                <a:effectLst/>
                <a:latin typeface="Monotype Corsiva" pitchFamily="66" charset="0"/>
              </a:rPr>
              <a:t> </a:t>
            </a:r>
            <a:r>
              <a:rPr lang="ru-RU" sz="1600" dirty="0" err="1" smtClean="0">
                <a:effectLst/>
                <a:latin typeface="Monotype Corsiva" pitchFamily="66" charset="0"/>
              </a:rPr>
              <a:t>р-он</a:t>
            </a:r>
            <a:r>
              <a:rPr lang="ru-RU" sz="1600" dirty="0" smtClean="0">
                <a:effectLst/>
                <a:latin typeface="Monotype Corsiva" pitchFamily="66" charset="0"/>
              </a:rPr>
              <a:t>, </a:t>
            </a:r>
          </a:p>
          <a:p>
            <a:pPr algn="r"/>
            <a:r>
              <a:rPr lang="ru-RU" sz="1600" dirty="0" smtClean="0">
                <a:effectLst/>
                <a:latin typeface="Monotype Corsiva" pitchFamily="66" charset="0"/>
              </a:rPr>
              <a:t>с.Шеломы, ул.Центральная, д.120</a:t>
            </a:r>
          </a:p>
          <a:p>
            <a:pPr algn="r"/>
            <a:r>
              <a:rPr lang="ru-RU" sz="1600" dirty="0" smtClean="0">
                <a:effectLst/>
                <a:latin typeface="Monotype Corsiva" pitchFamily="66" charset="0"/>
              </a:rPr>
              <a:t>Тел.: 8 909 245 19 33</a:t>
            </a:r>
          </a:p>
          <a:p>
            <a:r>
              <a:rPr lang="ru-RU" sz="2400" dirty="0" smtClean="0">
                <a:effectLst/>
                <a:latin typeface="Monotype Corsiva" pitchFamily="66" charset="0"/>
              </a:rPr>
              <a:t>2008/2009 учебный год</a:t>
            </a:r>
          </a:p>
          <a:p>
            <a:endParaRPr lang="ru-RU" b="1" dirty="0" smtClean="0"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229600" cy="45259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000" dirty="0">
                <a:latin typeface="Mistral" pitchFamily="66" charset="0"/>
              </a:rPr>
              <a:t>А теперь…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000" dirty="0" smtClean="0">
                <a:latin typeface="Mistral" pitchFamily="66" charset="0"/>
              </a:rPr>
              <a:t>Внимание!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000" dirty="0" smtClean="0">
                <a:latin typeface="Mistral" pitchFamily="66" charset="0"/>
              </a:rPr>
              <a:t>Мифы и правда об алкоголе…</a:t>
            </a:r>
            <a:endParaRPr lang="ru-RU" sz="6000" dirty="0">
              <a:latin typeface="Mistral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advTm="2000">
    <p:randomBar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верх 3"/>
          <p:cNvSpPr/>
          <p:nvPr/>
        </p:nvSpPr>
        <p:spPr>
          <a:xfrm>
            <a:off x="1428728" y="0"/>
            <a:ext cx="6500858" cy="1714512"/>
          </a:xfrm>
          <a:prstGeom prst="ribbon2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Миф 1</a:t>
            </a:r>
          </a:p>
          <a:p>
            <a:pPr algn="ctr"/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1643042" y="1928802"/>
            <a:ext cx="6215106" cy="3071834"/>
          </a:xfrm>
          <a:prstGeom prst="cloudCallout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Wave1">
              <a:avLst>
                <a:gd name="adj1" fmla="val 12500"/>
                <a:gd name="adj2" fmla="val 2171"/>
              </a:avLst>
            </a:prstTxWarp>
          </a:bodyPr>
          <a:lstStyle/>
          <a:p>
            <a:pPr algn="ctr"/>
            <a:r>
              <a:rPr lang="ru-RU" sz="4000" dirty="0" smtClean="0">
                <a:latin typeface="Monotype Corsiva" pitchFamily="66" charset="0"/>
              </a:rPr>
              <a:t>Пиво – безвредный напиток</a:t>
            </a:r>
          </a:p>
          <a:p>
            <a:pPr algn="ctr"/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7000">
    <p:comb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428750"/>
            <a:ext cx="9144000" cy="542925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Monotype Corsiva" pitchFamily="66" charset="0"/>
              </a:rPr>
              <a:t>Пиво относится к особой категории слабых алкогольных напитков. В нём содержатся вещества, повышающие восприимчивость организма к алкоголю, а также усиливающие его всасывание.</a:t>
            </a:r>
          </a:p>
          <a:p>
            <a:pPr>
              <a:defRPr/>
            </a:pPr>
            <a:r>
              <a:rPr lang="ru-RU" sz="2400" dirty="0" smtClean="0">
                <a:latin typeface="Monotype Corsiva" pitchFamily="66" charset="0"/>
              </a:rPr>
              <a:t>Систематическое употребление пива приводит к различным функциональным расстройствам всех органов и систем человека. Сердце, работая с повышенной нагрузкой, увеличивается, в нём нарушаются обменные процессы. Наступают склеротические изменения, сосуды становятся плотными, ломкими, отмечается расширение вен на конечностях и лице, которое приобретает характерный вид: одутловатость, обрюзглость, синевато-красный цвет. Нарушаются различные виды обмена в организме, появляется рыхлая полнота.</a:t>
            </a:r>
          </a:p>
          <a:p>
            <a:pPr>
              <a:defRPr/>
            </a:pPr>
            <a:r>
              <a:rPr lang="ru-RU" sz="2400" dirty="0" smtClean="0">
                <a:latin typeface="Monotype Corsiva" pitchFamily="66" charset="0"/>
              </a:rPr>
              <a:t>Нервная система любителей пива хуже справляется со стрессовыми ситуациями, легче подвергается различным заболеваниям. Постепенно развиваются все признаки алкогольной болезни без резких её проявлений.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214414" y="0"/>
            <a:ext cx="6500858" cy="1500174"/>
          </a:xfrm>
          <a:prstGeom prst="horizontalScroll">
            <a:avLst/>
          </a:prstGeom>
          <a:ln>
            <a:solidFill>
              <a:srgbClr val="9933FF"/>
            </a:solidFill>
          </a:ln>
          <a:effectLst>
            <a:reflection blurRad="6350" stA="50000" endA="295" endPos="92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>
                  <a:solidFill>
                    <a:srgbClr val="9933FF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Реальность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3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верх 3"/>
          <p:cNvSpPr/>
          <p:nvPr/>
        </p:nvSpPr>
        <p:spPr>
          <a:xfrm>
            <a:off x="2285984" y="214290"/>
            <a:ext cx="5072098" cy="1500198"/>
          </a:xfrm>
          <a:prstGeom prst="ribbon2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50" endPos="85000" dist="60007" dir="5400000" sy="-100000" algn="bl" rotWithShape="0"/>
                </a:effectLst>
                <a:latin typeface="Monotype Corsiva" pitchFamily="66" charset="0"/>
              </a:rPr>
              <a:t>Миф 2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1500166" y="2214554"/>
            <a:ext cx="6786610" cy="2857520"/>
          </a:xfrm>
          <a:prstGeom prst="cloudCallout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DoubleWave1">
              <a:avLst/>
            </a:prstTxWarp>
          </a:bodyPr>
          <a:lstStyle/>
          <a:p>
            <a:pPr algn="ctr"/>
            <a:r>
              <a:rPr lang="ru-RU" sz="3600" dirty="0" smtClean="0">
                <a:ln>
                  <a:solidFill>
                    <a:srgbClr val="0000FF"/>
                  </a:solidFill>
                </a:ln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itchFamily="66" charset="0"/>
              </a:rPr>
              <a:t>Алкоголики не подвергаются особому риску</a:t>
            </a:r>
          </a:p>
          <a:p>
            <a:pPr algn="ctr"/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3000">
    <p:comb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428750"/>
            <a:ext cx="9144000" cy="542925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Monotype Corsiva" pitchFamily="66" charset="0"/>
              </a:rPr>
              <a:t>Продолжительное злоупотребление алкоголем влечёт за собой изменения внутренних органов, нарушение функций мозга и нервной системы, изменение личности, ухудшение памяти и способности к сосредоточению.</a:t>
            </a:r>
          </a:p>
          <a:p>
            <a:pPr>
              <a:defRPr/>
            </a:pPr>
            <a:r>
              <a:rPr lang="ru-RU" sz="2400" dirty="0" smtClean="0">
                <a:latin typeface="Monotype Corsiva" pitchFamily="66" charset="0"/>
              </a:rPr>
              <a:t>  В более поздней стадии возникают галлюцинации и горячечный бред. Наиболее известна «белая горячка» («дрожащее безумие»), 6 – 15% всех алкоголиков впадают вследствие резкого ограничения употребления алкоголя в </a:t>
            </a:r>
            <a:r>
              <a:rPr lang="ru-RU" sz="2400" dirty="0" err="1" smtClean="0">
                <a:latin typeface="Monotype Corsiva" pitchFamily="66" charset="0"/>
              </a:rPr>
              <a:t>психотическое</a:t>
            </a:r>
            <a:r>
              <a:rPr lang="ru-RU" sz="2400" dirty="0" smtClean="0">
                <a:latin typeface="Monotype Corsiva" pitchFamily="66" charset="0"/>
              </a:rPr>
              <a:t> состояние, продолжающееся от 4 до 10 дней.</a:t>
            </a:r>
          </a:p>
          <a:p>
            <a:pPr>
              <a:defRPr/>
            </a:pPr>
            <a:r>
              <a:rPr lang="ru-RU" sz="2400" dirty="0" smtClean="0">
                <a:latin typeface="Monotype Corsiva" pitchFamily="66" charset="0"/>
              </a:rPr>
              <a:t>  Они испытывают сильный страх, беспокойство. У них нарушается правильное восприятие реальности. Они видят пресловутых белых мышей и чаще всего – страшные галлюцинации, страдают от дрожи, тошноты, поноса, сильного сердцебиения, повышения температуры и кровяного давления. </a:t>
            </a:r>
          </a:p>
          <a:p>
            <a:pPr>
              <a:defRPr/>
            </a:pPr>
            <a:r>
              <a:rPr lang="ru-RU" sz="2400" dirty="0" smtClean="0">
                <a:latin typeface="Monotype Corsiva" pitchFamily="66" charset="0"/>
              </a:rPr>
              <a:t>Без лечения умирает от 15 до 30% больных, при соответствующей терапии – умирает от 1 – 8%.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714480" y="214290"/>
            <a:ext cx="5500726" cy="1357298"/>
          </a:xfrm>
          <a:prstGeom prst="horizontalScroll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>
                  <a:solidFill>
                    <a:srgbClr val="7030A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Реальность</a:t>
            </a:r>
          </a:p>
          <a:p>
            <a:pPr algn="ctr"/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advTm="15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444628"/>
          </a:xfrm>
          <a:prstGeom prst="ribbon2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50" endPos="85000" dist="60007" dir="5400000" sy="-100000" algn="bl" rotWithShape="0"/>
                </a:effectLst>
                <a:latin typeface="Monotype Corsiva" pitchFamily="66" charset="0"/>
              </a:rPr>
              <a:t>Миф 3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1214414" y="2071678"/>
            <a:ext cx="6786610" cy="2857520"/>
          </a:xfrm>
          <a:prstGeom prst="cloudCallout">
            <a:avLst/>
          </a:prstGeom>
          <a:solidFill>
            <a:srgbClr val="00B0F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DoubleWave1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prstMaterial="metal"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>
                  <a:solidFill>
                    <a:schemeClr val="bg1">
                      <a:lumMod val="60000"/>
                      <a:lumOff val="40000"/>
                    </a:schemeClr>
                  </a:solidFill>
                </a:ln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Алкоголь – пищевой продукт</a:t>
            </a:r>
          </a:p>
          <a:p>
            <a:pPr algn="ctr"/>
            <a:endParaRPr lang="ru-RU" b="1" dirty="0">
              <a:ln w="50800"/>
              <a:solidFill>
                <a:schemeClr val="bg1">
                  <a:shade val="50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3000">
    <p:comb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428750"/>
            <a:ext cx="9144000" cy="5429250"/>
          </a:xfrm>
        </p:spPr>
        <p:txBody>
          <a:bodyPr/>
          <a:lstStyle/>
          <a:p>
            <a:pPr>
              <a:defRPr/>
            </a:pPr>
            <a:endParaRPr lang="ru-RU" sz="5400" dirty="0" smtClean="0">
              <a:latin typeface="Monotype Corsiva" pitchFamily="66" charset="0"/>
            </a:endParaRPr>
          </a:p>
          <a:p>
            <a:pPr>
              <a:defRPr/>
            </a:pPr>
            <a:r>
              <a:rPr lang="ru-RU" sz="5400" dirty="0" smtClean="0">
                <a:latin typeface="Monotype Corsiva" pitchFamily="66" charset="0"/>
              </a:rPr>
              <a:t>Алкоголь не переваривается в желудке, как пища.</a:t>
            </a:r>
          </a:p>
          <a:p>
            <a:pPr>
              <a:defRPr/>
            </a:pPr>
            <a:r>
              <a:rPr lang="ru-RU" sz="5400" dirty="0" smtClean="0">
                <a:latin typeface="Monotype Corsiva" pitchFamily="66" charset="0"/>
              </a:rPr>
              <a:t>Он попадает прямо в кровь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714480" y="214290"/>
            <a:ext cx="5500726" cy="1357298"/>
          </a:xfrm>
          <a:prstGeom prst="horizontalScroll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>
                  <a:solidFill>
                    <a:srgbClr val="7030A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Реальность</a:t>
            </a:r>
          </a:p>
          <a:p>
            <a:pPr algn="ctr"/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advTm="5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верх 3"/>
          <p:cNvSpPr/>
          <p:nvPr/>
        </p:nvSpPr>
        <p:spPr>
          <a:xfrm>
            <a:off x="2071670" y="214290"/>
            <a:ext cx="5072098" cy="1428760"/>
          </a:xfrm>
          <a:prstGeom prst="ribbon2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50" endPos="85000" dist="60007" dir="5400000" sy="-100000" algn="bl" rotWithShape="0"/>
                </a:effectLst>
                <a:latin typeface="Monotype Corsiva" pitchFamily="66" charset="0"/>
              </a:rPr>
              <a:t>Миф 4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857224" y="2214554"/>
            <a:ext cx="6786610" cy="2857520"/>
          </a:xfrm>
          <a:prstGeom prst="cloudCallout">
            <a:avLst/>
          </a:prstGeom>
          <a:solidFill>
            <a:srgbClr val="00B0F0"/>
          </a:solidFill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DoubleWave1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>
                  <a:solidFill>
                    <a:srgbClr val="0000FF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Алкоголь – не основная причина смертности среди молодёжи</a:t>
            </a:r>
          </a:p>
          <a:p>
            <a:pPr algn="ctr"/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5000">
    <p:comb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428750"/>
            <a:ext cx="9144000" cy="5429250"/>
          </a:xfrm>
        </p:spPr>
        <p:txBody>
          <a:bodyPr/>
          <a:lstStyle/>
          <a:p>
            <a:pPr>
              <a:defRPr/>
            </a:pPr>
            <a:endParaRPr lang="ru-RU" sz="5400" dirty="0" smtClean="0">
              <a:latin typeface="Monotype Corsiva" pitchFamily="66" charset="0"/>
            </a:endParaRPr>
          </a:p>
          <a:p>
            <a:pPr>
              <a:defRPr/>
            </a:pPr>
            <a:r>
              <a:rPr lang="ru-RU" sz="5400" dirty="0" smtClean="0">
                <a:latin typeface="Monotype Corsiva" pitchFamily="66" charset="0"/>
              </a:rPr>
              <a:t>Подростки и молодёжь чаще всего погибают в результате несчастных случаев, связанных со злоупотреблением алкоголем или наркотиками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214414" y="0"/>
            <a:ext cx="6500858" cy="1500174"/>
          </a:xfrm>
          <a:prstGeom prst="horizontalScroll">
            <a:avLst/>
          </a:prstGeom>
          <a:ln>
            <a:solidFill>
              <a:srgbClr val="9933FF"/>
            </a:solidFill>
          </a:ln>
          <a:effectLst>
            <a:reflection blurRad="6350" stA="50000" endA="295" endPos="92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>
                  <a:solidFill>
                    <a:srgbClr val="9933FF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Реальность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0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Лента лицом вверх 4"/>
          <p:cNvSpPr/>
          <p:nvPr/>
        </p:nvSpPr>
        <p:spPr>
          <a:xfrm>
            <a:off x="2071670" y="214290"/>
            <a:ext cx="5072098" cy="1428760"/>
          </a:xfrm>
          <a:prstGeom prst="ribbon2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50" endPos="85000" dist="60007" dir="5400000" sy="-100000" algn="bl" rotWithShape="0"/>
                </a:effectLst>
                <a:latin typeface="Monotype Corsiva" pitchFamily="66" charset="0"/>
              </a:rPr>
              <a:t>Миф 5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928662" y="1928802"/>
            <a:ext cx="6786610" cy="2857520"/>
          </a:xfrm>
          <a:prstGeom prst="cloudCallout">
            <a:avLst/>
          </a:prstGeom>
          <a:solidFill>
            <a:srgbClr val="00B0F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DoubleWave1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Monotype Corsiva" pitchFamily="66" charset="0"/>
              </a:rPr>
              <a:t>Выпившие люди дружелюбны и общительны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5000">
    <p:comb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250825" y="333375"/>
            <a:ext cx="8569325" cy="5688013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b="1" dirty="0">
                <a:solidFill>
                  <a:schemeClr val="folHlink"/>
                </a:solidFill>
                <a:latin typeface="Monotype Corsiva" pitchFamily="66" charset="0"/>
              </a:rPr>
              <a:t>А</a:t>
            </a:r>
            <a:r>
              <a:rPr lang="ru-RU" sz="8000" b="1" dirty="0">
                <a:latin typeface="Monotype Corsiva" pitchFamily="66" charset="0"/>
              </a:rPr>
              <a:t>Б</a:t>
            </a:r>
            <a:r>
              <a:rPr lang="ru-RU" sz="8000" b="1" dirty="0">
                <a:solidFill>
                  <a:schemeClr val="bg1"/>
                </a:solidFill>
                <a:latin typeface="Monotype Corsiva" pitchFamily="66" charset="0"/>
              </a:rPr>
              <a:t>З</a:t>
            </a:r>
            <a:r>
              <a:rPr lang="ru-RU" sz="8000" b="1" dirty="0">
                <a:solidFill>
                  <a:schemeClr val="accent2"/>
                </a:solidFill>
                <a:latin typeface="Monotype Corsiva" pitchFamily="66" charset="0"/>
              </a:rPr>
              <a:t>О</a:t>
            </a:r>
            <a:r>
              <a:rPr lang="ru-RU" sz="8000" b="1" dirty="0">
                <a:solidFill>
                  <a:srgbClr val="E822C2"/>
                </a:solidFill>
                <a:latin typeface="Monotype Corsiva" pitchFamily="66" charset="0"/>
              </a:rPr>
              <a:t>Ж</a:t>
            </a:r>
            <a:r>
              <a:rPr lang="ru-RU" sz="6000" b="1" dirty="0">
                <a:solidFill>
                  <a:schemeClr val="folHlink"/>
                </a:solidFill>
              </a:rPr>
              <a:t> </a:t>
            </a:r>
            <a:br>
              <a:rPr lang="ru-RU" sz="6000" b="1" dirty="0">
                <a:solidFill>
                  <a:schemeClr val="folHlink"/>
                </a:solidFill>
              </a:rPr>
            </a:br>
            <a:r>
              <a:rPr lang="ru-RU" sz="6000" b="1" dirty="0">
                <a:solidFill>
                  <a:schemeClr val="folHlink"/>
                </a:solidFill>
              </a:rPr>
              <a:t/>
            </a:r>
            <a:br>
              <a:rPr lang="ru-RU" sz="6000" b="1" dirty="0">
                <a:solidFill>
                  <a:schemeClr val="folHlink"/>
                </a:solidFill>
              </a:rPr>
            </a:br>
            <a:r>
              <a:rPr lang="ru-RU" sz="4800" b="1" dirty="0" smtClean="0">
                <a:solidFill>
                  <a:schemeClr val="folHlink"/>
                </a:solidFill>
                <a:latin typeface="Mistral" pitchFamily="66" charset="0"/>
              </a:rPr>
              <a:t>(а</a:t>
            </a:r>
            <a:r>
              <a:rPr lang="ru-RU" sz="4800" dirty="0" smtClean="0">
                <a:solidFill>
                  <a:schemeClr val="folHlink"/>
                </a:solidFill>
                <a:latin typeface="Mistral" pitchFamily="66" charset="0"/>
              </a:rPr>
              <a:t>гит</a:t>
            </a:r>
            <a:r>
              <a:rPr lang="ru-RU" sz="4800" b="1" dirty="0" smtClean="0">
                <a:latin typeface="Mistral" pitchFamily="66" charset="0"/>
              </a:rPr>
              <a:t>б</a:t>
            </a:r>
            <a:r>
              <a:rPr lang="ru-RU" sz="4800" dirty="0" smtClean="0">
                <a:latin typeface="Mistral" pitchFamily="66" charset="0"/>
              </a:rPr>
              <a:t>ригада</a:t>
            </a:r>
            <a:r>
              <a:rPr lang="ru-RU" sz="4800" dirty="0" smtClean="0">
                <a:solidFill>
                  <a:schemeClr val="folHlink"/>
                </a:solidFill>
                <a:latin typeface="Mistral" pitchFamily="66" charset="0"/>
              </a:rPr>
              <a:t> </a:t>
            </a:r>
            <a:r>
              <a:rPr lang="ru-RU" sz="4800" b="1" dirty="0">
                <a:solidFill>
                  <a:schemeClr val="bg1"/>
                </a:solidFill>
                <a:latin typeface="Mistral" pitchFamily="66" charset="0"/>
              </a:rPr>
              <a:t>з</a:t>
            </a:r>
            <a:r>
              <a:rPr lang="ru-RU" sz="4800" dirty="0">
                <a:solidFill>
                  <a:schemeClr val="bg1"/>
                </a:solidFill>
                <a:latin typeface="Mistral" pitchFamily="66" charset="0"/>
              </a:rPr>
              <a:t>дорового</a:t>
            </a:r>
            <a:r>
              <a:rPr lang="ru-RU" sz="4800" dirty="0">
                <a:solidFill>
                  <a:schemeClr val="folHlink"/>
                </a:solidFill>
                <a:latin typeface="Mistral" pitchFamily="66" charset="0"/>
              </a:rPr>
              <a:t> </a:t>
            </a:r>
            <a:r>
              <a:rPr lang="ru-RU" sz="4800" b="1" dirty="0">
                <a:solidFill>
                  <a:schemeClr val="accent2"/>
                </a:solidFill>
                <a:latin typeface="Mistral" pitchFamily="66" charset="0"/>
              </a:rPr>
              <a:t>о</a:t>
            </a:r>
            <a:r>
              <a:rPr lang="ru-RU" sz="4800" dirty="0">
                <a:solidFill>
                  <a:schemeClr val="accent2"/>
                </a:solidFill>
                <a:latin typeface="Mistral" pitchFamily="66" charset="0"/>
              </a:rPr>
              <a:t>браза</a:t>
            </a:r>
            <a:r>
              <a:rPr lang="ru-RU" sz="4800" dirty="0">
                <a:solidFill>
                  <a:schemeClr val="folHlink"/>
                </a:solidFill>
                <a:latin typeface="Mistral" pitchFamily="66" charset="0"/>
              </a:rPr>
              <a:t> </a:t>
            </a:r>
            <a:r>
              <a:rPr lang="ru-RU" sz="4800" b="1" dirty="0">
                <a:solidFill>
                  <a:srgbClr val="E822C2"/>
                </a:solidFill>
                <a:latin typeface="Mistral" pitchFamily="66" charset="0"/>
              </a:rPr>
              <a:t>ж</a:t>
            </a:r>
            <a:r>
              <a:rPr lang="ru-RU" sz="4800" dirty="0">
                <a:solidFill>
                  <a:srgbClr val="E822C2"/>
                </a:solidFill>
                <a:latin typeface="Mistral" pitchFamily="66" charset="0"/>
              </a:rPr>
              <a:t>изни</a:t>
            </a:r>
            <a:r>
              <a:rPr lang="ru-RU" sz="4800" b="1" dirty="0">
                <a:solidFill>
                  <a:schemeClr val="folHlink"/>
                </a:solidFill>
                <a:latin typeface="Mistral" pitchFamily="66" charset="0"/>
              </a:rPr>
              <a:t>)</a:t>
            </a:r>
            <a:br>
              <a:rPr lang="ru-RU" sz="4800" b="1" dirty="0">
                <a:solidFill>
                  <a:schemeClr val="folHlink"/>
                </a:solidFill>
                <a:latin typeface="Mistral" pitchFamily="66" charset="0"/>
              </a:rPr>
            </a:br>
            <a:r>
              <a:rPr lang="ru-RU" sz="6000" b="1" dirty="0">
                <a:solidFill>
                  <a:schemeClr val="folHlink"/>
                </a:solidFill>
                <a:latin typeface="Mistral" pitchFamily="66" charset="0"/>
              </a:rPr>
              <a:t/>
            </a:r>
            <a:br>
              <a:rPr lang="ru-RU" sz="6000" b="1" dirty="0">
                <a:solidFill>
                  <a:schemeClr val="folHlink"/>
                </a:solidFill>
                <a:latin typeface="Mistral" pitchFamily="66" charset="0"/>
              </a:rPr>
            </a:br>
            <a:r>
              <a:rPr lang="ru-RU" sz="6000" b="1" dirty="0">
                <a:solidFill>
                  <a:schemeClr val="folHlink"/>
                </a:solidFill>
              </a:rPr>
              <a:t> </a:t>
            </a:r>
            <a:r>
              <a:rPr lang="ru-RU" sz="6000" b="1" dirty="0">
                <a:solidFill>
                  <a:srgbClr val="D5E228"/>
                </a:solidFill>
                <a:latin typeface="Monotype Corsiva" pitchFamily="66" charset="0"/>
              </a:rPr>
              <a:t>Сбор</a:t>
            </a:r>
            <a:r>
              <a:rPr lang="ru-RU" sz="6000" b="1" dirty="0">
                <a:solidFill>
                  <a:srgbClr val="D5E228"/>
                </a:solidFill>
              </a:rPr>
              <a:t> </a:t>
            </a:r>
            <a:r>
              <a:rPr lang="ru-RU" sz="6000" b="1" dirty="0">
                <a:solidFill>
                  <a:srgbClr val="D5E228"/>
                </a:solidFill>
                <a:latin typeface="Monotype Corsiva" pitchFamily="66" charset="0"/>
              </a:rPr>
              <a:t>№ </a:t>
            </a:r>
            <a:r>
              <a:rPr lang="ru-RU" sz="6000" b="1" dirty="0" smtClean="0">
                <a:solidFill>
                  <a:srgbClr val="D5E228"/>
                </a:solidFill>
                <a:latin typeface="Monotype Corsiva" pitchFamily="66" charset="0"/>
              </a:rPr>
              <a:t>2</a:t>
            </a:r>
            <a:endParaRPr lang="ru-RU" sz="6000" b="1" dirty="0">
              <a:solidFill>
                <a:srgbClr val="D5E228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Tm="5000">
    <p:strips dir="r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428750"/>
            <a:ext cx="9144000" cy="5429250"/>
          </a:xfrm>
        </p:spPr>
        <p:txBody>
          <a:bodyPr/>
          <a:lstStyle/>
          <a:p>
            <a:pPr>
              <a:defRPr/>
            </a:pPr>
            <a:endParaRPr lang="ru-RU" sz="4800" dirty="0" smtClean="0">
              <a:latin typeface="Monotype Corsiva" pitchFamily="66" charset="0"/>
            </a:endParaRPr>
          </a:p>
          <a:p>
            <a:pPr>
              <a:defRPr/>
            </a:pPr>
            <a:r>
              <a:rPr lang="ru-RU" sz="4800" dirty="0" smtClean="0">
                <a:latin typeface="Monotype Corsiva" pitchFamily="66" charset="0"/>
              </a:rPr>
              <a:t>Обычно напившиеся люди теряют над собой контроль, становятся агрессивными и злыми, ввязываются в драки. Половина всех убийств связана со злоупотреблением алкоголем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214414" y="0"/>
            <a:ext cx="6500858" cy="1500174"/>
          </a:xfrm>
          <a:prstGeom prst="horizontalScroll">
            <a:avLst/>
          </a:prstGeom>
          <a:ln>
            <a:solidFill>
              <a:srgbClr val="9933FF"/>
            </a:solidFill>
          </a:ln>
          <a:effectLst>
            <a:reflection blurRad="6350" stA="50000" endA="295" endPos="92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>
                  <a:solidFill>
                    <a:srgbClr val="9933FF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Реальность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0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верх 3"/>
          <p:cNvSpPr/>
          <p:nvPr/>
        </p:nvSpPr>
        <p:spPr>
          <a:xfrm>
            <a:off x="2071670" y="214290"/>
            <a:ext cx="5072098" cy="1428760"/>
          </a:xfrm>
          <a:prstGeom prst="ribbon2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50" endPos="85000" dist="60007" dir="5400000" sy="-100000" algn="bl" rotWithShape="0"/>
                </a:effectLst>
                <a:latin typeface="Monotype Corsiva" pitchFamily="66" charset="0"/>
              </a:rPr>
              <a:t>Миф 6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1000100" y="1928802"/>
            <a:ext cx="6786610" cy="2857520"/>
          </a:xfrm>
          <a:prstGeom prst="cloudCallout">
            <a:avLst/>
          </a:prstGeom>
          <a:solidFill>
            <a:srgbClr val="00B0F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DoubleWave1">
              <a:avLst/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Алкоголь стимулирует, придаёт силы</a:t>
            </a:r>
          </a:p>
          <a:p>
            <a:pPr algn="ctr"/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5000">
    <p:comb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428750"/>
            <a:ext cx="9144000" cy="5429250"/>
          </a:xfrm>
        </p:spPr>
        <p:txBody>
          <a:bodyPr/>
          <a:lstStyle/>
          <a:p>
            <a:pPr>
              <a:defRPr/>
            </a:pPr>
            <a:endParaRPr lang="ru-RU" sz="4800" dirty="0" smtClean="0">
              <a:latin typeface="Monotype Corsiva" pitchFamily="66" charset="0"/>
            </a:endParaRPr>
          </a:p>
          <a:p>
            <a:pPr>
              <a:defRPr/>
            </a:pPr>
            <a:r>
              <a:rPr lang="ru-RU" sz="4800" dirty="0" smtClean="0">
                <a:latin typeface="Monotype Corsiva" pitchFamily="66" charset="0"/>
              </a:rPr>
              <a:t>Алкоголь угнетает центральную нервную систему, затормаживает нормальные реакции организма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214414" y="0"/>
            <a:ext cx="6500858" cy="1500174"/>
          </a:xfrm>
          <a:prstGeom prst="horizontalScroll">
            <a:avLst/>
          </a:prstGeom>
          <a:ln>
            <a:solidFill>
              <a:srgbClr val="9933FF"/>
            </a:solidFill>
          </a:ln>
          <a:effectLst>
            <a:reflection blurRad="6350" stA="50000" endA="295" endPos="92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>
                  <a:solidFill>
                    <a:srgbClr val="9933FF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Реальность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8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071563"/>
            <a:ext cx="9144000" cy="5786437"/>
          </a:xfrm>
        </p:spPr>
        <p:txBody>
          <a:bodyPr/>
          <a:lstStyle/>
          <a:p>
            <a:pPr>
              <a:defRPr/>
            </a:pPr>
            <a:endParaRPr lang="ru-RU" sz="1600" dirty="0" smtClean="0">
              <a:latin typeface="Monotype Corsiva" pitchFamily="66" charset="0"/>
            </a:endParaRPr>
          </a:p>
          <a:p>
            <a:pPr>
              <a:defRPr/>
            </a:pPr>
            <a:endParaRPr lang="ru-RU" sz="1600" dirty="0">
              <a:latin typeface="Monotype Corsiva" pitchFamily="66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285852" y="214290"/>
            <a:ext cx="6500858" cy="928646"/>
          </a:xfrm>
          <a:prstGeom prst="horizontalScroll">
            <a:avLst/>
          </a:prstGeom>
          <a:ln>
            <a:solidFill>
              <a:srgbClr val="9933FF"/>
            </a:solidFill>
          </a:ln>
          <a:effectLst>
            <a:reflection blurRad="6350" stA="50000" endA="295" endPos="92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31550" cmpd="sng">
                  <a:solidFill>
                    <a:schemeClr val="accent5">
                      <a:lumMod val="9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Информация для размышления</a:t>
            </a:r>
            <a:endParaRPr lang="ru-RU" sz="4000" b="1" dirty="0" smtClean="0">
              <a:ln w="31550" cmpd="sng">
                <a:solidFill>
                  <a:schemeClr val="accent5">
                    <a:lumMod val="9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0" y="1285860"/>
            <a:ext cx="8786842" cy="5429288"/>
          </a:xfrm>
          <a:prstGeom prst="verticalScroll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endParaRPr lang="ru-RU" sz="1400" b="1" dirty="0" smtClean="0">
              <a:ln w="50800"/>
              <a:solidFill>
                <a:schemeClr val="bg1">
                  <a:shade val="50000"/>
                </a:schemeClr>
              </a:solidFill>
              <a:latin typeface="Monotype Corsiva" pitchFamily="66" charset="0"/>
            </a:endParaRPr>
          </a:p>
          <a:p>
            <a:pPr>
              <a:defRPr/>
            </a:pPr>
            <a:endParaRPr lang="ru-RU" sz="1400" b="1" dirty="0">
              <a:ln w="50800"/>
              <a:solidFill>
                <a:schemeClr val="bg1">
                  <a:shade val="50000"/>
                </a:schemeClr>
              </a:solidFill>
              <a:latin typeface="Monotype Corsiva" pitchFamily="66" charset="0"/>
            </a:endParaRPr>
          </a:p>
          <a:p>
            <a:pPr>
              <a:defRPr/>
            </a:pPr>
            <a:r>
              <a:rPr lang="ru-RU" sz="1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Monotype Corsiva" pitchFamily="66" charset="0"/>
              </a:rPr>
              <a:t>- </a:t>
            </a:r>
            <a:r>
              <a:rPr lang="ru-RU" sz="1400" b="1" dirty="0">
                <a:ln w="50800"/>
                <a:solidFill>
                  <a:schemeClr val="bg1">
                    <a:shade val="50000"/>
                  </a:schemeClr>
                </a:solidFill>
                <a:latin typeface="Monotype Corsiva" pitchFamily="66" charset="0"/>
              </a:rPr>
              <a:t>Нередко употребление алкоголя в депрессивном состоянии приводит к углублению депрессии. В подавленном состоянии человек может почувствовать себя ещё хуже, особенно подросток с мыслями о собственной неполноценности, у которого алкоголь может усилить их идеи, вплоть до попытки самоубийства.</a:t>
            </a:r>
          </a:p>
          <a:p>
            <a:pPr>
              <a:buFontTx/>
              <a:buChar char="-"/>
              <a:defRPr/>
            </a:pPr>
            <a:r>
              <a:rPr lang="ru-RU" sz="1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Monotype Corsiva" pitchFamily="66" charset="0"/>
              </a:rPr>
              <a:t> Риск </a:t>
            </a:r>
            <a:r>
              <a:rPr lang="ru-RU" sz="1400" b="1" dirty="0">
                <a:ln w="50800"/>
                <a:solidFill>
                  <a:schemeClr val="bg1">
                    <a:shade val="50000"/>
                  </a:schemeClr>
                </a:solidFill>
                <a:latin typeface="Monotype Corsiva" pitchFamily="66" charset="0"/>
              </a:rPr>
              <a:t>заболеть алкоголизмом существенно возрастает. Некоторые исследователи предполагают существование генетической предрасположенности к алкоголизму. Поэтому члены семьи алкоголика должны проявлять большее внимание к профилактике этого заболевания</a:t>
            </a:r>
            <a:r>
              <a:rPr lang="ru-RU" sz="1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Monotype Corsiva" pitchFamily="66" charset="0"/>
              </a:rPr>
              <a:t>. </a:t>
            </a:r>
          </a:p>
          <a:p>
            <a:pPr>
              <a:buFontTx/>
              <a:buChar char="-"/>
              <a:defRPr/>
            </a:pPr>
            <a:r>
              <a:rPr lang="ru-RU" sz="1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1400" b="1" dirty="0">
                <a:ln w="50800"/>
                <a:solidFill>
                  <a:schemeClr val="bg1">
                    <a:shade val="50000"/>
                  </a:schemeClr>
                </a:solidFill>
                <a:latin typeface="Monotype Corsiva" pitchFamily="66" charset="0"/>
              </a:rPr>
              <a:t>Подростки могут пристраститься к алкоголю намного быстрее, чем взрослые. Чем раньше ребёнок начинает выпивать, тем больше риск того, что он станет алкоголиком.</a:t>
            </a:r>
          </a:p>
          <a:p>
            <a:pPr>
              <a:buFontTx/>
              <a:buChar char="-"/>
              <a:defRPr/>
            </a:pPr>
            <a:r>
              <a:rPr lang="ru-RU" sz="1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Monotype Corsiva" pitchFamily="66" charset="0"/>
              </a:rPr>
              <a:t> Алкоголизм </a:t>
            </a:r>
            <a:r>
              <a:rPr lang="ru-RU" sz="1400" b="1" dirty="0">
                <a:ln w="50800"/>
                <a:solidFill>
                  <a:schemeClr val="bg1">
                    <a:shade val="50000"/>
                  </a:schemeClr>
                </a:solidFill>
                <a:latin typeface="Monotype Corsiva" pitchFamily="66" charset="0"/>
              </a:rPr>
              <a:t>чрезвычайно распространён. Большинство алкоголиков отрицает наличие заболевания. Часто люди скрывают своё пристрастие к алкоголю, о котором известно только членам семьи.</a:t>
            </a:r>
          </a:p>
          <a:p>
            <a:pPr>
              <a:buFontTx/>
              <a:buChar char="-"/>
              <a:defRPr/>
            </a:pPr>
            <a:r>
              <a:rPr lang="ru-RU" sz="1400" b="1" dirty="0">
                <a:ln w="50800"/>
                <a:solidFill>
                  <a:schemeClr val="bg1">
                    <a:shade val="50000"/>
                  </a:schemeClr>
                </a:solidFill>
                <a:latin typeface="Monotype Corsiva" pitchFamily="66" charset="0"/>
              </a:rPr>
              <a:t> Алкоголь особенно опасен для молодых людей,  потому что подростки обычно весят меньше, чем взрослые, и печень у них меньшего размера. Содержание алкоголя в крови у них растёт быстрее, они быстрее пьянеют от меньшего количества алкоголя, и их организму легче нанести вред.</a:t>
            </a:r>
          </a:p>
          <a:p>
            <a:pPr>
              <a:defRPr/>
            </a:pPr>
            <a:r>
              <a:rPr lang="ru-RU" sz="1400" b="1" dirty="0">
                <a:ln w="50800"/>
                <a:solidFill>
                  <a:schemeClr val="bg1">
                    <a:shade val="50000"/>
                  </a:schemeClr>
                </a:solidFill>
                <a:latin typeface="Monotype Corsiva" pitchFamily="66" charset="0"/>
              </a:rPr>
              <a:t>- Если в семье есть алкоголик, то страдают все. Семейные неурядицы связаны, как правило, с финансовыми проблемами. У детей возникает чувство вины, они считают, что из-за них происходят конфликты и пьянство родителей. Дети испытывают неловкость, стесняются пьющих родителей, скрывают ото всех свои чувства. Алкоголик может быть деспотично требовательным, что заставляет ребёнка уходить из дома в озлобленном состоянии. Пьянство родителей порождает неадекватное поведение подростков.</a:t>
            </a:r>
          </a:p>
          <a:p>
            <a:pPr>
              <a:defRPr/>
            </a:pPr>
            <a:r>
              <a:rPr lang="ru-RU" sz="1400" b="1" dirty="0">
                <a:ln w="50800"/>
                <a:solidFill>
                  <a:schemeClr val="bg1">
                    <a:shade val="50000"/>
                  </a:schemeClr>
                </a:solidFill>
                <a:latin typeface="Monotype Corsiva" pitchFamily="66" charset="0"/>
              </a:rPr>
              <a:t>Помимо бродяжничества подростки вступают на преступный путь или сами становятся алкоголиками.</a:t>
            </a:r>
          </a:p>
          <a:p>
            <a:pPr algn="ctr"/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 advTm="20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/>
              <a:t>Голосование № 2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latin typeface="Mistral" pitchFamily="66" charset="0"/>
              </a:rPr>
              <a:t>«ЗА»</a:t>
            </a:r>
            <a:r>
              <a:rPr lang="ru-RU" sz="4000" dirty="0" smtClean="0"/>
              <a:t> - </a:t>
            </a:r>
            <a:r>
              <a:rPr lang="ru-RU" sz="4000" dirty="0" smtClean="0">
                <a:latin typeface="Monotype Corsiva" pitchFamily="66" charset="0"/>
              </a:rPr>
              <a:t>я считаю нужным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latin typeface="Monotype Corsiva" pitchFamily="66" charset="0"/>
              </a:rPr>
              <a:t>            бороться с алкоголизмом</a:t>
            </a:r>
          </a:p>
          <a:p>
            <a:pPr eaLnBrk="1" hangingPunct="1">
              <a:defRPr/>
            </a:pPr>
            <a:endParaRPr lang="ru-RU" sz="4000" dirty="0" smtClean="0"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latin typeface="Mistral" pitchFamily="66" charset="0"/>
              </a:rPr>
              <a:t>«ПРОТИВ»</a:t>
            </a:r>
            <a:r>
              <a:rPr lang="ru-RU" sz="4000" dirty="0" smtClean="0"/>
              <a:t> - </a:t>
            </a:r>
            <a:r>
              <a:rPr lang="ru-RU" sz="4000" dirty="0" smtClean="0">
                <a:latin typeface="Monotype Corsiva" pitchFamily="66" charset="0"/>
              </a:rPr>
              <a:t>борьба с алкоголизмом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latin typeface="Monotype Corsiva" pitchFamily="66" charset="0"/>
              </a:rPr>
              <a:t>                     не нужна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ransition advTm="2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8800" dirty="0" smtClean="0">
                <a:latin typeface="Monotype Corsiva" pitchFamily="66" charset="0"/>
              </a:rPr>
              <a:t>ИТОГИ</a:t>
            </a:r>
            <a:r>
              <a:rPr lang="ru-RU" sz="4000" dirty="0" smtClean="0"/>
              <a:t> </a:t>
            </a:r>
          </a:p>
        </p:txBody>
      </p:sp>
    </p:spTree>
  </p:cSld>
  <p:clrMapOvr>
    <a:masterClrMapping/>
  </p:clrMapOvr>
  <p:transition advTm="1000">
    <p:newsflash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85813" y="357188"/>
            <a:ext cx="7772400" cy="17145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dirty="0">
                <a:latin typeface="Monotype Corsiva" pitchFamily="66" charset="0"/>
              </a:rPr>
              <a:t>АНОНС </a:t>
            </a:r>
            <a:br>
              <a:rPr lang="ru-RU" sz="5400" dirty="0">
                <a:latin typeface="Monotype Corsiva" pitchFamily="66" charset="0"/>
              </a:rPr>
            </a:br>
            <a:r>
              <a:rPr lang="ru-RU" sz="5400" dirty="0">
                <a:latin typeface="Monotype Corsiva" pitchFamily="66" charset="0"/>
              </a:rPr>
              <a:t>СБОРА № </a:t>
            </a:r>
            <a:r>
              <a:rPr lang="ru-RU" sz="5400" dirty="0" smtClean="0">
                <a:latin typeface="Monotype Corsiva" pitchFamily="66" charset="0"/>
              </a:rPr>
              <a:t>3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85750" y="2071688"/>
            <a:ext cx="8501063" cy="4786312"/>
          </a:xfrm>
        </p:spPr>
        <p:txBody>
          <a:bodyPr/>
          <a:lstStyle/>
          <a:p>
            <a:pPr algn="l" eaLnBrk="1" hangingPunct="1">
              <a:defRPr/>
            </a:pPr>
            <a:endParaRPr lang="ru-RU" dirty="0" smtClean="0">
              <a:latin typeface="Monotype Corsiva" pitchFamily="66" charset="0"/>
            </a:endParaRPr>
          </a:p>
          <a:p>
            <a:pPr algn="l" eaLnBrk="1" hangingPunct="1">
              <a:defRPr/>
            </a:pPr>
            <a:endParaRPr lang="ru-RU" dirty="0" smtClean="0">
              <a:latin typeface="Monotype Corsiva" pitchFamily="66" charset="0"/>
            </a:endParaRPr>
          </a:p>
          <a:p>
            <a:pPr algn="l" eaLnBrk="1" hangingPunct="1">
              <a:defRPr/>
            </a:pPr>
            <a:endParaRPr lang="ru-RU" dirty="0" smtClean="0">
              <a:latin typeface="Monotype Corsiva" pitchFamily="66" charset="0"/>
            </a:endParaRPr>
          </a:p>
          <a:p>
            <a:pPr algn="l" eaLnBrk="1" hangingPunct="1">
              <a:defRPr/>
            </a:pPr>
            <a:r>
              <a:rPr lang="ru-RU" dirty="0" smtClean="0">
                <a:latin typeface="Monotype Corsiva" pitchFamily="66" charset="0"/>
              </a:rPr>
              <a:t>Только для девушек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9156" name="Picture 5" descr="DSC033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1980620"/>
            <a:ext cx="3214690" cy="4669418"/>
          </a:xfrm>
          <a:prstGeom prst="verticalScroll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advTm="200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795338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00FF00"/>
                </a:solidFill>
                <a:latin typeface="Comic Sans MS" pitchFamily="66" charset="0"/>
              </a:rPr>
              <a:t>Тема нашего сбора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68313" y="1484313"/>
            <a:ext cx="8207375" cy="458787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Мифы и правда об </a:t>
            </a:r>
            <a:r>
              <a:rPr lang="ru-RU" sz="4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алкоголе…</a:t>
            </a:r>
            <a:r>
              <a:rPr lang="ru-RU" sz="4400" dirty="0" smtClean="0">
                <a:latin typeface="Monotype Corsiva" pitchFamily="66" charset="0"/>
              </a:rPr>
              <a:t> </a:t>
            </a:r>
          </a:p>
        </p:txBody>
      </p:sp>
      <p:pic>
        <p:nvPicPr>
          <p:cNvPr id="25604" name="Picture 5" descr="DSC0339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2500306"/>
            <a:ext cx="5143500" cy="341471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custDataLst>
      <p:tags r:id="rId1"/>
    </p:custDataLst>
  </p:cSld>
  <p:clrMapOvr>
    <a:masterClrMapping/>
  </p:clrMapOvr>
  <p:transition advTm="3000">
    <p:wheel spokes="8"/>
    <p:sndAc>
      <p:stSnd>
        <p:snd r:embed="rId3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92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2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260350"/>
            <a:ext cx="7772400" cy="88265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/>
              <a:t>Голосование № 1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1285875"/>
            <a:ext cx="9144000" cy="5572125"/>
          </a:xfrm>
        </p:spPr>
        <p:txBody>
          <a:bodyPr/>
          <a:lstStyle/>
          <a:p>
            <a:pPr eaLnBrk="1" hangingPunct="1">
              <a:defRPr/>
            </a:pPr>
            <a:endParaRPr lang="ru-RU" sz="3600" dirty="0" smtClean="0">
              <a:latin typeface="Mistral" pitchFamily="66" charset="0"/>
            </a:endParaRPr>
          </a:p>
          <a:p>
            <a:pPr eaLnBrk="1" hangingPunct="1">
              <a:defRPr/>
            </a:pPr>
            <a:r>
              <a:rPr lang="ru-RU" sz="4400" dirty="0" smtClean="0">
                <a:latin typeface="Mistral" pitchFamily="66" charset="0"/>
              </a:rPr>
              <a:t>«</a:t>
            </a:r>
            <a:r>
              <a:rPr lang="ru-RU" sz="4400" dirty="0">
                <a:latin typeface="Mistral" pitchFamily="66" charset="0"/>
              </a:rPr>
              <a:t>ЗА»</a:t>
            </a:r>
            <a:r>
              <a:rPr lang="ru-RU" sz="4400" dirty="0"/>
              <a:t> - </a:t>
            </a:r>
            <a:r>
              <a:rPr lang="ru-RU" sz="4400" dirty="0" smtClean="0">
                <a:latin typeface="Monotype Corsiva" pitchFamily="66" charset="0"/>
              </a:rPr>
              <a:t>я считаю нужным</a:t>
            </a:r>
          </a:p>
          <a:p>
            <a:pPr eaLnBrk="1" hangingPunct="1">
              <a:defRPr/>
            </a:pPr>
            <a:r>
              <a:rPr lang="ru-RU" sz="4400" dirty="0" smtClean="0">
                <a:latin typeface="Monotype Corsiva" pitchFamily="66" charset="0"/>
              </a:rPr>
              <a:t>              бороться с алкоголизмом</a:t>
            </a:r>
          </a:p>
          <a:p>
            <a:pPr eaLnBrk="1" hangingPunct="1">
              <a:defRPr/>
            </a:pPr>
            <a:endParaRPr lang="ru-RU" sz="4400" dirty="0">
              <a:latin typeface="Monotype Corsiva" pitchFamily="66" charset="0"/>
            </a:endParaRPr>
          </a:p>
          <a:p>
            <a:pPr eaLnBrk="1" hangingPunct="1">
              <a:defRPr/>
            </a:pPr>
            <a:r>
              <a:rPr lang="ru-RU" sz="4400" dirty="0" smtClean="0">
                <a:latin typeface="Mistral" pitchFamily="66" charset="0"/>
              </a:rPr>
              <a:t>«</a:t>
            </a:r>
            <a:r>
              <a:rPr lang="ru-RU" sz="4400" dirty="0">
                <a:latin typeface="Mistral" pitchFamily="66" charset="0"/>
              </a:rPr>
              <a:t>ПРОТИВ»</a:t>
            </a:r>
            <a:r>
              <a:rPr lang="ru-RU" sz="4400" dirty="0"/>
              <a:t> - </a:t>
            </a:r>
            <a:r>
              <a:rPr lang="ru-RU" sz="4400" dirty="0">
                <a:latin typeface="Monotype Corsiva" pitchFamily="66" charset="0"/>
              </a:rPr>
              <a:t>борьба </a:t>
            </a:r>
            <a:r>
              <a:rPr lang="ru-RU" sz="4400" dirty="0" smtClean="0">
                <a:latin typeface="Monotype Corsiva" pitchFamily="66" charset="0"/>
              </a:rPr>
              <a:t>с алкоголизмом</a:t>
            </a:r>
          </a:p>
          <a:p>
            <a:pPr eaLnBrk="1" hangingPunct="1">
              <a:defRPr/>
            </a:pPr>
            <a:r>
              <a:rPr lang="ru-RU" sz="4400" dirty="0">
                <a:latin typeface="Monotype Corsiva" pitchFamily="66" charset="0"/>
              </a:rPr>
              <a:t> </a:t>
            </a:r>
            <a:r>
              <a:rPr lang="ru-RU" sz="4400" dirty="0" smtClean="0">
                <a:latin typeface="Monotype Corsiva" pitchFamily="66" charset="0"/>
              </a:rPr>
              <a:t>         не нужна</a:t>
            </a:r>
            <a:r>
              <a:rPr lang="ru-RU" sz="4400" dirty="0" smtClean="0"/>
              <a:t>  </a:t>
            </a:r>
            <a:endParaRPr lang="ru-RU" sz="4400" dirty="0"/>
          </a:p>
        </p:txBody>
      </p:sp>
    </p:spTree>
    <p:custDataLst>
      <p:tags r:id="rId1"/>
    </p:custDataLst>
  </p:cSld>
  <p:clrMapOvr>
    <a:masterClrMapping/>
  </p:clrMapOvr>
  <p:transition advTm="2000"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88913"/>
            <a:ext cx="7772400" cy="8636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>
                <a:latin typeface="Monotype Corsiva" pitchFamily="66" charset="0"/>
              </a:rPr>
              <a:t>Знакомство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1196975"/>
            <a:ext cx="9144000" cy="551815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ru-RU" sz="1600" b="1" dirty="0">
                <a:latin typeface="Monotype Corsiva" pitchFamily="66" charset="0"/>
              </a:rPr>
              <a:t>Должность                                                                Мы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  <a:latin typeface="Monotype Corsiva" pitchFamily="66" charset="0"/>
              </a:rPr>
              <a:t>Руководитель АБЗОЖ                </a:t>
            </a:r>
            <a:r>
              <a:rPr lang="ru-RU" sz="2000" dirty="0" err="1">
                <a:solidFill>
                  <a:srgbClr val="FFFF00"/>
                </a:solidFill>
                <a:latin typeface="Monotype Corsiva" pitchFamily="66" charset="0"/>
              </a:rPr>
              <a:t>Мамеева-Шварцман</a:t>
            </a:r>
            <a:r>
              <a:rPr lang="ru-RU" sz="2000" dirty="0">
                <a:solidFill>
                  <a:srgbClr val="FFFF00"/>
                </a:solidFill>
                <a:latin typeface="Monotype Corsiva" pitchFamily="66" charset="0"/>
              </a:rPr>
              <a:t> Ирина Михайловна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ru-RU" sz="2000" dirty="0">
              <a:latin typeface="Monotype Corsiva" pitchFamily="66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FF9900"/>
                </a:solidFill>
                <a:latin typeface="Monotype Corsiva" pitchFamily="66" charset="0"/>
              </a:rPr>
              <a:t>Помощники руководителя          </a:t>
            </a:r>
            <a:r>
              <a:rPr lang="ru-RU" sz="2000" dirty="0" err="1">
                <a:solidFill>
                  <a:srgbClr val="FF9900"/>
                </a:solidFill>
                <a:latin typeface="Monotype Corsiva" pitchFamily="66" charset="0"/>
              </a:rPr>
              <a:t>Быховцова</a:t>
            </a:r>
            <a:r>
              <a:rPr lang="ru-RU" sz="2000" dirty="0">
                <a:solidFill>
                  <a:srgbClr val="FF9900"/>
                </a:solidFill>
                <a:latin typeface="Monotype Corsiva" pitchFamily="66" charset="0"/>
              </a:rPr>
              <a:t> </a:t>
            </a:r>
            <a:r>
              <a:rPr lang="ru-RU" sz="2000" dirty="0" smtClean="0">
                <a:solidFill>
                  <a:srgbClr val="FF9900"/>
                </a:solidFill>
                <a:latin typeface="Monotype Corsiva" pitchFamily="66" charset="0"/>
              </a:rPr>
              <a:t>Екатерина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FF9900"/>
                </a:solidFill>
                <a:latin typeface="Monotype Corsiva" pitchFamily="66" charset="0"/>
              </a:rPr>
              <a:t>                                                       Тараненко Лидия</a:t>
            </a:r>
            <a:endParaRPr lang="ru-RU" sz="2000" dirty="0">
              <a:solidFill>
                <a:srgbClr val="FF9900"/>
              </a:solidFill>
              <a:latin typeface="Monotype Corsiva" pitchFamily="66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endParaRPr lang="ru-RU" sz="2000" dirty="0">
              <a:latin typeface="Monotype Corsiva" pitchFamily="66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3300"/>
                </a:solidFill>
                <a:latin typeface="Monotype Corsiva" pitchFamily="66" charset="0"/>
              </a:rPr>
              <a:t>Информаторы                             </a:t>
            </a:r>
            <a:r>
              <a:rPr lang="ru-RU" sz="2000" dirty="0" err="1">
                <a:solidFill>
                  <a:srgbClr val="FF3300"/>
                </a:solidFill>
                <a:latin typeface="Monotype Corsiva" pitchFamily="66" charset="0"/>
              </a:rPr>
              <a:t>Жевлаков</a:t>
            </a:r>
            <a:r>
              <a:rPr lang="ru-RU" sz="2000" dirty="0">
                <a:solidFill>
                  <a:srgbClr val="FF3300"/>
                </a:solidFill>
                <a:latin typeface="Monotype Corsiva" pitchFamily="66" charset="0"/>
              </a:rPr>
              <a:t> </a:t>
            </a:r>
            <a:r>
              <a:rPr lang="ru-RU" sz="2000" dirty="0" smtClean="0">
                <a:solidFill>
                  <a:srgbClr val="FF3300"/>
                </a:solidFill>
                <a:latin typeface="Monotype Corsiva" pitchFamily="66" charset="0"/>
              </a:rPr>
              <a:t>Евгений</a:t>
            </a:r>
            <a:endParaRPr lang="ru-RU" sz="2000" dirty="0">
              <a:solidFill>
                <a:srgbClr val="FF3300"/>
              </a:solidFill>
              <a:latin typeface="Monotype Corsiva" pitchFamily="66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3300"/>
                </a:solidFill>
                <a:latin typeface="Monotype Corsiva" pitchFamily="66" charset="0"/>
              </a:rPr>
              <a:t>                                                       </a:t>
            </a:r>
            <a:r>
              <a:rPr lang="ru-RU" sz="2000" dirty="0" smtClean="0">
                <a:solidFill>
                  <a:srgbClr val="FF3300"/>
                </a:solidFill>
                <a:latin typeface="Monotype Corsiva" pitchFamily="66" charset="0"/>
              </a:rPr>
              <a:t>Смирнова Лилия</a:t>
            </a:r>
            <a:endParaRPr lang="ru-RU" sz="2000" dirty="0">
              <a:solidFill>
                <a:srgbClr val="FF3300"/>
              </a:solidFill>
              <a:latin typeface="Monotype Corsiva" pitchFamily="66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endParaRPr lang="ru-RU" sz="2000" dirty="0">
              <a:solidFill>
                <a:srgbClr val="FF3300"/>
              </a:solidFill>
              <a:latin typeface="Monotype Corsiva" pitchFamily="66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3399"/>
                </a:solidFill>
                <a:latin typeface="Monotype Corsiva" pitchFamily="66" charset="0"/>
              </a:rPr>
              <a:t>Агитаторы                                  Быховцов Юрий (</a:t>
            </a:r>
            <a:r>
              <a:rPr lang="ru-RU" sz="2000" dirty="0" err="1">
                <a:solidFill>
                  <a:srgbClr val="FF3399"/>
                </a:solidFill>
                <a:latin typeface="Monotype Corsiva" pitchFamily="66" charset="0"/>
              </a:rPr>
              <a:t>испыт</a:t>
            </a:r>
            <a:r>
              <a:rPr lang="ru-RU" sz="2000" dirty="0">
                <a:solidFill>
                  <a:srgbClr val="FF3399"/>
                </a:solidFill>
                <a:latin typeface="Monotype Corsiva" pitchFamily="66" charset="0"/>
              </a:rPr>
              <a:t>. срок</a:t>
            </a:r>
            <a:r>
              <a:rPr lang="ru-RU" sz="2000" dirty="0" smtClean="0">
                <a:solidFill>
                  <a:srgbClr val="FF3399"/>
                </a:solidFill>
                <a:latin typeface="Monotype Corsiva" pitchFamily="66" charset="0"/>
              </a:rPr>
              <a:t>)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FF3399"/>
                </a:solidFill>
                <a:latin typeface="Monotype Corsiva" pitchFamily="66" charset="0"/>
              </a:rPr>
              <a:t>                                                       </a:t>
            </a:r>
            <a:r>
              <a:rPr lang="ru-RU" sz="2000" dirty="0" err="1" smtClean="0">
                <a:solidFill>
                  <a:srgbClr val="FF3399"/>
                </a:solidFill>
                <a:latin typeface="Monotype Corsiva" pitchFamily="66" charset="0"/>
              </a:rPr>
              <a:t>Стельмахова</a:t>
            </a:r>
            <a:r>
              <a:rPr lang="ru-RU" sz="2000" dirty="0" smtClean="0">
                <a:solidFill>
                  <a:srgbClr val="FF3399"/>
                </a:solidFill>
                <a:latin typeface="Monotype Corsiva" pitchFamily="66" charset="0"/>
              </a:rPr>
              <a:t> </a:t>
            </a:r>
            <a:r>
              <a:rPr lang="ru-RU" sz="2000" dirty="0">
                <a:solidFill>
                  <a:srgbClr val="FF3399"/>
                </a:solidFill>
                <a:latin typeface="Monotype Corsiva" pitchFamily="66" charset="0"/>
              </a:rPr>
              <a:t>Елена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ru-RU" sz="2000" dirty="0">
              <a:latin typeface="Monotype Corsiva" pitchFamily="66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9933FF"/>
                </a:solidFill>
                <a:latin typeface="Monotype Corsiva" pitchFamily="66" charset="0"/>
              </a:rPr>
              <a:t>Художник-оформитель               Ефимова Ольга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ru-RU" sz="2000" dirty="0" smtClean="0">
              <a:solidFill>
                <a:srgbClr val="9933FF"/>
              </a:solidFill>
              <a:latin typeface="Monotype Corsiva" pitchFamily="66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Сценаристы                                  </a:t>
            </a:r>
            <a:r>
              <a:rPr lang="ru-RU" sz="2000" dirty="0" err="1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Быховцова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 Екатерина 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                                                       </a:t>
            </a:r>
            <a:r>
              <a:rPr lang="ru-RU" sz="2000" dirty="0" err="1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СтельмаховаАнна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Monotype Corsiva" pitchFamily="66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endParaRPr lang="ru-RU" sz="2000" dirty="0">
              <a:latin typeface="Monotype Corsiva" pitchFamily="66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00FF00"/>
                </a:solidFill>
                <a:latin typeface="Monotype Corsiva" pitchFamily="66" charset="0"/>
              </a:rPr>
              <a:t>Артисты                                     Все</a:t>
            </a:r>
            <a:r>
              <a:rPr lang="ru-RU" sz="2000" dirty="0">
                <a:latin typeface="Monotype Corsiva" pitchFamily="66" charset="0"/>
              </a:rPr>
              <a:t> </a:t>
            </a:r>
          </a:p>
        </p:txBody>
      </p:sp>
    </p:spTree>
    <p:custDataLst>
      <p:tags r:id="rId1"/>
    </p:custDataLst>
  </p:cSld>
  <p:clrMapOvr>
    <a:masterClrMapping/>
  </p:clrMapOvr>
  <p:transition advTm="2000">
    <p:checker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98" decel="100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98" decel="1000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98" decel="100000" fill="hold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3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98" decel="100000" fill="hold"/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8" decel="100000" fill="hold"/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3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98" decel="100000" fill="hold"/>
                                        <p:tgtEl>
                                          <p:spTgt spid="9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98" decel="100000" fill="hold"/>
                                        <p:tgtEl>
                                          <p:spTgt spid="9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3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98" decel="100000" fill="hold"/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0"/>
                            </p:stCondLst>
                            <p:childTnLst>
                              <p:par>
                                <p:cTn id="72" presetID="3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98" decel="100000" fill="hold"/>
                                        <p:tgtEl>
                                          <p:spTgt spid="9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922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22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98" decel="100000" fill="hold"/>
                                        <p:tgtEl>
                                          <p:spTgt spid="922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8000"/>
                            </p:stCondLst>
                            <p:childTnLst>
                              <p:par>
                                <p:cTn id="85" presetID="3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22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22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98" decel="100000" fill="hold"/>
                                        <p:tgtEl>
                                          <p:spTgt spid="922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2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229600" cy="7239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/>
              <a:t> </a:t>
            </a:r>
            <a:r>
              <a:rPr lang="ru-RU" b="1">
                <a:latin typeface="Monotype Corsiva" pitchFamily="66" charset="0"/>
              </a:rPr>
              <a:t>Цели нашей работы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147050" cy="43100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b="1" dirty="0" smtClean="0">
                <a:latin typeface="Monotype Corsiva" pitchFamily="66" charset="0"/>
              </a:rPr>
              <a:t>Воспитание устойчивого негативного отношения людей к неправильному образу жизни</a:t>
            </a:r>
            <a:endParaRPr lang="ru-RU" sz="2800" b="1" dirty="0" smtClean="0">
              <a:latin typeface="Monotype Corsiva" pitchFamily="66" charset="0"/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Monotype Corsiva" pitchFamily="66" charset="0"/>
                <a:sym typeface="Wingdings" pitchFamily="2" charset="2"/>
              </a:rPr>
              <a:t></a:t>
            </a:r>
            <a:r>
              <a:rPr lang="ru-RU" sz="2800" b="1" dirty="0" smtClean="0">
                <a:latin typeface="Monotype Corsiva" pitchFamily="66" charset="0"/>
              </a:rPr>
              <a:t> Пропаганда здорового образа жизни</a:t>
            </a:r>
            <a:endParaRPr lang="ru-RU" sz="2800" b="1" dirty="0" smtClean="0">
              <a:latin typeface="Monotype Corsiva" pitchFamily="66" charset="0"/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Monotype Corsiva" pitchFamily="66" charset="0"/>
                <a:sym typeface="Wingdings" pitchFamily="2" charset="2"/>
              </a:rPr>
              <a:t></a:t>
            </a:r>
            <a:r>
              <a:rPr lang="ru-RU" sz="2800" b="1" dirty="0" smtClean="0">
                <a:latin typeface="Monotype Corsiva" pitchFamily="66" charset="0"/>
              </a:rPr>
              <a:t> Формирование у населения сознательного и ответственного отношения к вопросам личной безопасности</a:t>
            </a:r>
            <a:endParaRPr lang="ru-RU" sz="2800" b="1" dirty="0" smtClean="0">
              <a:latin typeface="Monotype Corsiva" pitchFamily="66" charset="0"/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Monotype Corsiva" pitchFamily="66" charset="0"/>
                <a:sym typeface="Wingdings" pitchFamily="2" charset="2"/>
              </a:rPr>
              <a:t></a:t>
            </a:r>
            <a:r>
              <a:rPr lang="ru-RU" sz="2800" b="1" dirty="0" smtClean="0">
                <a:latin typeface="Monotype Corsiva" pitchFamily="66" charset="0"/>
              </a:rPr>
              <a:t> Расширение представлений о последствиях вредных привычек</a:t>
            </a:r>
            <a:endParaRPr lang="ru-RU" sz="2800" b="1" dirty="0" smtClean="0">
              <a:latin typeface="Monotype Corsiva" pitchFamily="66" charset="0"/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Monotype Corsiva" pitchFamily="66" charset="0"/>
                <a:sym typeface="Wingdings" pitchFamily="2" charset="2"/>
              </a:rPr>
              <a:t></a:t>
            </a:r>
            <a:r>
              <a:rPr lang="ru-RU" sz="2800" b="1" dirty="0" smtClean="0">
                <a:latin typeface="Monotype Corsiva" pitchFamily="66" charset="0"/>
              </a:rPr>
              <a:t> Воспитание культуры внешнего облика современного человека</a:t>
            </a:r>
          </a:p>
        </p:txBody>
      </p:sp>
    </p:spTree>
    <p:custDataLst>
      <p:tags r:id="rId1"/>
    </p:custDataLst>
  </p:cSld>
  <p:clrMapOvr>
    <a:masterClrMapping/>
  </p:clrMapOvr>
  <p:transition advTm="2000">
    <p:dissolve/>
    <p:sndAc>
      <p:stSnd>
        <p:snd r:embed="rId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4" presetClass="entr" presetSubtype="0" accel="100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4" presetClass="entr" presetSubtype="0" accel="100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54" presetClass="entr" presetSubtype="0" accel="100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500"/>
                            </p:stCondLst>
                            <p:childTnLst>
                              <p:par>
                                <p:cTn id="45" presetID="54" presetClass="entr" presetSubtype="0" accel="100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5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xit" presetSubtype="8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xit" presetSubtype="8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4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8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7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xit" presetSubtype="8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0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xit" presetSubtype="8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3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6" grpId="1"/>
      <p:bldP spid="28675" grpId="0" uiExpand="1" build="p"/>
      <p:bldP spid="28675" grpId="1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499225" cy="1258887"/>
          </a:xfrm>
        </p:spPr>
        <p:txBody>
          <a:bodyPr/>
          <a:lstStyle/>
          <a:p>
            <a:pPr eaLnBrk="1" hangingPunct="1">
              <a:defRPr/>
            </a:pPr>
            <a:r>
              <a:rPr lang="ru-RU" b="1"/>
              <a:t>План проведения сборов </a:t>
            </a:r>
            <a:br>
              <a:rPr lang="ru-RU" b="1"/>
            </a:br>
            <a:r>
              <a:rPr lang="ru-RU" b="1"/>
              <a:t>на 2008-2009 учебный год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688" y="1557338"/>
            <a:ext cx="68580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/>
              <a:t>  Дата                            Тема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effectLst/>
                <a:latin typeface="Monotype Corsiva" pitchFamily="66" charset="0"/>
              </a:rPr>
              <a:t>Ноябрь</a:t>
            </a:r>
            <a:r>
              <a:rPr lang="ru-RU" sz="2800" dirty="0" smtClean="0">
                <a:effectLst/>
                <a:latin typeface="Monotype Corsiva" pitchFamily="66" charset="0"/>
              </a:rPr>
              <a:t>   </a:t>
            </a:r>
            <a:r>
              <a:rPr lang="ru-RU" sz="2000" dirty="0" smtClean="0">
                <a:latin typeface="Monotype Corsiva" pitchFamily="66" charset="0"/>
              </a:rPr>
              <a:t>           </a:t>
            </a:r>
            <a:r>
              <a:rPr lang="ru-RU" dirty="0" smtClean="0"/>
              <a:t>  </a:t>
            </a:r>
            <a:r>
              <a:rPr lang="ru-RU" dirty="0">
                <a:latin typeface="Mistral" pitchFamily="66" charset="0"/>
              </a:rPr>
              <a:t>«Безвредных сигарет не бывает»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Monotype Corsiva" pitchFamily="66" charset="0"/>
              </a:rPr>
              <a:t>Февраль</a:t>
            </a:r>
            <a:r>
              <a:rPr lang="ru-RU" dirty="0" smtClean="0"/>
              <a:t>           </a:t>
            </a:r>
            <a:r>
              <a:rPr lang="ru-RU" dirty="0" smtClean="0">
                <a:latin typeface="Mistral" pitchFamily="66" charset="0"/>
              </a:rPr>
              <a:t>«</a:t>
            </a:r>
            <a:r>
              <a:rPr lang="ru-RU" dirty="0">
                <a:latin typeface="Mistral" pitchFamily="66" charset="0"/>
              </a:rPr>
              <a:t>Мифы и правда об алкоголе»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>
                <a:latin typeface="Monotype Corsiva" pitchFamily="66" charset="0"/>
              </a:rPr>
              <a:t>Май</a:t>
            </a:r>
            <a:r>
              <a:rPr lang="ru-RU" dirty="0"/>
              <a:t>              </a:t>
            </a:r>
            <a:r>
              <a:rPr lang="ru-RU" dirty="0" smtClean="0"/>
              <a:t>      </a:t>
            </a:r>
            <a:r>
              <a:rPr lang="ru-RU" sz="4000" dirty="0">
                <a:latin typeface="Mistral" pitchFamily="66" charset="0"/>
              </a:rPr>
              <a:t>«Только для девушек»</a:t>
            </a:r>
          </a:p>
        </p:txBody>
      </p:sp>
    </p:spTree>
    <p:custDataLst>
      <p:tags r:id="rId1"/>
    </p:custDataLst>
  </p:cSld>
  <p:clrMapOvr>
    <a:masterClrMapping/>
  </p:clrMapOvr>
  <p:transition advTm="2000"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88913"/>
            <a:ext cx="8229600" cy="72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>
                <a:latin typeface="Mistral" pitchFamily="66" charset="0"/>
              </a:rPr>
              <a:t>Мы за работой…</a:t>
            </a:r>
            <a:r>
              <a:rPr lang="ru-RU" sz="4000"/>
              <a:t> 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714357"/>
            <a:ext cx="8785225" cy="599918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>
                <a:latin typeface="Monotype Corsiva" pitchFamily="66" charset="0"/>
              </a:rPr>
              <a:t>Оформляем наш </a:t>
            </a:r>
            <a:r>
              <a:rPr lang="ru-RU" dirty="0" smtClean="0">
                <a:latin typeface="Monotype Corsiva" pitchFamily="66" charset="0"/>
              </a:rPr>
              <a:t>второй </a:t>
            </a:r>
            <a:r>
              <a:rPr lang="ru-RU" dirty="0" err="1" smtClean="0">
                <a:latin typeface="Monotype Corsiva" pitchFamily="66" charset="0"/>
              </a:rPr>
              <a:t>агитплакат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0724" name="Rectangle 7"/>
          <p:cNvSpPr>
            <a:spLocks noChangeArrowheads="1"/>
          </p:cNvSpPr>
          <p:nvPr/>
        </p:nvSpPr>
        <p:spPr bwMode="auto">
          <a:xfrm>
            <a:off x="4175125" y="0"/>
            <a:ext cx="793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latin typeface="Mistral" pitchFamily="66" charset="0"/>
                <a:cs typeface="Times New Roman" pitchFamily="18" charset="0"/>
              </a:rPr>
              <a:t>                </a:t>
            </a:r>
            <a:endParaRPr lang="ru-RU"/>
          </a:p>
        </p:txBody>
      </p:sp>
      <p:sp>
        <p:nvSpPr>
          <p:cNvPr id="30725" name="Rectangle 8"/>
          <p:cNvSpPr>
            <a:spLocks noChangeArrowheads="1"/>
          </p:cNvSpPr>
          <p:nvPr/>
        </p:nvSpPr>
        <p:spPr bwMode="auto">
          <a:xfrm>
            <a:off x="4346575" y="1398588"/>
            <a:ext cx="450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latin typeface="Mistral" pitchFamily="66" charset="0"/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30726" name="Rectangle 10"/>
          <p:cNvSpPr>
            <a:spLocks noChangeArrowheads="1"/>
          </p:cNvSpPr>
          <p:nvPr/>
        </p:nvSpPr>
        <p:spPr bwMode="auto">
          <a:xfrm>
            <a:off x="4403725" y="4195763"/>
            <a:ext cx="336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latin typeface="Mistral" pitchFamily="66" charset="0"/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30727" name="Rectangle 12"/>
          <p:cNvSpPr>
            <a:spLocks noChangeArrowheads="1"/>
          </p:cNvSpPr>
          <p:nvPr/>
        </p:nvSpPr>
        <p:spPr bwMode="auto">
          <a:xfrm>
            <a:off x="0" y="2300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28" name="Rectangle 13"/>
          <p:cNvSpPr>
            <a:spLocks noChangeArrowheads="1"/>
          </p:cNvSpPr>
          <p:nvPr/>
        </p:nvSpPr>
        <p:spPr bwMode="auto">
          <a:xfrm>
            <a:off x="0" y="4557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0729" name="Picture 24" descr="DSC0335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02570">
            <a:off x="84578" y="1195916"/>
            <a:ext cx="2187312" cy="1458208"/>
          </a:xfrm>
          <a:prstGeom prst="star32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0730" name="Picture 23" descr="DSC0336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1928802"/>
            <a:ext cx="857267" cy="1271613"/>
          </a:xfrm>
          <a:prstGeom prst="wedgeRoundRectCallou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0731" name="Picture 22" descr="DSC0335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1285860"/>
            <a:ext cx="1835170" cy="1214451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0732" name="Picture 21" descr="DSC0335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5048">
            <a:off x="5143504" y="1428736"/>
            <a:ext cx="1571636" cy="1143008"/>
          </a:xfrm>
          <a:prstGeom prst="wedgeEllipseCallou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0733" name="Picture 20" descr="DSC0335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67543">
            <a:off x="6750390" y="987499"/>
            <a:ext cx="2407613" cy="1732208"/>
          </a:xfrm>
          <a:prstGeom prst="star32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0734" name="Picture 19" descr="DSC0336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143250"/>
            <a:ext cx="1624043" cy="1643072"/>
          </a:xfrm>
          <a:prstGeom prst="plaqu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0735" name="Picture 17" descr="DSC0337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4500570"/>
            <a:ext cx="1320420" cy="2000240"/>
          </a:xfrm>
          <a:prstGeom prst="teardrop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0736" name="Picture 16" descr="DSC03371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4286256"/>
            <a:ext cx="1481123" cy="2200115"/>
          </a:xfrm>
          <a:prstGeom prst="teardrop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0737" name="Picture 15" descr="DSC03372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3365" y="2857496"/>
            <a:ext cx="1390635" cy="2106605"/>
          </a:xfrm>
          <a:prstGeom prst="pentagon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0738" name="Picture 14" descr="DSC03368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3000372"/>
            <a:ext cx="2976582" cy="357187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0739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40" name="Rectangle 26"/>
          <p:cNvSpPr>
            <a:spLocks noChangeArrowheads="1"/>
          </p:cNvSpPr>
          <p:nvPr/>
        </p:nvSpPr>
        <p:spPr bwMode="auto">
          <a:xfrm>
            <a:off x="0" y="2143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200" b="1">
                <a:solidFill>
                  <a:srgbClr val="C00000"/>
                </a:solidFill>
                <a:latin typeface="Mistral" pitchFamily="66" charset="0"/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30741" name="Rectangle 27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200" b="1">
                <a:solidFill>
                  <a:srgbClr val="C00000"/>
                </a:solidFill>
                <a:latin typeface="Mistral" pitchFamily="66" charset="0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30742" name="Rectangle 28"/>
          <p:cNvSpPr>
            <a:spLocks noChangeArrowheads="1"/>
          </p:cNvSpPr>
          <p:nvPr/>
        </p:nvSpPr>
        <p:spPr bwMode="auto">
          <a:xfrm>
            <a:off x="0" y="3857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200" b="1">
                <a:solidFill>
                  <a:srgbClr val="C00000"/>
                </a:solidFill>
                <a:latin typeface="Mistral" pitchFamily="66" charset="0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30743" name="Rectangle 30"/>
          <p:cNvSpPr>
            <a:spLocks noChangeArrowheads="1"/>
          </p:cNvSpPr>
          <p:nvPr/>
        </p:nvSpPr>
        <p:spPr bwMode="auto">
          <a:xfrm>
            <a:off x="0" y="6629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200" b="1">
                <a:solidFill>
                  <a:srgbClr val="C00000"/>
                </a:solidFill>
                <a:latin typeface="Mistral" pitchFamily="66" charset="0"/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30744" name="Rectangle 31"/>
          <p:cNvSpPr>
            <a:spLocks noChangeArrowheads="1"/>
          </p:cNvSpPr>
          <p:nvPr/>
        </p:nvSpPr>
        <p:spPr bwMode="auto">
          <a:xfrm>
            <a:off x="0" y="8086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200" b="1">
                <a:solidFill>
                  <a:srgbClr val="C00000"/>
                </a:solidFill>
                <a:latin typeface="Mistral" pitchFamily="66" charset="0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30745" name="Rectangle 32"/>
          <p:cNvSpPr>
            <a:spLocks noChangeArrowheads="1"/>
          </p:cNvSpPr>
          <p:nvPr/>
        </p:nvSpPr>
        <p:spPr bwMode="auto">
          <a:xfrm>
            <a:off x="0" y="9544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200" b="1">
                <a:solidFill>
                  <a:srgbClr val="C00000"/>
                </a:solidFill>
                <a:latin typeface="Mistral" pitchFamily="66" charset="0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30746" name="Rectangle 33"/>
          <p:cNvSpPr>
            <a:spLocks noChangeArrowheads="1"/>
          </p:cNvSpPr>
          <p:nvPr/>
        </p:nvSpPr>
        <p:spPr bwMode="auto">
          <a:xfrm>
            <a:off x="0" y="11001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200" b="1">
                <a:solidFill>
                  <a:srgbClr val="C00000"/>
                </a:solidFill>
                <a:latin typeface="Mistral" pitchFamily="66" charset="0"/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30747" name="Rectangle 34"/>
          <p:cNvSpPr>
            <a:spLocks noChangeArrowheads="1"/>
          </p:cNvSpPr>
          <p:nvPr/>
        </p:nvSpPr>
        <p:spPr bwMode="auto">
          <a:xfrm>
            <a:off x="0" y="1245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200" b="1">
                <a:solidFill>
                  <a:srgbClr val="C00000"/>
                </a:solidFill>
                <a:latin typeface="Mistral" pitchFamily="66" charset="0"/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30748" name="Rectangle 35"/>
          <p:cNvSpPr>
            <a:spLocks noChangeArrowheads="1"/>
          </p:cNvSpPr>
          <p:nvPr/>
        </p:nvSpPr>
        <p:spPr bwMode="auto">
          <a:xfrm>
            <a:off x="0" y="13916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</p:spTree>
    <p:custDataLst>
      <p:tags r:id="rId1"/>
    </p:custDataLst>
  </p:cSld>
  <p:clrMapOvr>
    <a:masterClrMapping/>
  </p:clrMapOvr>
  <p:transition advTm="2000">
    <p:push dir="r"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35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35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35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35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350"/>
                            </p:stCondLst>
                            <p:childTnLst>
                              <p:par>
                                <p:cTn id="34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35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35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35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9350"/>
                            </p:stCondLst>
                            <p:childTnLst>
                              <p:par>
                                <p:cTn id="50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1350"/>
                            </p:stCondLst>
                            <p:childTnLst>
                              <p:par>
                                <p:cTn id="54" presetID="3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00063"/>
            <a:ext cx="8229600" cy="29368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latin typeface="Monotype Corsiva" pitchFamily="66" charset="0"/>
              </a:rPr>
              <a:t>Результаты первого голосования</a:t>
            </a:r>
            <a:br>
              <a:rPr lang="ru-RU" sz="4000" b="1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(смотрите на чаши весов)</a:t>
            </a:r>
            <a:br>
              <a:rPr lang="ru-RU" sz="4000" dirty="0" smtClean="0">
                <a:latin typeface="Monotype Corsiva" pitchFamily="66" charset="0"/>
              </a:rPr>
            </a:br>
            <a:endParaRPr lang="ru-RU" sz="4000" dirty="0"/>
          </a:p>
        </p:txBody>
      </p:sp>
    </p:spTree>
    <p:custDataLst>
      <p:tags r:id="rId1"/>
    </p:custDataLst>
  </p:cSld>
  <p:clrMapOvr>
    <a:masterClrMapping/>
  </p:clrMapOvr>
  <p:transition advTm="2000">
    <p:wedge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5|0.3|0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5|0.3|0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5|0.3|0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5|0.3|0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5|0.3|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8|1.2|1.1|1.6|1.5|1.3|1.3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1|1.1|1.2|0.9|1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1|2.2|2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5|0.3|0.5"/>
</p:tagLst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Контрастный">
  <a:themeElements>
    <a:clrScheme name="Контрастный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Контрастный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онтрастный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Соревнование">
  <a:themeElements>
    <a:clrScheme name="Соревнование 2">
      <a:dk1>
        <a:srgbClr val="800000"/>
      </a:dk1>
      <a:lt1>
        <a:srgbClr val="FFFFFF"/>
      </a:lt1>
      <a:dk2>
        <a:srgbClr val="FF9900"/>
      </a:dk2>
      <a:lt2>
        <a:srgbClr val="FFFF99"/>
      </a:lt2>
      <a:accent1>
        <a:srgbClr val="FF5050"/>
      </a:accent1>
      <a:accent2>
        <a:srgbClr val="CC3300"/>
      </a:accent2>
      <a:accent3>
        <a:srgbClr val="FFCAAA"/>
      </a:accent3>
      <a:accent4>
        <a:srgbClr val="DADADA"/>
      </a:accent4>
      <a:accent5>
        <a:srgbClr val="FFB3B3"/>
      </a:accent5>
      <a:accent6>
        <a:srgbClr val="B92D00"/>
      </a:accent6>
      <a:hlink>
        <a:srgbClr val="FFFF99"/>
      </a:hlink>
      <a:folHlink>
        <a:srgbClr val="FFCC00"/>
      </a:folHlink>
    </a:clrScheme>
    <a:fontScheme name="Соревнова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ревнование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915</Words>
  <Application>Microsoft Office PowerPoint</Application>
  <PresentationFormat>Экран (4:3)</PresentationFormat>
  <Paragraphs>128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26</vt:i4>
      </vt:variant>
    </vt:vector>
  </HeadingPairs>
  <TitlesOfParts>
    <vt:vector size="37" baseType="lpstr">
      <vt:lpstr>Облака</vt:lpstr>
      <vt:lpstr>Контрастный</vt:lpstr>
      <vt:lpstr>Круги</vt:lpstr>
      <vt:lpstr>Вершина горы</vt:lpstr>
      <vt:lpstr>План</vt:lpstr>
      <vt:lpstr>Трава</vt:lpstr>
      <vt:lpstr>Равновесие</vt:lpstr>
      <vt:lpstr>Соревнование</vt:lpstr>
      <vt:lpstr>Орбита</vt:lpstr>
      <vt:lpstr>Салют</vt:lpstr>
      <vt:lpstr>Занавес</vt:lpstr>
      <vt:lpstr>Презентация PowerPoint</vt:lpstr>
      <vt:lpstr>АБЗОЖ   (агитбригада здорового образа жизни)   Сбор № 2</vt:lpstr>
      <vt:lpstr>Тема нашего сбора</vt:lpstr>
      <vt:lpstr>Голосование № 1</vt:lpstr>
      <vt:lpstr>Знакомство</vt:lpstr>
      <vt:lpstr> Цели нашей работы</vt:lpstr>
      <vt:lpstr>План проведения сборов  на 2008-2009 учебный год</vt:lpstr>
      <vt:lpstr>Мы за работой… </vt:lpstr>
      <vt:lpstr>Результаты первого голосования (смотрите на чаши весов)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Миф 3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Голосование № 2</vt:lpstr>
      <vt:lpstr>ИТОГИ </vt:lpstr>
      <vt:lpstr>АНОНС  СБОРА № 3</vt:lpstr>
    </vt:vector>
  </TitlesOfParts>
  <Company>Шеломовская школа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АБЗОЖ  (агитбригады здорового образа жизни) Сбор № 1</dc:title>
  <dc:creator>Мамеева-Шварцман И.М.</dc:creator>
  <cp:lastModifiedBy>Admin</cp:lastModifiedBy>
  <cp:revision>47</cp:revision>
  <dcterms:created xsi:type="dcterms:W3CDTF">2008-11-07T08:10:22Z</dcterms:created>
  <dcterms:modified xsi:type="dcterms:W3CDTF">2013-03-13T19:15:47Z</dcterms:modified>
</cp:coreProperties>
</file>