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61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06.12.2012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06.12.2012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06.12.2012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06.12.2012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06.12.2012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06.12.2012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06.12.2012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06.12.2012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06.12.2012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06.12.2012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06.12.2012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06.12.2012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tt.wikipedia.org/wiki/%D0%A4%D0%B0%D1%82%D0%B8%D1%85_%D3%98%D0%BC%D0%B8%D1%80%D1%85%D0%B0%D0%BD" TargetMode="External"/><Relationship Id="rId2" Type="http://schemas.openxmlformats.org/officeDocument/2006/relationships/hyperlink" Target="http://tt.wikipedia.org/wiki/%D0%93%D0%B0%D0%B1%D0%B4%D1%83%D0%BB%D0%BB%D0%B0_%D0%A2%D1%83%D0%BA%D0%B0%D0%B9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hyperlink" Target="http://tt.wikipedia.org/wiki/%D0%93%D0%B0%D1%84%D1%83%D1%80_%D0%9A%D0%BE%D0%BB%D3%99%D1%85%D0%BC%D3%99%D1%82%D0%BE%D0%B2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t-RU" sz="4400" dirty="0" smtClean="0"/>
              <a:t>Бөек  тукай</a:t>
            </a: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tt-RU" sz="3200" dirty="0" smtClean="0"/>
              <a:t>(1886-1913)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350288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 </a:t>
            </a:r>
            <a:r>
              <a:rPr lang="ru-RU" dirty="0" err="1" smtClean="0"/>
              <a:t>Г.Тукай</a:t>
            </a:r>
            <a:r>
              <a:rPr lang="ru-RU" dirty="0" smtClean="0"/>
              <a:t>  </a:t>
            </a:r>
            <a:r>
              <a:rPr lang="ru-RU" dirty="0" err="1" smtClean="0"/>
              <a:t>дуслары</a:t>
            </a:r>
            <a:r>
              <a:rPr lang="ru-RU" dirty="0" smtClean="0"/>
              <a:t> </a:t>
            </a:r>
            <a:r>
              <a:rPr lang="ru-RU" dirty="0" err="1" smtClean="0"/>
              <a:t>янында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95536" y="1628800"/>
            <a:ext cx="3520440" cy="4525963"/>
          </a:xfrm>
        </p:spPr>
        <p:txBody>
          <a:bodyPr>
            <a:normAutofit/>
          </a:bodyPr>
          <a:lstStyle/>
          <a:p>
            <a:r>
              <a:rPr lang="ru-RU" sz="1100" dirty="0" err="1">
                <a:latin typeface="Times New Roman" pitchFamily="18" charset="0"/>
                <a:cs typeface="Times New Roman" pitchFamily="18" charset="0"/>
                <a:hlinkClick r:id="rId2" tooltip="Габдулла Тукай"/>
              </a:rPr>
              <a:t>Габдулла</a:t>
            </a:r>
            <a:r>
              <a:rPr lang="ru-RU" sz="1100" dirty="0">
                <a:latin typeface="Times New Roman" pitchFamily="18" charset="0"/>
                <a:cs typeface="Times New Roman" pitchFamily="18" charset="0"/>
                <a:hlinkClick r:id="rId2" tooltip="Габдулла Тукай"/>
              </a:rPr>
              <a:t> Тукай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100" dirty="0" err="1">
                <a:latin typeface="Times New Roman" pitchFamily="18" charset="0"/>
                <a:cs typeface="Times New Roman" pitchFamily="18" charset="0"/>
                <a:hlinkClick r:id="rId3" tooltip="Фатих Әмирхан"/>
              </a:rPr>
              <a:t>Фатих</a:t>
            </a:r>
            <a:r>
              <a:rPr lang="ru-RU" sz="1100" dirty="0">
                <a:latin typeface="Times New Roman" pitchFamily="18" charset="0"/>
                <a:cs typeface="Times New Roman" pitchFamily="18" charset="0"/>
                <a:hlinkClick r:id="rId3" tooltip="Фатих Әмирхан"/>
              </a:rPr>
              <a:t> </a:t>
            </a:r>
            <a:r>
              <a:rPr lang="ru-RU" sz="1100" dirty="0" err="1">
                <a:latin typeface="Times New Roman" pitchFamily="18" charset="0"/>
                <a:cs typeface="Times New Roman" pitchFamily="18" charset="0"/>
                <a:hlinkClick r:id="rId3" tooltip="Фатих Әмирхан"/>
              </a:rPr>
              <a:t>Әмирхан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100" dirty="0" err="1">
                <a:latin typeface="Times New Roman" pitchFamily="18" charset="0"/>
                <a:cs typeface="Times New Roman" pitchFamily="18" charset="0"/>
                <a:hlinkClick r:id="rId4" tooltip="Гафур Коләхмәтов"/>
              </a:rPr>
              <a:t>Гафур</a:t>
            </a:r>
            <a:r>
              <a:rPr lang="ru-RU" sz="1100" dirty="0">
                <a:latin typeface="Times New Roman" pitchFamily="18" charset="0"/>
                <a:cs typeface="Times New Roman" pitchFamily="18" charset="0"/>
                <a:hlinkClick r:id="rId4" tooltip="Гафур Коләхмәтов"/>
              </a:rPr>
              <a:t> </a:t>
            </a:r>
            <a:r>
              <a:rPr lang="ru-RU" sz="1100" dirty="0" err="1">
                <a:latin typeface="Times New Roman" pitchFamily="18" charset="0"/>
                <a:cs typeface="Times New Roman" pitchFamily="18" charset="0"/>
                <a:hlinkClick r:id="rId4" tooltip="Гафур Коләхмәтов"/>
              </a:rPr>
              <a:t>Коләхмәтов</a:t>
            </a:r>
            <a:endParaRPr lang="ru-RU" sz="1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204864"/>
            <a:ext cx="3168352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684498"/>
            <a:ext cx="3528392" cy="45528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491590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smtClean="0"/>
              <a:t>Тукай  кабере  янында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tt-RU" dirty="0" smtClean="0"/>
              <a:t>Тукай рухы яши  күңелләрдә!</a:t>
            </a:r>
          </a:p>
          <a:p>
            <a:endParaRPr lang="tt-RU" dirty="0"/>
          </a:p>
          <a:p>
            <a:endParaRPr lang="tt-RU" dirty="0" smtClean="0"/>
          </a:p>
          <a:p>
            <a:endParaRPr lang="tt-RU" dirty="0"/>
          </a:p>
          <a:p>
            <a:endParaRPr lang="tt-RU" dirty="0" smtClean="0"/>
          </a:p>
          <a:p>
            <a:endParaRPr lang="ru-RU" dirty="0"/>
          </a:p>
        </p:txBody>
      </p:sp>
      <p:pic>
        <p:nvPicPr>
          <p:cNvPr id="5122" name="Picture 2" descr="C:\Users\Зульфира\Desktop\200px-Тукай_кабере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654698"/>
            <a:ext cx="3456384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F:\Тукай\Тукай  кабере  янында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2636912"/>
            <a:ext cx="3528392" cy="3557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68581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</a:t>
            </a:r>
            <a:r>
              <a:rPr lang="ru-RU" dirty="0" err="1" smtClean="0"/>
              <a:t>Тукайга</a:t>
            </a:r>
            <a:r>
              <a:rPr lang="ru-RU" dirty="0" smtClean="0"/>
              <a:t> хат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1400" dirty="0" smtClean="0"/>
              <a:t>1.Язам си</a:t>
            </a:r>
            <a:r>
              <a:rPr lang="tt-RU" sz="1400" dirty="0" smtClean="0"/>
              <a:t>ңа сәлам хатымны.                         4.Тукаебыз! Онытмас сине халкың.</a:t>
            </a:r>
          </a:p>
          <a:p>
            <a:pPr marL="0" indent="0">
              <a:buNone/>
            </a:pPr>
            <a:r>
              <a:rPr lang="tt-RU" sz="1400" dirty="0" smtClean="0"/>
              <a:t>Язам үткән еллар  аркылы.                               Һәйкәлләрең тиздән  тагын  калкыр.</a:t>
            </a:r>
          </a:p>
          <a:p>
            <a:pPr marL="0" indent="0">
              <a:buNone/>
            </a:pPr>
            <a:r>
              <a:rPr lang="tt-RU" sz="1400" dirty="0" smtClean="0"/>
              <a:t>Җиткерәсе иде рәхмәтемне,                             Әкиятләрең  тыңлап үсәр  сабыйлар,</a:t>
            </a:r>
          </a:p>
          <a:p>
            <a:pPr marL="0" indent="0">
              <a:buNone/>
            </a:pPr>
            <a:r>
              <a:rPr lang="tt-RU" sz="1400" dirty="0" smtClean="0"/>
              <a:t>Тукай, сиңа хатым аркылы.                                Иҗатыңнан алар гыйлем алырлар!</a:t>
            </a:r>
          </a:p>
          <a:p>
            <a:endParaRPr lang="tt-RU" sz="1400" dirty="0"/>
          </a:p>
          <a:p>
            <a:pPr marL="0" indent="0">
              <a:buNone/>
            </a:pPr>
            <a:r>
              <a:rPr lang="tt-RU" sz="1400" dirty="0" smtClean="0"/>
              <a:t>2.Кечкенәдән таныш  Шүрәлең,                                 Гарипова Зөлфирә.</a:t>
            </a:r>
          </a:p>
          <a:p>
            <a:pPr marL="0" indent="0">
              <a:buNone/>
            </a:pPr>
            <a:r>
              <a:rPr lang="tt-RU" sz="1400" dirty="0" smtClean="0"/>
              <a:t>“Су анасы” әкиятләрең.</a:t>
            </a:r>
          </a:p>
          <a:p>
            <a:pPr marL="0" indent="0">
              <a:buNone/>
            </a:pPr>
            <a:r>
              <a:rPr lang="tt-RU" sz="1400" dirty="0" smtClean="0"/>
              <a:t>Хыял диңгезенә тоташтыра</a:t>
            </a:r>
          </a:p>
          <a:p>
            <a:pPr marL="0" indent="0">
              <a:buNone/>
            </a:pPr>
            <a:r>
              <a:rPr lang="tt-RU" sz="1400" dirty="0" smtClean="0"/>
              <a:t>Кырлайларың, урман-күлләрең.</a:t>
            </a:r>
          </a:p>
          <a:p>
            <a:endParaRPr lang="tt-RU" sz="1400" dirty="0" smtClean="0"/>
          </a:p>
          <a:p>
            <a:pPr marL="0" indent="0">
              <a:buNone/>
            </a:pPr>
            <a:r>
              <a:rPr lang="tt-RU" sz="1400" dirty="0" smtClean="0"/>
              <a:t>3.Кыска гына гомер чикләрендә,</a:t>
            </a:r>
          </a:p>
          <a:p>
            <a:pPr marL="0" indent="0">
              <a:buNone/>
            </a:pPr>
            <a:r>
              <a:rPr lang="tt-RU" sz="1400" dirty="0" smtClean="0"/>
              <a:t>Иҗат иткәнсез сез шигырҗләр.</a:t>
            </a:r>
          </a:p>
          <a:p>
            <a:pPr marL="0" indent="0">
              <a:buNone/>
            </a:pPr>
            <a:r>
              <a:rPr lang="tt-RU" sz="1400" dirty="0" smtClean="0"/>
              <a:t>Шуңа да барча галимнәр,</a:t>
            </a:r>
          </a:p>
          <a:p>
            <a:pPr marL="0" indent="0">
              <a:buNone/>
            </a:pPr>
            <a:r>
              <a:rPr lang="tt-RU" sz="1400" dirty="0" smtClean="0"/>
              <a:t>Пушкин белән сине тиңлиләр.</a:t>
            </a:r>
          </a:p>
          <a:p>
            <a:pPr marL="0" indent="0">
              <a:buNone/>
            </a:pP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40401898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err="1" smtClean="0"/>
              <a:t>Игътибарыгыз</a:t>
            </a:r>
            <a:r>
              <a:rPr lang="ru-RU" dirty="0" smtClean="0"/>
              <a:t> </a:t>
            </a:r>
            <a:r>
              <a:rPr lang="ru-RU" dirty="0" err="1" smtClean="0"/>
              <a:t>өчен</a:t>
            </a:r>
            <a:r>
              <a:rPr lang="ru-RU" dirty="0" smtClean="0"/>
              <a:t>  </a:t>
            </a:r>
            <a:r>
              <a:rPr lang="ru-RU" dirty="0" err="1" smtClean="0"/>
              <a:t>рәхмәт</a:t>
            </a:r>
            <a:r>
              <a:rPr lang="ru-RU" dirty="0" smtClean="0"/>
              <a:t>!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64054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 </a:t>
            </a:r>
            <a:r>
              <a:rPr lang="ru-RU" dirty="0" err="1" smtClean="0"/>
              <a:t>Туган</a:t>
            </a:r>
            <a:r>
              <a:rPr lang="ru-RU" dirty="0" smtClean="0"/>
              <a:t>  тел, и </a:t>
            </a:r>
            <a:r>
              <a:rPr lang="ru-RU" dirty="0" err="1" smtClean="0"/>
              <a:t>матур</a:t>
            </a:r>
            <a:r>
              <a:rPr lang="ru-RU" dirty="0" smtClean="0"/>
              <a:t>  тел!</a:t>
            </a:r>
            <a:endParaRPr lang="ru-RU" dirty="0"/>
          </a:p>
        </p:txBody>
      </p:sp>
      <p:sp>
        <p:nvSpPr>
          <p:cNvPr id="11" name="Объект 10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err="1"/>
              <a:t>Туган</a:t>
            </a:r>
            <a:r>
              <a:rPr lang="ru-RU" dirty="0"/>
              <a:t> тел</a:t>
            </a:r>
          </a:p>
          <a:p>
            <a:r>
              <a:rPr lang="ru-RU" dirty="0"/>
              <a:t>И </a:t>
            </a:r>
            <a:r>
              <a:rPr lang="ru-RU" dirty="0" err="1"/>
              <a:t>туган</a:t>
            </a:r>
            <a:r>
              <a:rPr lang="ru-RU" dirty="0"/>
              <a:t> тел, и </a:t>
            </a:r>
            <a:r>
              <a:rPr lang="ru-RU" dirty="0" err="1"/>
              <a:t>матур</a:t>
            </a:r>
            <a:r>
              <a:rPr lang="ru-RU" dirty="0"/>
              <a:t> тел, </a:t>
            </a:r>
            <a:r>
              <a:rPr lang="ru-RU" dirty="0" err="1"/>
              <a:t>әткәм-әнкәмнең</a:t>
            </a:r>
            <a:r>
              <a:rPr lang="ru-RU" dirty="0"/>
              <a:t> теле! </a:t>
            </a:r>
            <a:br>
              <a:rPr lang="ru-RU" dirty="0"/>
            </a:br>
            <a:r>
              <a:rPr lang="ru-RU" dirty="0" err="1"/>
              <a:t>Дөньяда</a:t>
            </a:r>
            <a:r>
              <a:rPr lang="ru-RU" dirty="0"/>
              <a:t> </a:t>
            </a:r>
            <a:r>
              <a:rPr lang="ru-RU" dirty="0" err="1"/>
              <a:t>күп</a:t>
            </a:r>
            <a:r>
              <a:rPr lang="ru-RU" dirty="0"/>
              <a:t> </a:t>
            </a:r>
            <a:r>
              <a:rPr lang="ru-RU" dirty="0" err="1"/>
              <a:t>нәрсә</a:t>
            </a:r>
            <a:r>
              <a:rPr lang="ru-RU" dirty="0"/>
              <a:t> </a:t>
            </a:r>
            <a:r>
              <a:rPr lang="ru-RU" dirty="0" err="1"/>
              <a:t>белдем</a:t>
            </a:r>
            <a:r>
              <a:rPr lang="ru-RU" dirty="0"/>
              <a:t> </a:t>
            </a:r>
            <a:r>
              <a:rPr lang="ru-RU" dirty="0" err="1"/>
              <a:t>син</a:t>
            </a:r>
            <a:r>
              <a:rPr lang="ru-RU" dirty="0"/>
              <a:t> </a:t>
            </a:r>
            <a:r>
              <a:rPr lang="ru-RU" dirty="0" err="1"/>
              <a:t>туган</a:t>
            </a:r>
            <a:r>
              <a:rPr lang="ru-RU" dirty="0"/>
              <a:t> тел </a:t>
            </a:r>
            <a:r>
              <a:rPr lang="ru-RU" dirty="0" err="1"/>
              <a:t>аркылы</a:t>
            </a:r>
            <a:r>
              <a:rPr lang="ru-RU" dirty="0"/>
              <a:t>.</a:t>
            </a:r>
          </a:p>
          <a:p>
            <a:r>
              <a:rPr lang="ru-RU" dirty="0" err="1"/>
              <a:t>Иң</a:t>
            </a:r>
            <a:r>
              <a:rPr lang="ru-RU" dirty="0"/>
              <a:t> </a:t>
            </a:r>
            <a:r>
              <a:rPr lang="ru-RU" dirty="0" err="1"/>
              <a:t>элек</a:t>
            </a:r>
            <a:r>
              <a:rPr lang="ru-RU" dirty="0"/>
              <a:t> </a:t>
            </a:r>
            <a:r>
              <a:rPr lang="ru-RU" dirty="0" err="1"/>
              <a:t>бу</a:t>
            </a:r>
            <a:r>
              <a:rPr lang="ru-RU" dirty="0"/>
              <a:t> тел </a:t>
            </a:r>
            <a:r>
              <a:rPr lang="ru-RU" dirty="0" err="1"/>
              <a:t>белән</a:t>
            </a:r>
            <a:r>
              <a:rPr lang="ru-RU" dirty="0"/>
              <a:t> </a:t>
            </a:r>
            <a:r>
              <a:rPr lang="ru-RU" dirty="0" err="1"/>
              <a:t>әнкәм</a:t>
            </a:r>
            <a:r>
              <a:rPr lang="ru-RU" dirty="0"/>
              <a:t> </a:t>
            </a:r>
            <a:r>
              <a:rPr lang="ru-RU" dirty="0" err="1"/>
              <a:t>бишектә</a:t>
            </a:r>
            <a:r>
              <a:rPr lang="ru-RU" dirty="0"/>
              <a:t> </a:t>
            </a:r>
            <a:r>
              <a:rPr lang="ru-RU" dirty="0" err="1"/>
              <a:t>көйләгән</a:t>
            </a:r>
            <a:r>
              <a:rPr lang="ru-RU" dirty="0"/>
              <a:t>, </a:t>
            </a:r>
            <a:br>
              <a:rPr lang="ru-RU" dirty="0"/>
            </a:br>
            <a:r>
              <a:rPr lang="ru-RU" dirty="0" err="1"/>
              <a:t>Аннары</a:t>
            </a:r>
            <a:r>
              <a:rPr lang="ru-RU" dirty="0"/>
              <a:t> </a:t>
            </a:r>
            <a:r>
              <a:rPr lang="ru-RU" dirty="0" err="1"/>
              <a:t>төннәр</a:t>
            </a:r>
            <a:r>
              <a:rPr lang="ru-RU" dirty="0"/>
              <a:t> буе </a:t>
            </a:r>
            <a:r>
              <a:rPr lang="ru-RU" dirty="0" err="1"/>
              <a:t>әбкәм</a:t>
            </a:r>
            <a:r>
              <a:rPr lang="ru-RU" dirty="0"/>
              <a:t> </a:t>
            </a:r>
            <a:r>
              <a:rPr lang="ru-RU" dirty="0" err="1"/>
              <a:t>хикәят</a:t>
            </a:r>
            <a:r>
              <a:rPr lang="ru-RU" dirty="0"/>
              <a:t> </a:t>
            </a:r>
            <a:r>
              <a:rPr lang="ru-RU" dirty="0" err="1"/>
              <a:t>сөйләгән</a:t>
            </a:r>
            <a:r>
              <a:rPr lang="ru-RU" dirty="0"/>
              <a:t>.</a:t>
            </a:r>
          </a:p>
          <a:p>
            <a:r>
              <a:rPr lang="ru-RU" dirty="0"/>
              <a:t>И </a:t>
            </a:r>
            <a:r>
              <a:rPr lang="ru-RU" dirty="0" err="1"/>
              <a:t>туган</a:t>
            </a:r>
            <a:r>
              <a:rPr lang="ru-RU" dirty="0"/>
              <a:t> тел! </a:t>
            </a:r>
            <a:r>
              <a:rPr lang="ru-RU" dirty="0" err="1"/>
              <a:t>Һәрвакытта</a:t>
            </a:r>
            <a:r>
              <a:rPr lang="ru-RU" dirty="0"/>
              <a:t> </a:t>
            </a:r>
            <a:r>
              <a:rPr lang="ru-RU" dirty="0" err="1"/>
              <a:t>ярдәмең</a:t>
            </a:r>
            <a:r>
              <a:rPr lang="ru-RU" dirty="0"/>
              <a:t> </a:t>
            </a:r>
            <a:r>
              <a:rPr lang="ru-RU" dirty="0" err="1"/>
              <a:t>белән</a:t>
            </a:r>
            <a:r>
              <a:rPr lang="ru-RU" dirty="0"/>
              <a:t> </a:t>
            </a:r>
            <a:r>
              <a:rPr lang="ru-RU" dirty="0" err="1"/>
              <a:t>синең</a:t>
            </a:r>
            <a:r>
              <a:rPr lang="ru-RU" dirty="0"/>
              <a:t>, </a:t>
            </a:r>
            <a:br>
              <a:rPr lang="ru-RU" dirty="0"/>
            </a:br>
            <a:r>
              <a:rPr lang="ru-RU" dirty="0" err="1"/>
              <a:t>Кечкенәдән</a:t>
            </a:r>
            <a:r>
              <a:rPr lang="ru-RU" dirty="0"/>
              <a:t> </a:t>
            </a:r>
            <a:r>
              <a:rPr lang="ru-RU" dirty="0" err="1"/>
              <a:t>аңлашылган</a:t>
            </a:r>
            <a:r>
              <a:rPr lang="ru-RU" dirty="0"/>
              <a:t> </a:t>
            </a:r>
            <a:r>
              <a:rPr lang="ru-RU" dirty="0" err="1"/>
              <a:t>шатлыгым</a:t>
            </a:r>
            <a:r>
              <a:rPr lang="ru-RU" dirty="0"/>
              <a:t>, </a:t>
            </a:r>
            <a:r>
              <a:rPr lang="ru-RU" dirty="0" err="1"/>
              <a:t>кайгым</a:t>
            </a:r>
            <a:r>
              <a:rPr lang="ru-RU" dirty="0"/>
              <a:t> минем.</a:t>
            </a:r>
          </a:p>
          <a:p>
            <a:r>
              <a:rPr lang="ru-RU" dirty="0"/>
              <a:t>И </a:t>
            </a:r>
            <a:r>
              <a:rPr lang="ru-RU" dirty="0" err="1"/>
              <a:t>туган</a:t>
            </a:r>
            <a:r>
              <a:rPr lang="ru-RU" dirty="0"/>
              <a:t> тел! </a:t>
            </a:r>
            <a:r>
              <a:rPr lang="ru-RU" dirty="0" err="1"/>
              <a:t>Синдә</a:t>
            </a:r>
            <a:r>
              <a:rPr lang="ru-RU" dirty="0"/>
              <a:t> </a:t>
            </a:r>
            <a:r>
              <a:rPr lang="ru-RU" dirty="0" err="1"/>
              <a:t>булган</a:t>
            </a:r>
            <a:r>
              <a:rPr lang="ru-RU" dirty="0"/>
              <a:t> </a:t>
            </a:r>
            <a:r>
              <a:rPr lang="ru-RU" dirty="0" err="1"/>
              <a:t>иң</a:t>
            </a:r>
            <a:r>
              <a:rPr lang="ru-RU" dirty="0"/>
              <a:t> </a:t>
            </a:r>
            <a:r>
              <a:rPr lang="ru-RU" dirty="0" err="1"/>
              <a:t>элек</a:t>
            </a:r>
            <a:r>
              <a:rPr lang="ru-RU" dirty="0"/>
              <a:t> </a:t>
            </a:r>
            <a:r>
              <a:rPr lang="ru-RU" dirty="0" err="1"/>
              <a:t>кыйлган</a:t>
            </a:r>
            <a:r>
              <a:rPr lang="ru-RU" dirty="0"/>
              <a:t> догам:</a:t>
            </a:r>
            <a:br>
              <a:rPr lang="ru-RU" dirty="0"/>
            </a:br>
            <a:r>
              <a:rPr lang="ru-RU" dirty="0" err="1"/>
              <a:t>Ярлыкагыл</a:t>
            </a:r>
            <a:r>
              <a:rPr lang="ru-RU" dirty="0"/>
              <a:t>, </a:t>
            </a:r>
            <a:r>
              <a:rPr lang="ru-RU" dirty="0" err="1"/>
              <a:t>дип</a:t>
            </a:r>
            <a:r>
              <a:rPr lang="ru-RU" dirty="0"/>
              <a:t>, </a:t>
            </a:r>
            <a:r>
              <a:rPr lang="ru-RU" dirty="0" err="1"/>
              <a:t>үзем</a:t>
            </a:r>
            <a:r>
              <a:rPr lang="ru-RU" dirty="0"/>
              <a:t> </a:t>
            </a:r>
            <a:r>
              <a:rPr lang="ru-RU" dirty="0" err="1"/>
              <a:t>һәм</a:t>
            </a:r>
            <a:r>
              <a:rPr lang="ru-RU" dirty="0"/>
              <a:t> </a:t>
            </a:r>
            <a:r>
              <a:rPr lang="ru-RU" dirty="0" err="1"/>
              <a:t>әткәм-әнкәмне</a:t>
            </a:r>
            <a:r>
              <a:rPr lang="ru-RU" dirty="0"/>
              <a:t>, ходам!</a:t>
            </a:r>
          </a:p>
          <a:p>
            <a:endParaRPr lang="ru-RU" dirty="0"/>
          </a:p>
        </p:txBody>
      </p:sp>
      <p:pic>
        <p:nvPicPr>
          <p:cNvPr id="5" name="Объект 4" descr="Габдуллы Тукай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7544" y="1628800"/>
            <a:ext cx="3528392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422025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8974" y="548680"/>
            <a:ext cx="7242048" cy="1143000"/>
          </a:xfrm>
        </p:spPr>
        <p:txBody>
          <a:bodyPr>
            <a:normAutofit fontScale="90000"/>
          </a:bodyPr>
          <a:lstStyle/>
          <a:p>
            <a:r>
              <a:rPr lang="tt-RU" dirty="0" smtClean="0"/>
              <a:t>Габдулла  Тукай(1886-1913)</a:t>
            </a:r>
            <a:br>
              <a:rPr lang="tt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556792"/>
            <a:ext cx="3520440" cy="456937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427984" y="1600200"/>
            <a:ext cx="3271264" cy="4525963"/>
          </a:xfrm>
        </p:spPr>
        <p:txBody>
          <a:bodyPr/>
          <a:lstStyle/>
          <a:p>
            <a:r>
              <a:rPr lang="tt-RU" sz="2000" dirty="0"/>
              <a:t>Габдулла Тукай халкыбызның бөек шагыйре генә түгел, әдәби тәнкыйтьче, көлү </a:t>
            </a:r>
            <a:r>
              <a:rPr lang="tt-RU" sz="2000" dirty="0" smtClean="0"/>
              <a:t>остасы,журналист сәясәтче,икътисадчы </a:t>
            </a:r>
            <a:r>
              <a:rPr lang="tt-RU" sz="2000" dirty="0"/>
              <a:t>һәм мөгаллим дә.  </a:t>
            </a:r>
            <a:endParaRPr lang="ru-RU" sz="2000" dirty="0"/>
          </a:p>
          <a:p>
            <a:r>
              <a:rPr lang="tt-RU" sz="2000" dirty="0" smtClean="0"/>
              <a:t>Г.Тукай 1886 елның 26 апрелендә Арча районы  Кушлавыч   авылында туа</a:t>
            </a:r>
          </a:p>
          <a:p>
            <a:pPr marL="0" indent="0">
              <a:buNone/>
            </a:pPr>
            <a:endParaRPr lang="tt-RU" sz="2000" dirty="0" smtClean="0"/>
          </a:p>
          <a:p>
            <a:pPr marL="0" indent="0">
              <a:buNone/>
            </a:pPr>
            <a:r>
              <a:rPr lang="tt-RU" sz="1400" dirty="0" smtClean="0"/>
              <a:t> </a:t>
            </a:r>
            <a:endParaRPr lang="ru-RU" sz="1400" dirty="0"/>
          </a:p>
        </p:txBody>
      </p:sp>
      <p:pic>
        <p:nvPicPr>
          <p:cNvPr id="1026" name="Picture 2" descr="F:\tt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988840"/>
            <a:ext cx="3456384" cy="3895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3177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err="1" smtClean="0"/>
              <a:t>Габдулла</a:t>
            </a:r>
            <a:r>
              <a:rPr lang="ru-RU" sz="2800" dirty="0" smtClean="0"/>
              <a:t>  Тукай – </a:t>
            </a:r>
            <a:r>
              <a:rPr lang="ru-RU" sz="2800" dirty="0" err="1" smtClean="0"/>
              <a:t>балалар</a:t>
            </a:r>
            <a:r>
              <a:rPr lang="ru-RU" sz="2800" dirty="0" smtClean="0"/>
              <a:t>  </a:t>
            </a:r>
            <a:r>
              <a:rPr lang="ru-RU" sz="2800" dirty="0" err="1" smtClean="0"/>
              <a:t>язучысы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Г.Тукай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ү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исән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чакта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дөнья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күргән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36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китабының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16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турыдан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туры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балаларга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атап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чыгарылган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Зульфира\Desktop\Тукай\Эш беткәч уйнарга ярый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28800"/>
            <a:ext cx="3312367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2804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61510" y="478805"/>
            <a:ext cx="7242048" cy="783338"/>
          </a:xfrm>
        </p:spPr>
        <p:txBody>
          <a:bodyPr>
            <a:normAutofit/>
          </a:bodyPr>
          <a:lstStyle/>
          <a:p>
            <a:r>
              <a:rPr lang="tt-RU" sz="2800" dirty="0" smtClean="0"/>
              <a:t>        габдулла  Тукай   һәйкәле</a:t>
            </a:r>
            <a:endParaRPr lang="ru-RU" sz="2800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err="1" smtClean="0"/>
              <a:t>Казанда</a:t>
            </a:r>
            <a:r>
              <a:rPr lang="ru-RU" dirty="0" smtClean="0"/>
              <a:t>   Тукай  </a:t>
            </a:r>
            <a:r>
              <a:rPr lang="tt-RU" dirty="0" smtClean="0"/>
              <a:t> һәйкәле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half" idx="3"/>
          </p:nvPr>
        </p:nvSpPr>
        <p:spPr/>
        <p:txBody>
          <a:bodyPr>
            <a:normAutofit fontScale="40000" lnSpcReduction="20000"/>
          </a:bodyPr>
          <a:lstStyle/>
          <a:p>
            <a:r>
              <a:rPr lang="ru-RU" dirty="0" err="1"/>
              <a:t>Төркия</a:t>
            </a:r>
            <a:r>
              <a:rPr lang="ru-RU" dirty="0"/>
              <a:t> </a:t>
            </a:r>
            <a:r>
              <a:rPr lang="ru-RU" dirty="0" err="1"/>
              <a:t>башкаласы</a:t>
            </a:r>
            <a:r>
              <a:rPr lang="ru-RU" dirty="0"/>
              <a:t> Анкара </a:t>
            </a:r>
            <a:r>
              <a:rPr lang="ru-RU" dirty="0" err="1"/>
              <a:t>шәһәрендә</a:t>
            </a:r>
            <a:r>
              <a:rPr lang="ru-RU" dirty="0"/>
              <a:t> татар </a:t>
            </a:r>
            <a:r>
              <a:rPr lang="ru-RU" dirty="0" err="1"/>
              <a:t>шагыйре</a:t>
            </a:r>
            <a:r>
              <a:rPr lang="ru-RU" dirty="0"/>
              <a:t> </a:t>
            </a:r>
            <a:r>
              <a:rPr lang="ru-RU" dirty="0" err="1"/>
              <a:t>Габдулла</a:t>
            </a:r>
            <a:r>
              <a:rPr lang="ru-RU" dirty="0"/>
              <a:t> </a:t>
            </a:r>
            <a:r>
              <a:rPr lang="ru-RU" dirty="0" err="1"/>
              <a:t>Тукайга</a:t>
            </a:r>
            <a:r>
              <a:rPr lang="ru-RU" dirty="0"/>
              <a:t> </a:t>
            </a:r>
            <a:r>
              <a:rPr lang="ru-RU" dirty="0" err="1"/>
              <a:t>һәйкәл</a:t>
            </a:r>
            <a:r>
              <a:rPr lang="ru-RU" dirty="0"/>
              <a:t> 2011 </a:t>
            </a:r>
            <a:r>
              <a:rPr lang="ru-RU" dirty="0" err="1"/>
              <a:t>елның</a:t>
            </a:r>
            <a:r>
              <a:rPr lang="ru-RU" dirty="0"/>
              <a:t> 26 </a:t>
            </a:r>
            <a:r>
              <a:rPr lang="ru-RU" dirty="0" err="1"/>
              <a:t>маенда</a:t>
            </a:r>
            <a:r>
              <a:rPr lang="ru-RU" dirty="0"/>
              <a:t> </a:t>
            </a:r>
            <a:r>
              <a:rPr lang="ru-RU" dirty="0" err="1"/>
              <a:t>ачылды</a:t>
            </a:r>
            <a:r>
              <a:rPr lang="ru-RU" dirty="0"/>
              <a:t>. </a:t>
            </a:r>
            <a:r>
              <a:rPr lang="ru-RU" dirty="0" err="1"/>
              <a:t>Ул</a:t>
            </a:r>
            <a:r>
              <a:rPr lang="ru-RU" dirty="0"/>
              <a:t> </a:t>
            </a:r>
            <a:r>
              <a:rPr lang="ru-RU" dirty="0" err="1"/>
              <a:t>Анкараның</a:t>
            </a:r>
            <a:r>
              <a:rPr lang="ru-RU" dirty="0"/>
              <a:t> 2000нче </a:t>
            </a:r>
            <a:r>
              <a:rPr lang="ru-RU" dirty="0" err="1"/>
              <a:t>еллар</a:t>
            </a:r>
            <a:r>
              <a:rPr lang="ru-RU" dirty="0"/>
              <a:t> </a:t>
            </a:r>
            <a:r>
              <a:rPr lang="ru-RU" dirty="0" err="1"/>
              <a:t>башында</a:t>
            </a:r>
            <a:r>
              <a:rPr lang="ru-RU" dirty="0"/>
              <a:t> </a:t>
            </a:r>
            <a:r>
              <a:rPr lang="ru-RU" dirty="0" err="1"/>
              <a:t>Габдулла</a:t>
            </a:r>
            <a:r>
              <a:rPr lang="ru-RU" dirty="0"/>
              <a:t> Тукай </a:t>
            </a:r>
            <a:r>
              <a:rPr lang="ru-RU" dirty="0" err="1"/>
              <a:t>исеме</a:t>
            </a:r>
            <a:r>
              <a:rPr lang="ru-RU" dirty="0"/>
              <a:t> </a:t>
            </a:r>
            <a:r>
              <a:rPr lang="ru-RU" dirty="0" err="1"/>
              <a:t>бирелгән</a:t>
            </a:r>
            <a:r>
              <a:rPr lang="ru-RU" dirty="0"/>
              <a:t> </a:t>
            </a:r>
            <a:r>
              <a:rPr lang="ru-RU" dirty="0" err="1"/>
              <a:t>урамында</a:t>
            </a:r>
            <a:r>
              <a:rPr lang="ru-RU" dirty="0"/>
              <a:t> </a:t>
            </a:r>
            <a:r>
              <a:rPr lang="ru-RU" dirty="0" err="1"/>
              <a:t>куелды</a:t>
            </a:r>
            <a:r>
              <a:rPr lang="ru-RU" dirty="0"/>
              <a:t>.</a:t>
            </a:r>
          </a:p>
        </p:txBody>
      </p:sp>
      <p:sp>
        <p:nvSpPr>
          <p:cNvPr id="7" name="Объект 6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 descr="C:\Users\Зульфира\Desktop\Тукай\Төркия башкаласы Анкара шәһәрендә татар шагыйре Габдулла Тукайга һәйкәл 2011 елның 26 маенда ачылды. Ул Анкараның 2000нче еллар башында Габдулла Тукай исеме бирелгән урамында куелды.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58" y="1626667"/>
            <a:ext cx="3384377" cy="4178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Зульфира\Desktop\150px-Ğabdulla_Tuqay_monument_in_St-Peterbur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82750"/>
            <a:ext cx="3600400" cy="4122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8310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dirty="0" smtClean="0"/>
              <a:t>           Тукай  музее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100" dirty="0">
              <a:latin typeface="Times New Roman" pitchFamily="18" charset="0"/>
              <a:cs typeface="Times New Roman" pitchFamily="18" charset="0"/>
            </a:endParaRPr>
          </a:p>
          <a:p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100" dirty="0">
              <a:latin typeface="Times New Roman" pitchFamily="18" charset="0"/>
              <a:cs typeface="Times New Roman" pitchFamily="18" charset="0"/>
            </a:endParaRPr>
          </a:p>
          <a:p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100" dirty="0">
              <a:latin typeface="Times New Roman" pitchFamily="18" charset="0"/>
              <a:cs typeface="Times New Roman" pitchFamily="18" charset="0"/>
            </a:endParaRPr>
          </a:p>
          <a:p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100" dirty="0">
              <a:latin typeface="Times New Roman" pitchFamily="18" charset="0"/>
              <a:cs typeface="Times New Roman" pitchFamily="18" charset="0"/>
            </a:endParaRPr>
          </a:p>
          <a:p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Менә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>
                <a:latin typeface="Times New Roman" pitchFamily="18" charset="0"/>
                <a:cs typeface="Times New Roman" pitchFamily="18" charset="0"/>
              </a:rPr>
              <a:t>безнең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>
                <a:latin typeface="Times New Roman" pitchFamily="18" charset="0"/>
                <a:cs typeface="Times New Roman" pitchFamily="18" charset="0"/>
              </a:rPr>
              <a:t>алдыбызда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- 74 </a:t>
            </a:r>
            <a:r>
              <a:rPr lang="ru-RU" sz="1100" dirty="0" err="1">
                <a:latin typeface="Times New Roman" pitchFamily="18" charset="0"/>
                <a:cs typeface="Times New Roman" pitchFamily="18" charset="0"/>
              </a:rPr>
              <a:t>нче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>
                <a:latin typeface="Times New Roman" pitchFamily="18" charset="0"/>
                <a:cs typeface="Times New Roman" pitchFamily="18" charset="0"/>
              </a:rPr>
              <a:t>йорт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100" dirty="0" err="1">
                <a:latin typeface="Times New Roman" pitchFamily="18" charset="0"/>
                <a:cs typeface="Times New Roman" pitchFamily="18" charset="0"/>
              </a:rPr>
              <a:t>Аны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1903 </a:t>
            </a:r>
            <a:r>
              <a:rPr lang="ru-RU" sz="1100" dirty="0" err="1">
                <a:latin typeface="Times New Roman" pitchFamily="18" charset="0"/>
                <a:cs typeface="Times New Roman" pitchFamily="18" charset="0"/>
              </a:rPr>
              <a:t>елда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>
                <a:latin typeface="Times New Roman" pitchFamily="18" charset="0"/>
                <a:cs typeface="Times New Roman" pitchFamily="18" charset="0"/>
              </a:rPr>
              <a:t>Аппаков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>
                <a:latin typeface="Times New Roman" pitchFamily="18" charset="0"/>
                <a:cs typeface="Times New Roman" pitchFamily="18" charset="0"/>
              </a:rPr>
              <a:t>дигән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>
                <a:latin typeface="Times New Roman" pitchFamily="18" charset="0"/>
                <a:cs typeface="Times New Roman" pitchFamily="18" charset="0"/>
              </a:rPr>
              <a:t>сәүдәгәр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>
                <a:latin typeface="Times New Roman" pitchFamily="18" charset="0"/>
                <a:cs typeface="Times New Roman" pitchFamily="18" charset="0"/>
              </a:rPr>
              <a:t>төзеткән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100" dirty="0" err="1">
                <a:latin typeface="Times New Roman" pitchFamily="18" charset="0"/>
                <a:cs typeface="Times New Roman" pitchFamily="18" charset="0"/>
              </a:rPr>
              <a:t>Бу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>
                <a:latin typeface="Times New Roman" pitchFamily="18" charset="0"/>
                <a:cs typeface="Times New Roman" pitchFamily="18" charset="0"/>
              </a:rPr>
              <a:t>йорт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>
                <a:latin typeface="Times New Roman" pitchFamily="18" charset="0"/>
                <a:cs typeface="Times New Roman" pitchFamily="18" charset="0"/>
              </a:rPr>
              <a:t>халык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>
                <a:latin typeface="Times New Roman" pitchFamily="18" charset="0"/>
                <a:cs typeface="Times New Roman" pitchFamily="18" charset="0"/>
              </a:rPr>
              <a:t>телендә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100" dirty="0" err="1">
                <a:latin typeface="Times New Roman" pitchFamily="18" charset="0"/>
                <a:cs typeface="Times New Roman" pitchFamily="18" charset="0"/>
              </a:rPr>
              <a:t>шунда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>
                <a:latin typeface="Times New Roman" pitchFamily="18" charset="0"/>
                <a:cs typeface="Times New Roman" pitchFamily="18" charset="0"/>
              </a:rPr>
              <a:t>яшәгән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>
                <a:latin typeface="Times New Roman" pitchFamily="18" charset="0"/>
                <a:cs typeface="Times New Roman" pitchFamily="18" charset="0"/>
              </a:rPr>
              <a:t>кеше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>
                <a:latin typeface="Times New Roman" pitchFamily="18" charset="0"/>
                <a:cs typeface="Times New Roman" pitchFamily="18" charset="0"/>
              </a:rPr>
              <a:t>исеме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>
                <a:latin typeface="Times New Roman" pitchFamily="18" charset="0"/>
                <a:cs typeface="Times New Roman" pitchFamily="18" charset="0"/>
              </a:rPr>
              <a:t>белән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>
                <a:latin typeface="Times New Roman" pitchFamily="18" charset="0"/>
                <a:cs typeface="Times New Roman" pitchFamily="18" charset="0"/>
              </a:rPr>
              <a:t>бәйле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>
                <a:latin typeface="Times New Roman" pitchFamily="18" charset="0"/>
                <a:cs typeface="Times New Roman" pitchFamily="18" charset="0"/>
              </a:rPr>
              <a:t>рәвештә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, "</a:t>
            </a:r>
            <a:r>
              <a:rPr lang="ru-RU" sz="1100" dirty="0" err="1">
                <a:latin typeface="Times New Roman" pitchFamily="18" charset="0"/>
                <a:cs typeface="Times New Roman" pitchFamily="18" charset="0"/>
              </a:rPr>
              <a:t>Шамил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>
                <a:latin typeface="Times New Roman" pitchFamily="18" charset="0"/>
                <a:cs typeface="Times New Roman" pitchFamily="18" charset="0"/>
              </a:rPr>
              <a:t>йорты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" </a:t>
            </a:r>
            <a:r>
              <a:rPr lang="ru-RU" sz="1100" dirty="0" err="1">
                <a:latin typeface="Times New Roman" pitchFamily="18" charset="0"/>
                <a:cs typeface="Times New Roman" pitchFamily="18" charset="0"/>
              </a:rPr>
              <a:t>дип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>
                <a:latin typeface="Times New Roman" pitchFamily="18" charset="0"/>
                <a:cs typeface="Times New Roman" pitchFamily="18" charset="0"/>
              </a:rPr>
              <a:t>йөртелә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100" dirty="0" err="1">
                <a:latin typeface="Times New Roman" pitchFamily="18" charset="0"/>
                <a:cs typeface="Times New Roman" pitchFamily="18" charset="0"/>
              </a:rPr>
              <a:t>Йортның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>
                <a:latin typeface="Times New Roman" pitchFamily="18" charset="0"/>
                <a:cs typeface="Times New Roman" pitchFamily="18" charset="0"/>
              </a:rPr>
              <a:t>соңгы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>
                <a:latin typeface="Times New Roman" pitchFamily="18" charset="0"/>
                <a:cs typeface="Times New Roman" pitchFamily="18" charset="0"/>
              </a:rPr>
              <a:t>хуҗасы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>
                <a:latin typeface="Times New Roman" pitchFamily="18" charset="0"/>
                <a:cs typeface="Times New Roman" pitchFamily="18" charset="0"/>
              </a:rPr>
              <a:t>Вәлиулла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>
                <a:latin typeface="Times New Roman" pitchFamily="18" charset="0"/>
                <a:cs typeface="Times New Roman" pitchFamily="18" charset="0"/>
              </a:rPr>
              <a:t>Ибраһимов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>
                <a:latin typeface="Times New Roman" pitchFamily="18" charset="0"/>
                <a:cs typeface="Times New Roman" pitchFamily="18" charset="0"/>
              </a:rPr>
              <a:t>була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. Тукай </a:t>
            </a:r>
            <a:r>
              <a:rPr lang="ru-RU" sz="1100" dirty="0" err="1">
                <a:latin typeface="Times New Roman" pitchFamily="18" charset="0"/>
                <a:cs typeface="Times New Roman" pitchFamily="18" charset="0"/>
              </a:rPr>
              <a:t>үлеменнән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>
                <a:latin typeface="Times New Roman" pitchFamily="18" charset="0"/>
                <a:cs typeface="Times New Roman" pitchFamily="18" charset="0"/>
              </a:rPr>
              <a:t>соң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, В. </a:t>
            </a:r>
            <a:r>
              <a:rPr lang="ru-RU" sz="1100" dirty="0" err="1">
                <a:latin typeface="Times New Roman" pitchFamily="18" charset="0"/>
                <a:cs typeface="Times New Roman" pitchFamily="18" charset="0"/>
              </a:rPr>
              <a:t>Ибраһимов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"</a:t>
            </a:r>
            <a:r>
              <a:rPr lang="ru-RU" sz="1100" dirty="0" err="1">
                <a:latin typeface="Times New Roman" pitchFamily="18" charset="0"/>
                <a:cs typeface="Times New Roman" pitchFamily="18" charset="0"/>
              </a:rPr>
              <a:t>Бәхет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>
                <a:latin typeface="Times New Roman" pitchFamily="18" charset="0"/>
                <a:cs typeface="Times New Roman" pitchFamily="18" charset="0"/>
              </a:rPr>
              <a:t>ачкычлары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" </a:t>
            </a:r>
            <a:r>
              <a:rPr lang="ru-RU" sz="1100" dirty="0" err="1">
                <a:latin typeface="Times New Roman" pitchFamily="18" charset="0"/>
                <a:cs typeface="Times New Roman" pitchFamily="18" charset="0"/>
              </a:rPr>
              <a:t>исемле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конфет </a:t>
            </a:r>
            <a:r>
              <a:rPr lang="ru-RU" sz="1100" dirty="0" err="1">
                <a:latin typeface="Times New Roman" pitchFamily="18" charset="0"/>
                <a:cs typeface="Times New Roman" pitchFamily="18" charset="0"/>
              </a:rPr>
              <a:t>тартмасында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>
                <a:latin typeface="Times New Roman" pitchFamily="18" charset="0"/>
                <a:cs typeface="Times New Roman" pitchFamily="18" charset="0"/>
              </a:rPr>
              <a:t>Тукайның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>
                <a:latin typeface="Times New Roman" pitchFamily="18" charset="0"/>
                <a:cs typeface="Times New Roman" pitchFamily="18" charset="0"/>
              </a:rPr>
              <a:t>фоторәсемен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>
                <a:latin typeface="Times New Roman" pitchFamily="18" charset="0"/>
                <a:cs typeface="Times New Roman" pitchFamily="18" charset="0"/>
              </a:rPr>
              <a:t>бастырып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>
                <a:latin typeface="Times New Roman" pitchFamily="18" charset="0"/>
                <a:cs typeface="Times New Roman" pitchFamily="18" charset="0"/>
              </a:rPr>
              <a:t>чыгара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1100" dirty="0" err="1">
                <a:latin typeface="Times New Roman" pitchFamily="18" charset="0"/>
                <a:cs typeface="Times New Roman" pitchFamily="18" charset="0"/>
              </a:rPr>
              <a:t>Тукайның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>
                <a:latin typeface="Times New Roman" pitchFamily="18" charset="0"/>
                <a:cs typeface="Times New Roman" pitchFamily="18" charset="0"/>
              </a:rPr>
              <a:t>фотосурәте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>
                <a:latin typeface="Times New Roman" pitchFamily="18" charset="0"/>
                <a:cs typeface="Times New Roman" pitchFamily="18" charset="0"/>
              </a:rPr>
              <a:t>төшерелгән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конфет </a:t>
            </a:r>
            <a:r>
              <a:rPr lang="ru-RU" sz="1100" dirty="0" err="1">
                <a:latin typeface="Times New Roman" pitchFamily="18" charset="0"/>
                <a:cs typeface="Times New Roman" pitchFamily="18" charset="0"/>
              </a:rPr>
              <a:t>тартмасы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>
                <a:latin typeface="Times New Roman" pitchFamily="18" charset="0"/>
                <a:cs typeface="Times New Roman" pitchFamily="18" charset="0"/>
              </a:rPr>
              <a:t>күрсәтү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) 1929 </a:t>
            </a:r>
            <a:r>
              <a:rPr lang="ru-RU" sz="1100" dirty="0" err="1">
                <a:latin typeface="Times New Roman" pitchFamily="18" charset="0"/>
                <a:cs typeface="Times New Roman" pitchFamily="18" charset="0"/>
              </a:rPr>
              <a:t>нчы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>
                <a:latin typeface="Times New Roman" pitchFamily="18" charset="0"/>
                <a:cs typeface="Times New Roman" pitchFamily="18" charset="0"/>
              </a:rPr>
              <a:t>елда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>
                <a:latin typeface="Times New Roman" pitchFamily="18" charset="0"/>
                <a:cs typeface="Times New Roman" pitchFamily="18" charset="0"/>
              </a:rPr>
              <a:t>В.Ибраһимов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>
                <a:latin typeface="Times New Roman" pitchFamily="18" charset="0"/>
                <a:cs typeface="Times New Roman" pitchFamily="18" charset="0"/>
              </a:rPr>
              <a:t>Америкага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>
                <a:latin typeface="Times New Roman" pitchFamily="18" charset="0"/>
                <a:cs typeface="Times New Roman" pitchFamily="18" charset="0"/>
              </a:rPr>
              <a:t>күчеп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>
                <a:latin typeface="Times New Roman" pitchFamily="18" charset="0"/>
                <a:cs typeface="Times New Roman" pitchFamily="18" charset="0"/>
              </a:rPr>
              <a:t>киткәч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100" dirty="0" err="1">
                <a:latin typeface="Times New Roman" pitchFamily="18" charset="0"/>
                <a:cs typeface="Times New Roman" pitchFamily="18" charset="0"/>
              </a:rPr>
              <a:t>йорт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>
                <a:latin typeface="Times New Roman" pitchFamily="18" charset="0"/>
                <a:cs typeface="Times New Roman" pitchFamily="18" charset="0"/>
              </a:rPr>
              <a:t>төрле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>
                <a:latin typeface="Times New Roman" pitchFamily="18" charset="0"/>
                <a:cs typeface="Times New Roman" pitchFamily="18" charset="0"/>
              </a:rPr>
              <a:t>вазифалар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>
                <a:latin typeface="Times New Roman" pitchFamily="18" charset="0"/>
                <a:cs typeface="Times New Roman" pitchFamily="18" charset="0"/>
              </a:rPr>
              <a:t>башкара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100" dirty="0" err="1">
                <a:latin typeface="Times New Roman" pitchFamily="18" charset="0"/>
                <a:cs typeface="Times New Roman" pitchFamily="18" charset="0"/>
              </a:rPr>
              <a:t>торак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>
                <a:latin typeface="Times New Roman" pitchFamily="18" charset="0"/>
                <a:cs typeface="Times New Roman" pitchFamily="18" charset="0"/>
              </a:rPr>
              <a:t>йорт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>
                <a:latin typeface="Times New Roman" pitchFamily="18" charset="0"/>
                <a:cs typeface="Times New Roman" pitchFamily="18" charset="0"/>
              </a:rPr>
              <a:t>итеп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>
                <a:latin typeface="Times New Roman" pitchFamily="18" charset="0"/>
                <a:cs typeface="Times New Roman" pitchFamily="18" charset="0"/>
              </a:rPr>
              <a:t>тә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>
                <a:latin typeface="Times New Roman" pitchFamily="18" charset="0"/>
                <a:cs typeface="Times New Roman" pitchFamily="18" charset="0"/>
              </a:rPr>
              <a:t>файдаланыла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. 1986 </a:t>
            </a:r>
            <a:r>
              <a:rPr lang="ru-RU" sz="1100" dirty="0" err="1">
                <a:latin typeface="Times New Roman" pitchFamily="18" charset="0"/>
                <a:cs typeface="Times New Roman" pitchFamily="18" charset="0"/>
              </a:rPr>
              <a:t>нчы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>
                <a:latin typeface="Times New Roman" pitchFamily="18" charset="0"/>
                <a:cs typeface="Times New Roman" pitchFamily="18" charset="0"/>
              </a:rPr>
              <a:t>елның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11 </a:t>
            </a:r>
            <a:r>
              <a:rPr lang="ru-RU" sz="1100" dirty="0" err="1">
                <a:latin typeface="Times New Roman" pitchFamily="18" charset="0"/>
                <a:cs typeface="Times New Roman" pitchFamily="18" charset="0"/>
              </a:rPr>
              <a:t>июнендә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>
                <a:latin typeface="Times New Roman" pitchFamily="18" charset="0"/>
                <a:cs typeface="Times New Roman" pitchFamily="18" charset="0"/>
              </a:rPr>
              <a:t>бу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>
                <a:latin typeface="Times New Roman" pitchFamily="18" charset="0"/>
                <a:cs typeface="Times New Roman" pitchFamily="18" charset="0"/>
              </a:rPr>
              <a:t>ике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>
                <a:latin typeface="Times New Roman" pitchFamily="18" charset="0"/>
                <a:cs typeface="Times New Roman" pitchFamily="18" charset="0"/>
              </a:rPr>
              <a:t>катлы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>
                <a:latin typeface="Times New Roman" pitchFamily="18" charset="0"/>
                <a:cs typeface="Times New Roman" pitchFamily="18" charset="0"/>
              </a:rPr>
              <a:t>бинада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Г. Тукай музее </a:t>
            </a:r>
            <a:r>
              <a:rPr lang="ru-RU" sz="1100" dirty="0" err="1">
                <a:latin typeface="Times New Roman" pitchFamily="18" charset="0"/>
                <a:cs typeface="Times New Roman" pitchFamily="18" charset="0"/>
              </a:rPr>
              <a:t>ачыл</a:t>
            </a:r>
            <a:r>
              <a:rPr lang="ru-RU" sz="1100" dirty="0" err="1"/>
              <a:t>а</a:t>
            </a:r>
            <a:r>
              <a:rPr lang="ru-RU" sz="1100" dirty="0"/>
              <a:t>.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ru-RU" dirty="0"/>
          </a:p>
        </p:txBody>
      </p:sp>
      <p:pic>
        <p:nvPicPr>
          <p:cNvPr id="3074" name="Picture 2" descr="C:\Users\Зульфира\Desktop\Тукай\Тукай музее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953" y="1556792"/>
            <a:ext cx="3261991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Зульфира\Desktop\тук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1" y="1556792"/>
            <a:ext cx="3600400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Зульфира\Desktop\музей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1" y="4077072"/>
            <a:ext cx="3600400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8507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611560" y="404664"/>
            <a:ext cx="7242048" cy="720080"/>
          </a:xfrm>
        </p:spPr>
        <p:txBody>
          <a:bodyPr>
            <a:normAutofit/>
          </a:bodyPr>
          <a:lstStyle/>
          <a:p>
            <a:r>
              <a:rPr lang="tt-RU" sz="2400" dirty="0" smtClean="0"/>
              <a:t>Габдулла  Тукайның  соңгы көннәре</a:t>
            </a:r>
            <a:endParaRPr lang="ru-RU" sz="2400" dirty="0"/>
          </a:p>
        </p:txBody>
      </p:sp>
      <p:sp>
        <p:nvSpPr>
          <p:cNvPr id="12" name="Объект 11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925144"/>
          </a:xfrm>
        </p:spPr>
        <p:txBody>
          <a:bodyPr>
            <a:normAutofit lnSpcReduction="10000"/>
          </a:bodyPr>
          <a:lstStyle/>
          <a:p>
            <a:r>
              <a:rPr lang="ru-RU" sz="1400" b="1" i="1" dirty="0" err="1" smtClean="0"/>
              <a:t>Ятим</a:t>
            </a:r>
            <a:r>
              <a:rPr lang="ru-RU" sz="1400" b="1" i="1" dirty="0" smtClean="0"/>
              <a:t> </a:t>
            </a:r>
            <a:r>
              <a:rPr lang="ru-RU" sz="1400" b="1" i="1" dirty="0" err="1" smtClean="0"/>
              <a:t>шагыйрь</a:t>
            </a:r>
            <a:endParaRPr lang="ru-RU" sz="1400" b="1" i="1" dirty="0" smtClean="0"/>
          </a:p>
          <a:p>
            <a:pPr marL="0" indent="0">
              <a:buNone/>
            </a:pPr>
            <a:r>
              <a:rPr lang="ru-RU" sz="1400" dirty="0" smtClean="0"/>
              <a:t>1.Кече </a:t>
            </a:r>
            <a:r>
              <a:rPr lang="ru-RU" sz="1400" dirty="0" err="1" smtClean="0"/>
              <a:t>яшьтән</a:t>
            </a:r>
            <a:r>
              <a:rPr lang="ru-RU" sz="1400" dirty="0" smtClean="0"/>
              <a:t> </a:t>
            </a:r>
            <a:r>
              <a:rPr lang="ru-RU" sz="1400" dirty="0" err="1" smtClean="0"/>
              <a:t>ятим</a:t>
            </a:r>
            <a:r>
              <a:rPr lang="ru-RU" sz="1400" dirty="0" smtClean="0"/>
              <a:t> </a:t>
            </a:r>
            <a:r>
              <a:rPr lang="ru-RU" sz="1400" dirty="0" err="1" smtClean="0"/>
              <a:t>калсаң</a:t>
            </a:r>
            <a:r>
              <a:rPr lang="ru-RU" sz="1400" dirty="0" smtClean="0"/>
              <a:t> да </a:t>
            </a:r>
            <a:r>
              <a:rPr lang="ru-RU" sz="1400" dirty="0" err="1" smtClean="0"/>
              <a:t>син</a:t>
            </a:r>
            <a:r>
              <a:rPr lang="ru-RU" sz="1400" dirty="0" smtClean="0"/>
              <a:t>,</a:t>
            </a:r>
          </a:p>
          <a:p>
            <a:pPr marL="0" indent="0">
              <a:buNone/>
            </a:pPr>
            <a:r>
              <a:rPr lang="tt-RU" sz="1400" dirty="0" smtClean="0"/>
              <a:t>   Сөймәгәннәр кочып-иркәләп.</a:t>
            </a:r>
          </a:p>
          <a:p>
            <a:pPr marL="0" indent="0">
              <a:buNone/>
            </a:pPr>
            <a:r>
              <a:rPr lang="tt-RU" sz="1400" dirty="0" smtClean="0"/>
              <a:t>   “Асрамага бала  бирәм!”- диеп,  </a:t>
            </a:r>
          </a:p>
          <a:p>
            <a:pPr marL="0" indent="0">
              <a:buNone/>
            </a:pPr>
            <a:r>
              <a:rPr lang="tt-RU" sz="1400" dirty="0" smtClean="0"/>
              <a:t>    Йөрткәннәр бит  сине  җитәкләп.</a:t>
            </a:r>
          </a:p>
          <a:p>
            <a:pPr marL="0" indent="0">
              <a:buNone/>
            </a:pPr>
            <a:endParaRPr lang="tt-RU" sz="1400" dirty="0" smtClean="0"/>
          </a:p>
          <a:p>
            <a:pPr marL="0" indent="0">
              <a:buNone/>
            </a:pPr>
            <a:r>
              <a:rPr lang="tt-RU" sz="1400" dirty="0" smtClean="0"/>
              <a:t>2.Бирелмәгәнсең  язмыш типкесенә.</a:t>
            </a:r>
          </a:p>
          <a:p>
            <a:pPr marL="0" indent="0">
              <a:buNone/>
            </a:pPr>
            <a:r>
              <a:rPr lang="tt-RU" sz="1400" dirty="0" smtClean="0"/>
              <a:t>   Кусалар да кире кергәнсең.</a:t>
            </a:r>
          </a:p>
          <a:p>
            <a:pPr marL="0" indent="0">
              <a:buNone/>
            </a:pPr>
            <a:r>
              <a:rPr lang="tt-RU" sz="1400" dirty="0" smtClean="0"/>
              <a:t>    Бик аз гына  гомер яшәсәң дә, </a:t>
            </a:r>
          </a:p>
          <a:p>
            <a:pPr marL="0" indent="0">
              <a:buNone/>
            </a:pPr>
            <a:r>
              <a:rPr lang="tt-RU" sz="1400" dirty="0" smtClean="0"/>
              <a:t>    Бөек әдип була белгәнсең.</a:t>
            </a:r>
          </a:p>
          <a:p>
            <a:pPr marL="0" indent="0">
              <a:buNone/>
            </a:pPr>
            <a:endParaRPr lang="tt-RU" sz="1400" dirty="0" smtClean="0"/>
          </a:p>
          <a:p>
            <a:pPr marL="0" indent="0">
              <a:buNone/>
            </a:pPr>
            <a:r>
              <a:rPr lang="tt-RU" sz="1400" dirty="0" smtClean="0"/>
              <a:t>3.Әкиятеңдәге геройларыңа да </a:t>
            </a:r>
          </a:p>
          <a:p>
            <a:pPr marL="0" indent="0">
              <a:buNone/>
            </a:pPr>
            <a:r>
              <a:rPr lang="tt-RU" sz="1400" dirty="0" smtClean="0"/>
              <a:t>    Бар  холкыңны  бирә  алгансың.</a:t>
            </a:r>
          </a:p>
          <a:p>
            <a:pPr marL="0" indent="0">
              <a:buNone/>
            </a:pPr>
            <a:r>
              <a:rPr lang="tt-RU" sz="1400" dirty="0" smtClean="0"/>
              <a:t>   “Былтыр”  кебек  кыю, батыр,</a:t>
            </a:r>
          </a:p>
          <a:p>
            <a:pPr marL="0" indent="0">
              <a:buNone/>
            </a:pPr>
            <a:r>
              <a:rPr lang="tt-RU" sz="1400" dirty="0" smtClean="0"/>
              <a:t>     Сабыр  шагыйрь  булгансың.</a:t>
            </a:r>
            <a:endParaRPr lang="ru-RU" sz="1400" dirty="0" smtClean="0"/>
          </a:p>
          <a:p>
            <a:pPr marL="0" indent="0">
              <a:buNone/>
            </a:pPr>
            <a:endParaRPr lang="tt-RU" sz="1400" dirty="0" smtClean="0"/>
          </a:p>
          <a:p>
            <a:pPr marL="0" indent="0">
              <a:buNone/>
            </a:pPr>
            <a:r>
              <a:rPr lang="tt-RU" sz="1400" dirty="0" smtClean="0"/>
              <a:t>                      Гарипова  Зөлфирә.</a:t>
            </a:r>
            <a:endParaRPr lang="ru-RU" sz="1400" dirty="0"/>
          </a:p>
        </p:txBody>
      </p:sp>
      <p:pic>
        <p:nvPicPr>
          <p:cNvPr id="4099" name="Picture 3" descr="C:\Users\Зульфира\Desktop\Тукай\Тукайның  соңгы  көннәре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672" y="1628800"/>
            <a:ext cx="3262232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9045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dirty="0"/>
              <a:t>Ял сәгатьләрендә.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tt-RU" sz="1600" b="1" i="1" dirty="0" smtClean="0"/>
              <a:t>Тукай </a:t>
            </a:r>
            <a:r>
              <a:rPr lang="tt-RU" sz="1600" b="1" i="1" dirty="0"/>
              <a:t>шигырьләрендә төшеп калган сүзләрне язарга </a:t>
            </a:r>
            <a:r>
              <a:rPr lang="tt-RU" sz="1600" b="1" i="1" dirty="0" smtClean="0"/>
              <a:t>кирәк</a:t>
            </a:r>
            <a:endParaRPr lang="ru-RU" sz="1600" b="1" i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lvl="0"/>
            <a:r>
              <a:rPr lang="tt-RU" sz="1400" dirty="0"/>
              <a:t>Кил әле, син дә бераз бармакларыңны селкет, и яшь ...! (“Шүрәле”)</a:t>
            </a:r>
            <a:endParaRPr lang="ru-RU" sz="1400" dirty="0"/>
          </a:p>
          <a:p>
            <a:pPr lvl="0"/>
            <a:r>
              <a:rPr lang="tt-RU" sz="1400" dirty="0"/>
              <a:t>... килә шундый каты, шундый кызып, полный ход килгән трамвайны узып.( “Печән базары, яхуд Яңа Кисекбаш”).</a:t>
            </a:r>
            <a:endParaRPr lang="ru-RU" sz="1400" dirty="0"/>
          </a:p>
          <a:p>
            <a:pPr lvl="0"/>
            <a:r>
              <a:rPr lang="tt-RU" sz="1400" dirty="0"/>
              <a:t>Вә һәрберсе ..., кикерәләр дөбер- шатыр;Тамак туйгач төкер-какыр, -бөтен эч май гына, май-май! (“Сорыкортларга”)</a:t>
            </a:r>
            <a:endParaRPr lang="ru-RU" sz="1400" dirty="0"/>
          </a:p>
          <a:p>
            <a:pPr lvl="0"/>
            <a:r>
              <a:rPr lang="ru-RU" sz="1400" dirty="0"/>
              <a:t>Гали а</a:t>
            </a:r>
            <a:r>
              <a:rPr lang="tt-RU" sz="1400" dirty="0"/>
              <a:t>ны чирәм белән кунак итә, ... рәхмәт укый сакалын селкетә. (“Гали белән Кәҗә”)</a:t>
            </a:r>
            <a:endParaRPr lang="ru-RU" sz="1400" dirty="0"/>
          </a:p>
          <a:p>
            <a:endParaRPr lang="ru-RU" sz="1400" dirty="0"/>
          </a:p>
        </p:txBody>
      </p:sp>
      <p:pic>
        <p:nvPicPr>
          <p:cNvPr id="1027" name="Picture 3" descr="F:\Тукай\Сагыныр  вакытлар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420888"/>
            <a:ext cx="3096344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28820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t-RU" dirty="0" smtClean="0"/>
              <a:t> </a:t>
            </a:r>
            <a:r>
              <a:rPr lang="tt-RU" sz="2700" dirty="0" smtClean="0"/>
              <a:t>Тукай  турында  </a:t>
            </a:r>
            <a:r>
              <a:rPr lang="tt-RU" sz="2400" dirty="0" smtClean="0"/>
              <a:t>күренекле  шәхесләр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tt-RU" sz="1400" b="1" dirty="0">
                <a:latin typeface="Times New Roman" pitchFamily="18" charset="0"/>
                <a:cs typeface="Times New Roman" pitchFamily="18" charset="0"/>
              </a:rPr>
              <a:t>Тукай үз халкының иң сөекле шагыйре. Аның ана теле турындагы тәэсирле сүзләре бүген гимн булып яңгырый, бөтен дөньяда үз туган телен сөючеләрне, милли мәдәнияткә гашыйк кешеләрне берләштерүче фактор булып тора.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tt-RU" sz="1400" b="1" dirty="0" smtClean="0"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tt-RU" sz="1400" b="1" dirty="0">
                <a:latin typeface="Times New Roman" pitchFamily="18" charset="0"/>
                <a:cs typeface="Times New Roman" pitchFamily="18" charset="0"/>
              </a:rPr>
              <a:t>Р. Миңнеханов</a:t>
            </a:r>
            <a:r>
              <a:rPr lang="tt-RU" sz="14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tt-RU" sz="1400" dirty="0">
                <a:latin typeface="Times New Roman" pitchFamily="18" charset="0"/>
                <a:cs typeface="Times New Roman" pitchFamily="18" charset="0"/>
              </a:rPr>
              <a:t>Тукай – безнең олуг милли шагыйремез иде. Тукай- безнең иске тормышның черегән чүбе өстенә үскән матур чәчәгемез иде. Тукай- безнең мәктәп балаларымыз өчен, яшь буынмыз өчен милли каһарманымыз. Тукай- безнең киләчәктә татар әдәбияты салына торган таза бер нигеземез... 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tt-RU" sz="1400" dirty="0">
                <a:latin typeface="Times New Roman" pitchFamily="18" charset="0"/>
                <a:cs typeface="Times New Roman" pitchFamily="18" charset="0"/>
              </a:rPr>
              <a:t>                  Г. Исхакый.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tt-RU" sz="1400" dirty="0">
                <a:latin typeface="Times New Roman" pitchFamily="18" charset="0"/>
                <a:cs typeface="Times New Roman" pitchFamily="18" charset="0"/>
              </a:rPr>
              <a:t>Шәм яктысы төпкә төшми, Тукай - ул шәм: ерагайган саен, аның яктысы көчәя генә бара. Инде 100 елдан артык аның шәме яктысында җылынабыз. Ә бит ул 7 ел гына иҗат иткән! Шушы вакыт эчендә җылылыгы 700 елга җитәрлек учакка ут кабызган. Черек үпкәле, күзенә ак төшкән итеп сурәтләмәячәкләр, киләчәк буыннарда ул баһадир булып күзалланачак - монысы шиксез.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tt-RU" sz="1400" dirty="0" smtClean="0">
                <a:latin typeface="Times New Roman" pitchFamily="18" charset="0"/>
                <a:cs typeface="Times New Roman" pitchFamily="18" charset="0"/>
              </a:rPr>
              <a:t>                    </a:t>
            </a:r>
            <a:r>
              <a:rPr lang="tt-RU" sz="1400" dirty="0">
                <a:latin typeface="Times New Roman" pitchFamily="18" charset="0"/>
                <a:cs typeface="Times New Roman" pitchFamily="18" charset="0"/>
              </a:rPr>
              <a:t>Р. </a:t>
            </a:r>
            <a:r>
              <a:rPr lang="tt-RU" sz="1400" dirty="0" smtClean="0">
                <a:latin typeface="Times New Roman" pitchFamily="18" charset="0"/>
                <a:cs typeface="Times New Roman" pitchFamily="18" charset="0"/>
              </a:rPr>
              <a:t>Бату</a:t>
            </a:r>
            <a:r>
              <a:rPr lang="tt-RU" sz="1400" dirty="0" smtClean="0"/>
              <a:t>лла</a:t>
            </a:r>
          </a:p>
          <a:p>
            <a:endParaRPr lang="tt-RU" sz="1400" dirty="0"/>
          </a:p>
          <a:p>
            <a:r>
              <a:rPr lang="tt-RU" sz="1400" dirty="0">
                <a:latin typeface="Times New Roman" pitchFamily="18" charset="0"/>
                <a:cs typeface="Times New Roman" pitchFamily="18" charset="0"/>
              </a:rPr>
              <a:t>Бөек кешеләр нинди генә милләттән булмасыннар барлык кешегә хезмәт итәләр.Тукай сүзе һәм даны еракларга, аеруча, төрки телле өлкәләргә таралды.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tt-RU" sz="1400" dirty="0" smtClean="0"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tt-RU" sz="1400" dirty="0">
                <a:latin typeface="Times New Roman" pitchFamily="18" charset="0"/>
                <a:cs typeface="Times New Roman" pitchFamily="18" charset="0"/>
              </a:rPr>
              <a:t>М. Кәрим.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95016338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207</TotalTime>
  <Words>687</Words>
  <Application>Microsoft Office PowerPoint</Application>
  <PresentationFormat>Экран (4:3)</PresentationFormat>
  <Paragraphs>86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Изящная</vt:lpstr>
      <vt:lpstr>Бөек  тукай</vt:lpstr>
      <vt:lpstr>И Туган  тел, и матур  тел!</vt:lpstr>
      <vt:lpstr>Габдулла  Тукай(1886-1913) </vt:lpstr>
      <vt:lpstr>Габдулла  Тукай – балалар  язучысы</vt:lpstr>
      <vt:lpstr>        габдулла  Тукай   һәйкәле</vt:lpstr>
      <vt:lpstr>           Тукай  музее</vt:lpstr>
      <vt:lpstr>Габдулла  Тукайның  соңгы көннәре</vt:lpstr>
      <vt:lpstr>Ял сәгатьләрендә.</vt:lpstr>
      <vt:lpstr> Тукай  турында  күренекле  шәхесләр</vt:lpstr>
      <vt:lpstr>  Г.Тукай  дуслары янында</vt:lpstr>
      <vt:lpstr>Тукай  кабере  янында</vt:lpstr>
      <vt:lpstr>        Тукайга хат</vt:lpstr>
      <vt:lpstr>Игътибарыгыз өчен  рәхмәт!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Бөек  тукай</dc:title>
  <dc:creator>Зульфира</dc:creator>
  <cp:lastModifiedBy>Зульфира</cp:lastModifiedBy>
  <cp:revision>8</cp:revision>
  <dcterms:modified xsi:type="dcterms:W3CDTF">2012-12-06T08:58:04Z</dcterms:modified>
</cp:coreProperties>
</file>