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72" d="100"/>
          <a:sy n="72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32F9872-9FC8-4F83-8157-FACE19CA0DA2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E42D24-16D3-4A8E-AFD0-E968E336B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0%D0%BE%D0%B4%D1%83%D1%86%D0%B5%D0%BD%D1%82%D1%8B" TargetMode="External"/><Relationship Id="rId3" Type="http://schemas.openxmlformats.org/officeDocument/2006/relationships/hyperlink" Target="http://ru.wikipedia.org/wiki/%D0%93%D1%80%D0%B5%D1%87%D0%B5%D1%81%D0%BA%D0%B8%D0%B9_%D1%8F%D0%B7%D1%8B%D0%BA" TargetMode="External"/><Relationship Id="rId7" Type="http://schemas.openxmlformats.org/officeDocument/2006/relationships/hyperlink" Target="http://ru.wikipedia.org/wiki/%D0%9C%D0%B8%D0%BA%D1%80%D0%BE%D0%BE%D1%80%D0%B3%D0%B0%D0%BD%D0%B8%D0%B7%D0%BC%D1%8B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1%80%D0%B8%D0%B1%D1%8B" TargetMode="External"/><Relationship Id="rId11" Type="http://schemas.openxmlformats.org/officeDocument/2006/relationships/hyperlink" Target="http://ru.wikipedia.org/wiki/%D0%AD%D0%BA%D0%BE%D0%BB%D0%BE%D0%B3%D0%B8%D1%8F" TargetMode="External"/><Relationship Id="rId5" Type="http://schemas.openxmlformats.org/officeDocument/2006/relationships/hyperlink" Target="http://ru.wikipedia.org/wiki/%D0%A0%D0%B0%D1%81%D1%82%D0%B5%D0%BD%D0%B8%D1%8F" TargetMode="External"/><Relationship Id="rId10" Type="http://schemas.openxmlformats.org/officeDocument/2006/relationships/hyperlink" Target="http://ru.wikipedia.org/wiki/%D0%A0%D0%B5%D0%B4%D1%83%D1%86%D0%B5%D0%BD%D1%82%D1%8B" TargetMode="External"/><Relationship Id="rId4" Type="http://schemas.openxmlformats.org/officeDocument/2006/relationships/hyperlink" Target="http://ru.wikipedia.org/wiki/%D0%96%D0%B8%D0%B2%D0%BE%D1%82%D0%BD%D1%8B%D0%B5" TargetMode="External"/><Relationship Id="rId9" Type="http://schemas.openxmlformats.org/officeDocument/2006/relationships/hyperlink" Target="http://ru.wikipedia.org/wiki/%D0%9A%D0%BE%D0%BD%D1%81%D1%83%D0%BC%D0%B5%D0%BD%D1%82%D1%8B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444208" cy="1916832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5400" dirty="0" smtClean="0"/>
              <a:t>Экологические сообщества.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658296"/>
            <a:ext cx="6660232" cy="11997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Слисаренко Анастасия.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11 «и» класс.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1271064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256" y="1772816"/>
            <a:ext cx="3429744" cy="342974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001389_1393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23856" y="1772816"/>
            <a:ext cx="5820144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1296144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00B050"/>
                </a:solidFill>
              </a:rPr>
              <a:t>Человек должен быть не оторван от природы, а как бы растворен в ней. Поэтому общая площадь зеленых насаждений в городах должна занимать больше половины его территорий. </a:t>
            </a:r>
            <a:endParaRPr lang="ru-RU" sz="16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3168352"/>
          </a:xfrm>
        </p:spPr>
        <p:txBody>
          <a:bodyPr/>
          <a:lstStyle/>
          <a:p>
            <a:r>
              <a:rPr lang="en-US" dirty="0" smtClean="0">
                <a:latin typeface="Gill Sans Ultra Bold" pitchFamily="34" charset="0"/>
              </a:rPr>
              <a:t>Thank you for your attention!)</a:t>
            </a:r>
            <a:endParaRPr lang="ru-RU" dirty="0"/>
          </a:p>
        </p:txBody>
      </p:sp>
    </p:spTree>
  </p:cSld>
  <p:clrMapOvr>
    <a:masterClrMapping/>
  </p:clrMapOvr>
  <p:transition spd="slow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_1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1" y="0"/>
            <a:ext cx="4932040" cy="49411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4067944" cy="5733256"/>
          </a:xfr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Биоценоз. </a:t>
            </a: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Биоценоз (от </a:t>
            </a:r>
            <a:r>
              <a:rPr lang="ru-RU" sz="1600" i="1" dirty="0" smtClean="0">
                <a:solidFill>
                  <a:schemeClr val="tx1"/>
                </a:solidFill>
                <a:hlinkClick r:id="rId3" tooltip="Греческий язык"/>
              </a:rPr>
              <a:t>греч.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el-GR" sz="1600" i="1" dirty="0" smtClean="0">
                <a:solidFill>
                  <a:schemeClr val="tx1"/>
                </a:solidFill>
              </a:rPr>
              <a:t>βίος</a:t>
            </a:r>
            <a:r>
              <a:rPr lang="ru-RU" sz="1600" i="1" dirty="0" smtClean="0">
                <a:solidFill>
                  <a:schemeClr val="tx1"/>
                </a:solidFill>
              </a:rPr>
              <a:t> — «жизнь» и </a:t>
            </a:r>
            <a:r>
              <a:rPr lang="el-GR" sz="1600" i="1" dirty="0" smtClean="0">
                <a:solidFill>
                  <a:schemeClr val="tx1"/>
                </a:solidFill>
              </a:rPr>
              <a:t>κοινός</a:t>
            </a:r>
            <a:r>
              <a:rPr lang="ru-RU" sz="1600" i="1" dirty="0" smtClean="0">
                <a:solidFill>
                  <a:schemeClr val="tx1"/>
                </a:solidFill>
              </a:rPr>
              <a:t> — «общий») — это совокупность </a:t>
            </a:r>
            <a:r>
              <a:rPr lang="ru-RU" sz="1600" i="1" dirty="0" smtClean="0">
                <a:solidFill>
                  <a:schemeClr val="tx1"/>
                </a:solidFill>
                <a:hlinkClick r:id="rId4" tooltip="Животные"/>
              </a:rPr>
              <a:t>животных</a:t>
            </a:r>
            <a:r>
              <a:rPr lang="ru-RU" sz="1600" i="1" dirty="0" smtClean="0">
                <a:solidFill>
                  <a:schemeClr val="tx1"/>
                </a:solidFill>
              </a:rPr>
              <a:t>, </a:t>
            </a:r>
            <a:r>
              <a:rPr lang="ru-RU" sz="1600" i="1" dirty="0" smtClean="0">
                <a:solidFill>
                  <a:schemeClr val="tx1"/>
                </a:solidFill>
                <a:hlinkClick r:id="rId5" tooltip="Растения"/>
              </a:rPr>
              <a:t>растений</a:t>
            </a:r>
            <a:r>
              <a:rPr lang="ru-RU" sz="1600" i="1" dirty="0" smtClean="0">
                <a:solidFill>
                  <a:schemeClr val="tx1"/>
                </a:solidFill>
              </a:rPr>
              <a:t>, </a:t>
            </a:r>
            <a:r>
              <a:rPr lang="ru-RU" sz="1600" i="1" dirty="0" smtClean="0">
                <a:solidFill>
                  <a:schemeClr val="tx1"/>
                </a:solidFill>
                <a:hlinkClick r:id="rId6" tooltip="Грибы"/>
              </a:rPr>
              <a:t>грибов</a:t>
            </a:r>
            <a:r>
              <a:rPr lang="ru-RU" sz="1600" i="1" dirty="0" smtClean="0">
                <a:solidFill>
                  <a:schemeClr val="tx1"/>
                </a:solidFill>
              </a:rPr>
              <a:t> и </a:t>
            </a:r>
            <a:r>
              <a:rPr lang="ru-RU" sz="1600" i="1" dirty="0" smtClean="0">
                <a:solidFill>
                  <a:schemeClr val="tx1"/>
                </a:solidFill>
                <a:hlinkClick r:id="rId7" tooltip="Микроорганизмы"/>
              </a:rPr>
              <a:t>микроорганизмов</a:t>
            </a:r>
            <a:r>
              <a:rPr lang="ru-RU" sz="1600" i="1" dirty="0" smtClean="0">
                <a:solidFill>
                  <a:schemeClr val="tx1"/>
                </a:solidFill>
              </a:rPr>
              <a:t>, что заселяют определённый участок суши или акватории, они связаны между собой и со средой. Биоценоз — это динамическая, способная к саморегулированию система, компоненты (</a:t>
            </a:r>
            <a:r>
              <a:rPr lang="ru-RU" sz="1600" i="1" dirty="0" smtClean="0">
                <a:solidFill>
                  <a:schemeClr val="tx1"/>
                </a:solidFill>
                <a:hlinkClick r:id="rId8" tooltip="Продуценты"/>
              </a:rPr>
              <a:t>продуценты</a:t>
            </a:r>
            <a:r>
              <a:rPr lang="ru-RU" sz="1600" i="1" dirty="0" smtClean="0">
                <a:solidFill>
                  <a:schemeClr val="tx1"/>
                </a:solidFill>
              </a:rPr>
              <a:t>, </a:t>
            </a:r>
            <a:r>
              <a:rPr lang="ru-RU" sz="1600" i="1" dirty="0" err="1" smtClean="0">
                <a:solidFill>
                  <a:schemeClr val="tx1"/>
                </a:solidFill>
                <a:hlinkClick r:id="rId9" tooltip="Консументы"/>
              </a:rPr>
              <a:t>консументы</a:t>
            </a:r>
            <a:r>
              <a:rPr lang="ru-RU" sz="1600" i="1" dirty="0" smtClean="0">
                <a:solidFill>
                  <a:schemeClr val="tx1"/>
                </a:solidFill>
              </a:rPr>
              <a:t>, </a:t>
            </a:r>
            <a:r>
              <a:rPr lang="ru-RU" sz="1600" i="1" dirty="0" err="1" smtClean="0">
                <a:solidFill>
                  <a:schemeClr val="tx1"/>
                </a:solidFill>
                <a:hlinkClick r:id="rId10" tooltip="Редуценты"/>
              </a:rPr>
              <a:t>редуценты</a:t>
            </a:r>
            <a:r>
              <a:rPr lang="ru-RU" sz="1600" i="1" dirty="0" smtClean="0">
                <a:solidFill>
                  <a:schemeClr val="tx1"/>
                </a:solidFill>
              </a:rPr>
              <a:t>) которой взаимосвязаны. Один из основных объектов исследования </a:t>
            </a:r>
            <a:r>
              <a:rPr lang="ru-RU" sz="1600" i="1" dirty="0" smtClean="0">
                <a:solidFill>
                  <a:schemeClr val="tx1"/>
                </a:solidFill>
                <a:hlinkClick r:id="rId11" tooltip="Экология"/>
              </a:rPr>
              <a:t>экологии</a:t>
            </a: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Одна из главных задач экологии – выяснить взаимосвязи между свойствами и структурой сообщества, которые проявляются независимо от того, какие виды входят в него.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Blue_Linckia_Starfi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0"/>
            <a:ext cx="5148064" cy="6864086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cosystem_7802679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90442" y="908720"/>
            <a:ext cx="5253558" cy="477883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4067944" cy="5373216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Экосистема.</a:t>
            </a: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Это любое сообщество живых существ вместе с его физической средой обитания, функционирующее как единое целое. Примером экосистемы может служить пруд, включающий сообщество гидробионтов, физические свойства и химический состав воды, особенности рельефа дня, состав и структуру грунта, взаимодействующий с поверхностью воды атмосферный воздух, солнечную радиацию.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Экосистема- это то, что мы называем природой.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Для обозначения элементарной природной экосистемы экологи также используют термин «биогеоценоз».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Биогеоценоз – исторически сложившаяся совокупность живых организмов и абиотической среды вместе с занимаемым ими участком земной поверхности (биотопом).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Примеры: сосновый лес, горная долина.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b1d64f3017291536dacf5b039bb29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556792"/>
            <a:ext cx="6516216" cy="48921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Классификация экосистем:</a:t>
            </a: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1) </a:t>
            </a:r>
            <a:r>
              <a:rPr lang="ru-RU" sz="1600" i="1" dirty="0" err="1" smtClean="0">
                <a:solidFill>
                  <a:schemeClr val="tx1"/>
                </a:solidFill>
              </a:rPr>
              <a:t>микроэкосистемы</a:t>
            </a:r>
            <a:r>
              <a:rPr lang="ru-RU" sz="1600" i="1" dirty="0" smtClean="0">
                <a:solidFill>
                  <a:schemeClr val="tx1"/>
                </a:solidFill>
              </a:rPr>
              <a:t> (подушка лишайника, капля воды из озера, капля крови с клетками и т. д.);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2) </a:t>
            </a:r>
            <a:r>
              <a:rPr lang="ru-RU" sz="1600" i="1" dirty="0" err="1" smtClean="0">
                <a:solidFill>
                  <a:schemeClr val="tx1"/>
                </a:solidFill>
              </a:rPr>
              <a:t>мезоэкосистемы</a:t>
            </a:r>
            <a:r>
              <a:rPr lang="ru-RU" sz="1600" i="1" dirty="0" smtClean="0">
                <a:solidFill>
                  <a:schemeClr val="tx1"/>
                </a:solidFill>
              </a:rPr>
              <a:t> (пруд, озеро, степь и др.); 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3) </a:t>
            </a:r>
            <a:r>
              <a:rPr lang="ru-RU" sz="1600" i="1" dirty="0" err="1" smtClean="0">
                <a:solidFill>
                  <a:schemeClr val="tx1"/>
                </a:solidFill>
              </a:rPr>
              <a:t>макроэкосистемы</a:t>
            </a:r>
            <a:r>
              <a:rPr lang="ru-RU" sz="1600" i="1" dirty="0" smtClean="0">
                <a:solidFill>
                  <a:schemeClr val="tx1"/>
                </a:solidFill>
              </a:rPr>
              <a:t> (континент, океан);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4) глобальная экосистема (биосфера Зем­ли), или </a:t>
            </a:r>
            <a:r>
              <a:rPr lang="ru-RU" sz="1600" i="1" dirty="0" err="1" smtClean="0">
                <a:solidFill>
                  <a:schemeClr val="tx1"/>
                </a:solidFill>
              </a:rPr>
              <a:t>экосфера</a:t>
            </a:r>
            <a:r>
              <a:rPr lang="ru-RU" sz="1600" i="1" dirty="0" smtClean="0">
                <a:solidFill>
                  <a:schemeClr val="tx1"/>
                </a:solidFill>
              </a:rPr>
              <a:t>, – интеграция всех экосистем мира.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Field_Hamois_Belgium_Luc_Viato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3432333" cy="51599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0"/>
            <a:ext cx="5724128" cy="6858000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800" dirty="0" smtClean="0">
                <a:solidFill>
                  <a:schemeClr val="tx1"/>
                </a:solidFill>
              </a:rPr>
              <a:t>Искусственные экосистемы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Искусственные экосистемы — это экосистемы, созданные человеком, например, </a:t>
            </a:r>
            <a:r>
              <a:rPr lang="ru-RU" sz="1600" dirty="0" err="1" smtClean="0">
                <a:solidFill>
                  <a:schemeClr val="tx1"/>
                </a:solidFill>
              </a:rPr>
              <a:t>агроценозы</a:t>
            </a:r>
            <a:r>
              <a:rPr lang="ru-RU" sz="1600" dirty="0" smtClean="0">
                <a:solidFill>
                  <a:schemeClr val="tx1"/>
                </a:solidFill>
              </a:rPr>
              <a:t>, природно-хозяйственные системы или Биосфера 2.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Искусственные экосистемы имеют тот же набор компонентов, что и естественные: продуценты, </a:t>
            </a:r>
            <a:r>
              <a:rPr lang="ru-RU" sz="1600" dirty="0" err="1" smtClean="0">
                <a:solidFill>
                  <a:schemeClr val="tx1"/>
                </a:solidFill>
              </a:rPr>
              <a:t>консументы</a:t>
            </a:r>
            <a:r>
              <a:rPr lang="ru-RU" sz="1600" dirty="0" smtClean="0">
                <a:solidFill>
                  <a:schemeClr val="tx1"/>
                </a:solidFill>
              </a:rPr>
              <a:t> и </a:t>
            </a:r>
            <a:r>
              <a:rPr lang="ru-RU" sz="1600" dirty="0" err="1" smtClean="0">
                <a:solidFill>
                  <a:schemeClr val="tx1"/>
                </a:solidFill>
              </a:rPr>
              <a:t>редуценты</a:t>
            </a:r>
            <a:r>
              <a:rPr lang="ru-RU" sz="1600" dirty="0" smtClean="0">
                <a:solidFill>
                  <a:schemeClr val="tx1"/>
                </a:solidFill>
              </a:rPr>
              <a:t>, но есть существенные отличия в перераспределении потоков вещества и энергии. В частности, созданные человеком экосистемы отличаются от естественных следующим: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меньшим числом видов и преобладанием организмов одного или нескольких видов;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невысокой устойчивостью и сильной зависимостью от энергии, вносимой в систему человеком;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короткими цепями питания из-за небольшого числа видов;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незамкнутым круговоротом веществ вследствие изъятия урожая человеком, тогда как естественные процессы наоборот стремятся включить в круговорот как можно большую часть урожая.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Без поддержания энергетических потоков со стороны человека в искусственных системах с той или иной скоростью восстанавливаются естественные процессы и формируется естественная структура компонентов экосистемы и вещественно-энергетических потоков между ними.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5408_4106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4484488"/>
            <a:ext cx="3635896" cy="2373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99392"/>
            <a:ext cx="8686800" cy="4725144"/>
          </a:xfrm>
        </p:spPr>
        <p:txBody>
          <a:bodyPr>
            <a:normAutofit fontScale="90000"/>
          </a:bodyPr>
          <a:lstStyle/>
          <a:p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Экосистемы городов.</a:t>
            </a: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 Главная особенность экосистем современных городов в том, что в них нарушено экологическое равновесие. Все процессы регулирования потоков вещества и энергии человеку приходится брать на себя. Человек должен регулировать как потребление городом энергии и ресурсов - сырья для промышленности и пищи для людей, так и количество ядовитых отходов, поступающих в атмосферу, воду и почву в результате деятельности промышленности и транспорта. Наконец, он определяет и размеры этих экосистем, которые в развитых странах, а последние годы и в России, быстро «расползаются» за счет загородного </a:t>
            </a:r>
            <a:r>
              <a:rPr lang="ru-RU" sz="1600" i="1" dirty="0" err="1" smtClean="0">
                <a:solidFill>
                  <a:schemeClr val="tx1"/>
                </a:solidFill>
              </a:rPr>
              <a:t>коттеджного</a:t>
            </a:r>
            <a:r>
              <a:rPr lang="ru-RU" sz="1600" i="1" dirty="0" smtClean="0">
                <a:solidFill>
                  <a:schemeClr val="tx1"/>
                </a:solidFill>
              </a:rPr>
              <a:t> строительства. Районы </a:t>
            </a:r>
            <a:r>
              <a:rPr lang="ru-RU" sz="1600" i="1" dirty="0" err="1" smtClean="0">
                <a:solidFill>
                  <a:schemeClr val="tx1"/>
                </a:solidFill>
              </a:rPr>
              <a:t>низкоэтажной</a:t>
            </a:r>
            <a:r>
              <a:rPr lang="ru-RU" sz="1600" i="1" dirty="0" smtClean="0">
                <a:solidFill>
                  <a:schemeClr val="tx1"/>
                </a:solidFill>
              </a:rPr>
              <a:t> застройки уменьшают площадь лесов и сельскохозяйственных угодий, их «расползание» требует строительства новых шоссейных дорог, что уменьшает долю экосистем, способных производить продукты питания и осуществлять круговорот кислорода.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 Шумовое загрязнение. Источником шумового загрязнения может быть промышленное предприятие или транспорт. Особенно сильный шум производят тяжелые самосвалы и трамваи. Шум влияет на нервную систему человека, и потому в городах и на предприятиях проводятся мероприятия по </a:t>
            </a:r>
            <a:r>
              <a:rPr lang="ru-RU" sz="1600" i="1" dirty="0" err="1" smtClean="0">
                <a:solidFill>
                  <a:schemeClr val="tx1"/>
                </a:solidFill>
              </a:rPr>
              <a:t>шумозащите</a:t>
            </a:r>
            <a:r>
              <a:rPr lang="ru-RU" sz="1600" i="1" dirty="0" smtClean="0">
                <a:solidFill>
                  <a:schemeClr val="tx1"/>
                </a:solidFill>
              </a:rPr>
              <a:t>. Железнодорожные и трамвайные линии и дороги, по которым проходит грузовой транспорт, нужно выносить из центральных частей городов в малонаселенные районы и создавать вокруг них зеленые насаждения, хорошо поглощающие шум. Самолеты не должны летать над городами.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9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468950" cy="685800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rgbClr val="000000"/>
      </a:dk1>
      <a:lt1>
        <a:sysClr val="window" lastClr="FFFFFF"/>
      </a:lt1>
      <a:dk2>
        <a:srgbClr val="92D050"/>
      </a:dk2>
      <a:lt2>
        <a:srgbClr val="F4E7ED"/>
      </a:lt2>
      <a:accent1>
        <a:srgbClr val="6ED91D"/>
      </a:accent1>
      <a:accent2>
        <a:srgbClr val="D787A3"/>
      </a:accent2>
      <a:accent3>
        <a:srgbClr val="CE95AF"/>
      </a:accent3>
      <a:accent4>
        <a:srgbClr val="EBA686"/>
      </a:accent4>
      <a:accent5>
        <a:srgbClr val="CF6DA4"/>
      </a:accent5>
      <a:accent6>
        <a:srgbClr val="CE95AF"/>
      </a:accent6>
      <a:hlink>
        <a:srgbClr val="B23A7D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</TotalTime>
  <Words>54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Экологические сообщества.</vt:lpstr>
      <vt:lpstr>  Биоценоз.  Биоценоз (от греч. βίος — «жизнь» и κοινός — «общий») — это совокупность животных, растений, грибов и микроорганизмов, что заселяют определённый участок суши или акватории, они связаны между собой и со средой. Биоценоз — это динамическая, способная к саморегулированию система, компоненты (продуценты, консументы, редуценты) которой взаимосвязаны. Один из основных объектов исследования экологии Одна из главных задач экологии – выяснить взаимосвязи между свойствами и структурой сообщества, которые проявляются независимо от того, какие виды входят в него.</vt:lpstr>
      <vt:lpstr>Слайд 3</vt:lpstr>
      <vt:lpstr>  Экосистема. Это любое сообщество живых существ вместе с его физической средой обитания, функционирующее как единое целое. Примером экосистемы может служить пруд, включающий сообщество гидробионтов, физические свойства и химический состав воды, особенности рельефа дня, состав и структуру грунта, взаимодействующий с поверхностью воды атмосферный воздух, солнечную радиацию. Экосистема- это то, что мы называем природой.  </vt:lpstr>
      <vt:lpstr>Для обозначения элементарной природной экосистемы экологи также используют термин «биогеоценоз». Биогеоценоз – исторически сложившаяся совокупность живых организмов и абиотической среды вместе с занимаемым ими участком земной поверхности (биотопом).  Примеры: сосновый лес, горная долина. </vt:lpstr>
      <vt:lpstr>  Классификация экосистем: 1) микроэкосистемы (подушка лишайника, капля воды из озера, капля крови с клетками и т. д.); 2) мезоэкосистемы (пруд, озеро, степь и др.);  3) макроэкосистемы (континент, океан); 4) глобальная экосистема (биосфера Зем­ли), или экосфера, – интеграция всех экосистем мира. </vt:lpstr>
      <vt:lpstr>  Искусственные экосистемы.    Искусственные экосистемы — это экосистемы, созданные человеком, например, агроценозы, природно-хозяйственные системы или Биосфера 2. Искусственные экосистемы имеют тот же набор компонентов, что и естественные: продуценты, консументы и редуценты, но есть существенные отличия в перераспределении потоков вещества и энергии. В частности, созданные человеком экосистемы отличаются от естественных следующим: меньшим числом видов и преобладанием организмов одного или нескольких видов; невысокой устойчивостью и сильной зависимостью от энергии, вносимой в систему человеком; короткими цепями питания из-за небольшого числа видов; незамкнутым круговоротом веществ вследствие изъятия урожая человеком, тогда как естественные процессы наоборот стремятся включить в круговорот как можно большую часть урожая. Без поддержания энергетических потоков со стороны человека в искусственных системах с той или иной скоростью восстанавливаются естественные процессы и формируется естественная структура компонентов экосистемы и вещественно-энергетических потоков между ними. </vt:lpstr>
      <vt:lpstr>  Экосистемы городов.  Главная особенность экосистем современных городов в том, что в них нарушено экологическое равновесие. Все процессы регулирования потоков вещества и энергии человеку приходится брать на себя. Человек должен регулировать как потребление городом энергии и ресурсов - сырья для промышленности и пищи для людей, так и количество ядовитых отходов, поступающих в атмосферу, воду и почву в результате деятельности промышленности и транспорта. Наконец, он определяет и размеры этих экосистем, которые в развитых странах, а последние годы и в России, быстро «расползаются» за счет загородного коттеджного строительства. Районы низкоэтажной застройки уменьшают площадь лесов и сельскохозяйственных угодий, их «расползание» требует строительства новых шоссейных дорог, что уменьшает долю экосистем, способных производить продукты питания и осуществлять круговорот кислорода.  Шумовое загрязнение. Источником шумового загрязнения может быть промышленное предприятие или транспорт. Особенно сильный шум производят тяжелые самосвалы и трамваи. Шум влияет на нервную систему человека, и потому в городах и на предприятиях проводятся мероприятия по шумозащите. Железнодорожные и трамвайные линии и дороги, по которым проходит грузовой транспорт, нужно выносить из центральных частей городов в малонаселенные районы и создавать вокруг них зеленые насаждения, хорошо поглощающие шум. Самолеты не должны летать над городами. </vt:lpstr>
      <vt:lpstr>Слайд 9</vt:lpstr>
      <vt:lpstr>Человек должен быть не оторван от природы, а как бы растворен в ней. Поэтому общая площадь зеленых насаждений в городах должна занимать больше половины его территорий. </vt:lpstr>
      <vt:lpstr>Thank you for your attention!)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сообщества.</dc:title>
  <dc:creator>Acer</dc:creator>
  <cp:lastModifiedBy>Acer</cp:lastModifiedBy>
  <cp:revision>13</cp:revision>
  <dcterms:created xsi:type="dcterms:W3CDTF">2012-04-24T15:07:00Z</dcterms:created>
  <dcterms:modified xsi:type="dcterms:W3CDTF">2012-04-24T17:41:55Z</dcterms:modified>
</cp:coreProperties>
</file>