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8" r:id="rId6"/>
    <p:sldId id="267" r:id="rId7"/>
    <p:sldId id="262" r:id="rId8"/>
    <p:sldId id="264" r:id="rId9"/>
    <p:sldId id="263" r:id="rId10"/>
    <p:sldId id="269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0762EC6-06C2-454F-865D-F7746BC3F4A1}" type="datetimeFigureOut">
              <a:rPr lang="ru-RU" smtClean="0"/>
              <a:t>13.03.2013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A6543E-3DC0-463A-B210-55FDEAEB178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Специальность: финансы и кредит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365104"/>
            <a:ext cx="5184576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</a:t>
            </a:r>
            <a:r>
              <a:rPr lang="ru-RU" dirty="0" smtClean="0"/>
              <a:t>Крученок</a:t>
            </a:r>
            <a:r>
              <a:rPr lang="ru-RU" dirty="0" smtClean="0"/>
              <a:t> А.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Сайфулина</a:t>
            </a:r>
            <a:r>
              <a:rPr lang="ru-RU" dirty="0" smtClean="0"/>
              <a:t> Т.Ф.</a:t>
            </a:r>
            <a:endParaRPr lang="ru-RU" dirty="0"/>
          </a:p>
        </p:txBody>
      </p:sp>
      <p:pic>
        <p:nvPicPr>
          <p:cNvPr id="18434" name="Picture 2" descr="Дистанционное обуч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1483200" cy="148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804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Плюсы и минусы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Плюсы </a:t>
            </a:r>
            <a:r>
              <a:rPr lang="ru-RU" b="1" i="1" dirty="0" smtClean="0"/>
              <a:t>специальности:</a:t>
            </a:r>
            <a:endParaRPr lang="ru-RU" dirty="0" smtClean="0"/>
          </a:p>
          <a:p>
            <a:r>
              <a:rPr lang="ru-RU" dirty="0" smtClean="0"/>
              <a:t>востребованность</a:t>
            </a:r>
            <a:endParaRPr lang="ru-RU" dirty="0" smtClean="0"/>
          </a:p>
          <a:p>
            <a:r>
              <a:rPr lang="ru-RU" dirty="0" smtClean="0"/>
              <a:t>престиж</a:t>
            </a:r>
          </a:p>
          <a:p>
            <a:r>
              <a:rPr lang="ru-RU" dirty="0" smtClean="0"/>
              <a:t>бесценный </a:t>
            </a:r>
            <a:r>
              <a:rPr lang="ru-RU" dirty="0" smtClean="0"/>
              <a:t>опыт для ведения собственного </a:t>
            </a:r>
            <a:r>
              <a:rPr lang="ru-RU" dirty="0" smtClean="0"/>
              <a:t>бизнеса</a:t>
            </a:r>
          </a:p>
          <a:p>
            <a:pPr>
              <a:buNone/>
            </a:pPr>
            <a:r>
              <a:rPr lang="ru-RU" b="1" i="1" dirty="0" smtClean="0"/>
              <a:t>Минусы специальности:</a:t>
            </a:r>
            <a:endParaRPr lang="ru-RU" dirty="0" smtClean="0"/>
          </a:p>
          <a:p>
            <a:r>
              <a:rPr lang="ru-RU" dirty="0" smtClean="0"/>
              <a:t>переизбыток специалистов</a:t>
            </a:r>
          </a:p>
          <a:p>
            <a:r>
              <a:rPr lang="ru-RU" dirty="0" smtClean="0"/>
              <a:t>маленькие зарплаты начинающих специалистов</a:t>
            </a:r>
          </a:p>
          <a:p>
            <a:r>
              <a:rPr lang="ru-RU" dirty="0" smtClean="0"/>
              <a:t>работа с деньгами предполагает большую степень ответственности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РОДСТВЕННЫЕ ПРОФЕСИИ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Экономист</a:t>
            </a:r>
            <a:r>
              <a:rPr lang="ru-RU" sz="3000" dirty="0" smtClean="0"/>
              <a:t>, </a:t>
            </a:r>
            <a:endParaRPr lang="ru-RU" sz="3000" dirty="0" smtClean="0"/>
          </a:p>
          <a:p>
            <a:r>
              <a:rPr lang="ru-RU" sz="3000" dirty="0" smtClean="0"/>
              <a:t>Банковский служащий,</a:t>
            </a:r>
          </a:p>
          <a:p>
            <a:r>
              <a:rPr lang="ru-RU" sz="3000" dirty="0" smtClean="0"/>
              <a:t>Бухгалтер,</a:t>
            </a:r>
          </a:p>
          <a:p>
            <a:r>
              <a:rPr lang="ru-RU" sz="3000" dirty="0" smtClean="0"/>
              <a:t>Аудитор,</a:t>
            </a:r>
          </a:p>
          <a:p>
            <a:r>
              <a:rPr lang="ru-RU" sz="3000" dirty="0" smtClean="0"/>
              <a:t>Страховой агент,</a:t>
            </a:r>
          </a:p>
          <a:p>
            <a:r>
              <a:rPr lang="ru-RU" sz="3000" dirty="0" smtClean="0"/>
              <a:t>Налоговый инспектор,</a:t>
            </a:r>
          </a:p>
          <a:p>
            <a:r>
              <a:rPr lang="ru-RU" sz="3000" dirty="0" smtClean="0"/>
              <a:t>Статист,</a:t>
            </a:r>
          </a:p>
          <a:p>
            <a:r>
              <a:rPr lang="ru-RU" sz="3000" dirty="0" smtClean="0"/>
              <a:t>Финансовый аналитик.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ПУТИ ПОЛУЧЕНИЯ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Профессии финансиста обучают в учреждениях среднего и высшего </a:t>
            </a:r>
            <a:r>
              <a:rPr lang="ru-RU" sz="2800" dirty="0" smtClean="0"/>
              <a:t>профессионального </a:t>
            </a:r>
            <a:r>
              <a:rPr lang="ru-RU" sz="2800" dirty="0" smtClean="0"/>
              <a:t>образования на факультете «Финансы и кредит».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 подготовки специалистов в области финансов и кредита заключается в формировании у студентов профессиональных навыков в сфере организации и функционирования банковской системы, страхования, налогов и налогообложения, управления финансами фирмы.</a:t>
            </a:r>
          </a:p>
          <a:p>
            <a:r>
              <a:rPr lang="ru-RU" dirty="0" smtClean="0"/>
              <a:t>Главной задачей специальности является подготовка высокопрофессиональных специалистов, способных эффективно работать в условиях рыночной экономики с учетом специфики современного положения России.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Это мой выбор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smtClean="0"/>
              <a:t>Моя будущая  </a:t>
            </a:r>
            <a:r>
              <a:rPr lang="ru-RU" sz="2800" dirty="0" smtClean="0"/>
              <a:t>специальность – </a:t>
            </a:r>
            <a:r>
              <a:rPr lang="ru-RU" sz="2800" dirty="0" smtClean="0"/>
              <a:t>одна </a:t>
            </a:r>
            <a:r>
              <a:rPr lang="ru-RU" sz="2800" dirty="0" smtClean="0"/>
              <a:t>из самых престижных и интересных. </a:t>
            </a:r>
            <a:r>
              <a:rPr lang="ru-RU" sz="2800" dirty="0" smtClean="0"/>
              <a:t>Знания</a:t>
            </a:r>
            <a:r>
              <a:rPr lang="ru-RU" sz="2800" dirty="0" smtClean="0"/>
              <a:t>, полученные в процессе обучения, дают возможность выбрать различные профессии: финансист, экономист, банковский служащий, бухгалтер, менеджер, госслужащий и другие. То есть, студент, имеющий диплом по специальности «Финансы и кредит», может реализовать свои навыки и умения в любых отраслях экономики, кроме того, у него есть много шансов реализовать свой бизнес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55160" cy="7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3600" dirty="0" smtClean="0"/>
              <a:t>История возникновения финансов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11560" y="1052736"/>
            <a:ext cx="7084640" cy="545261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Финансы </a:t>
            </a:r>
            <a:r>
              <a:rPr lang="ru-RU" sz="2000" dirty="0" smtClean="0"/>
              <a:t>как историческая категория появилась одновременно с государством при расслоении общества на классы. Финансы представляют собой экономические отношения, связанные с формированием, распределением и использованием </a:t>
            </a:r>
            <a:r>
              <a:rPr lang="ru-RU" sz="2000" dirty="0" smtClean="0"/>
              <a:t>фондов </a:t>
            </a:r>
            <a:r>
              <a:rPr lang="ru-RU" sz="2000" dirty="0" smtClean="0"/>
              <a:t>денежных средств в целях выполнения функций и задач государства и обеспечения условий расширенного воспроизводства. </a:t>
            </a:r>
          </a:p>
          <a:p>
            <a:pPr algn="just"/>
            <a:r>
              <a:rPr lang="ru-RU" sz="2000" dirty="0" smtClean="0"/>
              <a:t>Первые товарно-денежные отношения породили возникновение финансовых отношений. Прошло много лет с тех пор, как у человека появилась потребность соизмерять свою жизнь, вести хозяйство, используя цифры и счет, определять свои денежные средства – доходы и расходы, т.е. распоряжаться финансами.</a:t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виды профессиональной деятельности финансиста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cap="all" dirty="0" smtClean="0"/>
              <a:t>Финансово-кредитная,</a:t>
            </a:r>
          </a:p>
          <a:p>
            <a:r>
              <a:rPr lang="ru-RU" cap="all" dirty="0" smtClean="0"/>
              <a:t>Налогово-бюджетная,</a:t>
            </a:r>
          </a:p>
          <a:p>
            <a:r>
              <a:rPr lang="ru-RU" cap="all" dirty="0" smtClean="0"/>
              <a:t>Инвестиционная,</a:t>
            </a:r>
          </a:p>
          <a:p>
            <a:r>
              <a:rPr lang="ru-RU" cap="all" dirty="0" smtClean="0"/>
              <a:t>Нормативно-методическая,</a:t>
            </a:r>
          </a:p>
          <a:p>
            <a:r>
              <a:rPr lang="ru-RU" cap="all" dirty="0" smtClean="0"/>
              <a:t>Страховая,</a:t>
            </a:r>
          </a:p>
          <a:p>
            <a:r>
              <a:rPr lang="ru-RU" cap="all" dirty="0" smtClean="0"/>
              <a:t>Внешнеэкономическая.</a:t>
            </a:r>
            <a:endParaRPr lang="ru-RU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 б я </a:t>
            </a:r>
            <a:r>
              <a:rPr lang="ru-RU" dirty="0" err="1" smtClean="0"/>
              <a:t>з</a:t>
            </a:r>
            <a:r>
              <a:rPr lang="ru-RU" dirty="0" smtClean="0"/>
              <a:t> а 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н</a:t>
            </a:r>
            <a:r>
              <a:rPr lang="ru-RU" dirty="0" smtClean="0"/>
              <a:t> о с т </a:t>
            </a:r>
            <a:r>
              <a:rPr lang="ru-RU" dirty="0" smtClean="0"/>
              <a:t>и финансиста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дача </a:t>
            </a:r>
            <a:r>
              <a:rPr lang="ru-RU" sz="2800" dirty="0" smtClean="0"/>
              <a:t>заключений по анализу финансовых документов; </a:t>
            </a:r>
          </a:p>
          <a:p>
            <a:r>
              <a:rPr lang="ru-RU" sz="2800" dirty="0" smtClean="0"/>
              <a:t>проведение операций с недвижимостью и ценными бумагами; </a:t>
            </a:r>
          </a:p>
          <a:p>
            <a:r>
              <a:rPr lang="ru-RU" sz="2800" dirty="0" smtClean="0"/>
              <a:t>составление финансовых смет и отчетов; </a:t>
            </a:r>
          </a:p>
          <a:p>
            <a:r>
              <a:rPr lang="ru-RU" sz="2800" dirty="0" smtClean="0"/>
              <a:t>проведение работ по налогообложению; </a:t>
            </a:r>
          </a:p>
          <a:p>
            <a:r>
              <a:rPr lang="ru-RU" sz="2800" dirty="0" smtClean="0"/>
              <a:t>выполнение биржевых операций.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Характеристика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Решает задачи по планированию и рациональному использованию накопленных кредитных ресурсов финансовых органов, осуществляет финансовый и банковский контроль за оборотом (поступлением, вложением, расходованием) денежных средств, анализирует состояние финансовой и хозяйственной деятельности.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83152" cy="908720"/>
          </a:xfrm>
        </p:spPr>
        <p:txBody>
          <a:bodyPr/>
          <a:lstStyle/>
          <a:p>
            <a:pPr algn="ctr"/>
            <a:r>
              <a:rPr lang="ru-RU" dirty="0" smtClean="0"/>
              <a:t>ТРЕБОВАНИЯ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7300664" cy="561902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ЛИЧНОСТНЫМ СПОСОБНОСТЯМ И КАЧЕСТВАМ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СПЕЦИАЛИСТА: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интеллектуальная самостоятельность;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умение управлять собой, личная организованность;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коммуникативные и организаторские способности;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уверенность, целеустремленность;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эрудированность;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 ИНДИВИДУАЛЬНЫМ СПОСОБНОСТЯМ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СПЕЦИАЛИСТА: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высокая работоспособность;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нервно-психическая устойчивость;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аналитическое мышление;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способность к концентрации и распределению внимания в течение длительного времени;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математические способности; 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хорошая оперативная и долговременная память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МЕДИЦИНСКИЕ ПРОТИВОПОКАЗАНИЯ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Работа </a:t>
            </a:r>
            <a:r>
              <a:rPr lang="ru-RU" dirty="0" smtClean="0"/>
              <a:t>финансиста не рекомендуется </a:t>
            </a:r>
            <a:r>
              <a:rPr lang="ru-RU" dirty="0" smtClean="0"/>
              <a:t>людям с </a:t>
            </a:r>
            <a:r>
              <a:rPr lang="ru-RU" dirty="0" smtClean="0"/>
              <a:t>заболеваниями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err="1" smtClean="0"/>
              <a:t>сердечно-сосудистыми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нервно психическими;</a:t>
            </a:r>
          </a:p>
          <a:p>
            <a:r>
              <a:rPr lang="ru-RU" dirty="0" smtClean="0"/>
              <a:t>слухового и зрительного анализаторов; </a:t>
            </a:r>
          </a:p>
          <a:p>
            <a:r>
              <a:rPr lang="ru-RU" dirty="0" err="1" smtClean="0"/>
              <a:t>речеголосового</a:t>
            </a:r>
            <a:r>
              <a:rPr lang="ru-RU" dirty="0" smtClean="0"/>
              <a:t> аппарата.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433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Специальность: финансы и кредит</vt:lpstr>
      <vt:lpstr>Цели и задачи</vt:lpstr>
      <vt:lpstr>           Это мой выбор</vt:lpstr>
      <vt:lpstr>        История возникновения финансов</vt:lpstr>
      <vt:lpstr>основные виды профессиональной деятельности финансиста</vt:lpstr>
      <vt:lpstr>о б я з а н н о с т и финансиста</vt:lpstr>
      <vt:lpstr>  Характеристика профессии</vt:lpstr>
      <vt:lpstr>ТРЕБОВАНИЯ ПРОФЕССИИ</vt:lpstr>
      <vt:lpstr>МЕДИЦИНСКИЕ ПРОТИВОПОКАЗАНИЯ</vt:lpstr>
      <vt:lpstr>Плюсы и минусы профессии</vt:lpstr>
      <vt:lpstr>РОДСТВЕННЫЕ ПРОФЕСИИ</vt:lpstr>
      <vt:lpstr>ПУТИ ПОЛУЧЕНИЯ ПРОФЕССИИ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Специальность: финансы и кредит</dc:title>
  <dc:creator>~лЁля~</dc:creator>
  <cp:lastModifiedBy>~лЁля~</cp:lastModifiedBy>
  <cp:revision>1</cp:revision>
  <dcterms:created xsi:type="dcterms:W3CDTF">2013-03-13T01:49:54Z</dcterms:created>
  <dcterms:modified xsi:type="dcterms:W3CDTF">2013-03-13T03:37:26Z</dcterms:modified>
</cp:coreProperties>
</file>