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1"/>
  </p:notesMasterIdLst>
  <p:sldIdLst>
    <p:sldId id="256" r:id="rId2"/>
    <p:sldId id="257" r:id="rId3"/>
    <p:sldId id="258" r:id="rId4"/>
    <p:sldId id="261" r:id="rId5"/>
    <p:sldId id="259" r:id="rId6"/>
    <p:sldId id="262" r:id="rId7"/>
    <p:sldId id="260" r:id="rId8"/>
    <p:sldId id="263" r:id="rId9"/>
    <p:sldId id="265" r:id="rId10"/>
    <p:sldId id="266" r:id="rId11"/>
    <p:sldId id="264" r:id="rId12"/>
    <p:sldId id="278" r:id="rId13"/>
    <p:sldId id="267" r:id="rId14"/>
    <p:sldId id="279" r:id="rId15"/>
    <p:sldId id="273" r:id="rId16"/>
    <p:sldId id="268" r:id="rId17"/>
    <p:sldId id="280" r:id="rId18"/>
    <p:sldId id="274" r:id="rId19"/>
    <p:sldId id="269" r:id="rId20"/>
    <p:sldId id="281" r:id="rId21"/>
    <p:sldId id="275" r:id="rId22"/>
    <p:sldId id="270" r:id="rId23"/>
    <p:sldId id="282" r:id="rId24"/>
    <p:sldId id="276" r:id="rId25"/>
    <p:sldId id="271" r:id="rId26"/>
    <p:sldId id="283" r:id="rId27"/>
    <p:sldId id="277" r:id="rId28"/>
    <p:sldId id="272" r:id="rId29"/>
    <p:sldId id="284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50C65E"/>
    <a:srgbClr val="FB3B1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9" autoAdjust="0"/>
    <p:restoredTop sz="94660"/>
  </p:normalViewPr>
  <p:slideViewPr>
    <p:cSldViewPr>
      <p:cViewPr varScale="1">
        <p:scale>
          <a:sx n="65" d="100"/>
          <a:sy n="65" d="100"/>
        </p:scale>
        <p:origin x="-131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D2928A0-A83A-4AA3-90DA-8C6713479C9F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F28B5FF-889E-438F-9353-F6ED1F3C65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7C6EC53-E317-4054-A25C-B023B4D54F4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Rectangle 10"/>
          <p:cNvGrpSpPr>
            <a:grpSpLocks/>
          </p:cNvGrpSpPr>
          <p:nvPr/>
        </p:nvGrpSpPr>
        <p:grpSpPr bwMode="auto">
          <a:xfrm>
            <a:off x="-6350" y="3859213"/>
            <a:ext cx="9156700" cy="3005137"/>
            <a:chOff x="-4" y="2431"/>
            <a:chExt cx="5768" cy="1893"/>
          </a:xfrm>
        </p:grpSpPr>
        <p:pic>
          <p:nvPicPr>
            <p:cNvPr id="5" name="Rectangle 10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4" y="2431"/>
              <a:ext cx="5768" cy="1893"/>
            </a:xfrm>
            <a:prstGeom prst="rect">
              <a:avLst/>
            </a:prstGeom>
            <a:noFill/>
          </p:spPr>
        </p:pic>
        <p:sp>
          <p:nvSpPr>
            <p:cNvPr id="6" name="Text Box 3"/>
            <p:cNvSpPr txBox="1">
              <a:spLocks noChangeArrowheads="1"/>
            </p:cNvSpPr>
            <p:nvPr/>
          </p:nvSpPr>
          <p:spPr bwMode="auto">
            <a:xfrm>
              <a:off x="0" y="2436"/>
              <a:ext cx="5760" cy="1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Trebuchet MS" pitchFamily="34" charset="0"/>
              </a:endParaRPr>
            </a:p>
          </p:txBody>
        </p:sp>
      </p:grpSp>
      <p:grpSp>
        <p:nvGrpSpPr>
          <p:cNvPr id="7" name="Rectangle 11"/>
          <p:cNvGrpSpPr>
            <a:grpSpLocks/>
          </p:cNvGrpSpPr>
          <p:nvPr/>
        </p:nvGrpSpPr>
        <p:grpSpPr bwMode="auto">
          <a:xfrm>
            <a:off x="-6350" y="-6350"/>
            <a:ext cx="9156700" cy="3876675"/>
            <a:chOff x="-4" y="-4"/>
            <a:chExt cx="5768" cy="2442"/>
          </a:xfrm>
        </p:grpSpPr>
        <p:pic>
          <p:nvPicPr>
            <p:cNvPr id="8" name="Rectangle 11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4" y="-4"/>
              <a:ext cx="5768" cy="2442"/>
            </a:xfrm>
            <a:prstGeom prst="rect">
              <a:avLst/>
            </a:prstGeom>
            <a:noFill/>
          </p:spPr>
        </p:pic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2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Trebuchet MS" pitchFamily="34" charset="0"/>
              </a:endParaRPr>
            </a:p>
          </p:txBody>
        </p:sp>
      </p:grpSp>
      <p:sp>
        <p:nvSpPr>
          <p:cNvPr id="10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73AF9-F5FA-410D-81AD-29F3B0FDA34E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FC09C-1F8C-48DB-87B9-60CEF8ECC1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A86CC-B21A-4DDC-BD6A-053EA49E39FF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ECE76-C6C7-4A83-92C5-C3EA25D01E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4B090-D965-4D01-B7BC-39482277811E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D38DE-F1B2-48A8-B423-1BCCA268E8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539CD-7880-4497-AAA7-27D7F671F317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2728E-9508-495C-9A13-306A5CDA3E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DDC6C-E6A7-419D-8389-192F22152213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6F76A-20EA-4447-A537-B0041BFAE7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97A86-2ABA-44EB-9234-A5CF62BA199C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C1189-5FED-413B-B7A7-A7A87384CA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CD4FE-16CD-4BED-8789-FD07A1CF9B73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9D2DE-AF0B-4CF2-8AA9-EDE0D7DA40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30508-1EF4-4D88-9BB5-C578E13A0CC3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901BF-41F7-4820-96D1-EB74185A15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01B1B-5BF6-4E14-8050-F5FB5688A8B9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47BA1-CEA8-4463-AFF1-4BCBF7E3A1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A8D62-F0A2-43C6-AF6D-B4C426389A2F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CE158-E41E-4412-998C-439326EA51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A4686-C745-4F90-8CE3-980834CA995C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8B6A2-B2FE-4C9E-8E0E-CD4A3EDF91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D810CD0-CF7F-45D5-A868-DADE30C2640E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8EF8417-370E-4A8C-90B4-2568F95C38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1" r:id="rId5"/>
    <p:sldLayoutId id="2147483680" r:id="rId6"/>
    <p:sldLayoutId id="2147483679" r:id="rId7"/>
    <p:sldLayoutId id="2147483678" r:id="rId8"/>
    <p:sldLayoutId id="2147483686" r:id="rId9"/>
    <p:sldLayoutId id="2147483677" r:id="rId10"/>
    <p:sldLayoutId id="2147483676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763713" y="3213100"/>
            <a:ext cx="5637212" cy="8826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115616" y="692696"/>
            <a:ext cx="7175351" cy="179316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/>
              <a:t>Военные учения</a:t>
            </a:r>
            <a:endParaRPr lang="ru-RU" dirty="0"/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1831975"/>
            <a:ext cx="6121400" cy="411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260350"/>
            <a:ext cx="2951162" cy="610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4586" name="Group 10"/>
          <p:cNvGraphicFramePr>
            <a:graphicFrameLocks noGrp="1"/>
          </p:cNvGraphicFramePr>
          <p:nvPr/>
        </p:nvGraphicFramePr>
        <p:xfrm>
          <a:off x="3638550" y="442913"/>
          <a:ext cx="207963" cy="365125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322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4619" name="Group 43"/>
          <p:cNvGraphicFramePr>
            <a:graphicFrameLocks noGrp="1"/>
          </p:cNvGraphicFramePr>
          <p:nvPr/>
        </p:nvGraphicFramePr>
        <p:xfrm>
          <a:off x="3708400" y="404813"/>
          <a:ext cx="3457575" cy="5943600"/>
        </p:xfrm>
        <a:graphic>
          <a:graphicData uri="http://schemas.openxmlformats.org/drawingml/2006/table">
            <a:tbl>
              <a:tblPr/>
              <a:tblGrid>
                <a:gridCol w="3457575"/>
              </a:tblGrid>
              <a:tr h="254000">
                <a:tc>
                  <a:txBody>
                    <a:bodyPr/>
                    <a:lstStyle/>
                    <a:p>
                      <a:pPr marL="460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Trebuchet MS" pitchFamily="34" charset="0"/>
                        </a:rPr>
                        <a:t>41-50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460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Trebuchet MS" pitchFamily="34" charset="0"/>
                        </a:rPr>
                        <a:t>31-40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460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Trebuchet MS" pitchFamily="34" charset="0"/>
                        </a:rPr>
                        <a:t>25-30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460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Trebuchet MS" pitchFamily="34" charset="0"/>
                        </a:rPr>
                        <a:t>23-25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460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Trebuchet MS" pitchFamily="34" charset="0"/>
                        </a:rPr>
                        <a:t>21-23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460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Trebuchet MS" pitchFamily="34" charset="0"/>
                        </a:rPr>
                        <a:t>18-20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460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Trebuchet MS" pitchFamily="34" charset="0"/>
                        </a:rPr>
                        <a:t>16-19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460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Trebuchet MS" pitchFamily="34" charset="0"/>
                        </a:rPr>
                        <a:t>12-16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460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Trebuchet MS" pitchFamily="34" charset="0"/>
                        </a:rPr>
                        <a:t>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460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Trebuchet MS" pitchFamily="34" charset="0"/>
                        </a:rPr>
                        <a:t>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460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Trebuchet MS" pitchFamily="34" charset="0"/>
                        </a:rPr>
                        <a:t>8 – 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460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Trebuchet MS" pitchFamily="34" charset="0"/>
                        </a:rPr>
                        <a:t>6 - 7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460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Trebuchet MS" pitchFamily="34" charset="0"/>
                        </a:rPr>
                        <a:t>4 - 5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460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Trebuchet MS" pitchFamily="34" charset="0"/>
                        </a:rPr>
                        <a:t>3 –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460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Trebuchet MS" pitchFamily="34" charset="0"/>
                        </a:rPr>
                        <a:t>0 – 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Заголовок 2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04863" y="-19050"/>
            <a:ext cx="7418387" cy="2817813"/>
          </a:xfrm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50" y="2205038"/>
            <a:ext cx="5867400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5"/>
          <p:cNvSpPr>
            <a:spLocks noChangeArrowheads="1"/>
          </p:cNvSpPr>
          <p:nvPr/>
        </p:nvSpPr>
        <p:spPr bwMode="auto">
          <a:xfrm>
            <a:off x="396875" y="1401763"/>
            <a:ext cx="8496300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Командиры строят свои отделения и командуют:</a:t>
            </a:r>
          </a:p>
          <a:p>
            <a:endParaRPr lang="ru-RU" sz="2800"/>
          </a:p>
          <a:p>
            <a:r>
              <a:rPr lang="ru-RU" sz="2800"/>
              <a:t>Отделение! Равняйсь! Смирно!</a:t>
            </a:r>
          </a:p>
          <a:p>
            <a:r>
              <a:rPr lang="ru-RU" sz="2800"/>
              <a:t>- Направо!</a:t>
            </a:r>
          </a:p>
          <a:p>
            <a:r>
              <a:rPr lang="ru-RU" sz="2800"/>
              <a:t>- Налево!</a:t>
            </a:r>
          </a:p>
          <a:p>
            <a:r>
              <a:rPr lang="ru-RU" sz="2800"/>
              <a:t>- Кругом!</a:t>
            </a:r>
          </a:p>
          <a:p>
            <a:r>
              <a:rPr lang="ru-RU" sz="2800"/>
              <a:t>- На месте шагом марш!</a:t>
            </a:r>
          </a:p>
          <a:p>
            <a:r>
              <a:rPr lang="ru-RU" sz="2800"/>
              <a:t>- Стой! Вольно!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632848" cy="2304256"/>
          </a:xfrm>
        </p:spPr>
        <p:txBody>
          <a:bodyPr/>
          <a:lstStyle/>
          <a:p>
            <a:pPr marL="320040" indent="-32004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/>
              <a:t>3 ТУР </a:t>
            </a:r>
            <a:br>
              <a:rPr lang="ru-RU" dirty="0" smtClean="0"/>
            </a:br>
            <a:r>
              <a:rPr lang="ru-RU" dirty="0" smtClean="0"/>
              <a:t>«ЗВЕЗДНЫЙ ШТУРМ»</a:t>
            </a:r>
            <a:endParaRPr lang="ru-RU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2492375"/>
            <a:ext cx="5429250" cy="337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4"/>
          <p:cNvSpPr txBox="1">
            <a:spLocks noChangeArrowheads="1"/>
          </p:cNvSpPr>
          <p:nvPr/>
        </p:nvSpPr>
        <p:spPr bwMode="auto">
          <a:xfrm>
            <a:off x="971550" y="2008188"/>
            <a:ext cx="734536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Командир с завязанными глазами на время должен собрать красные звезды.</a:t>
            </a:r>
          </a:p>
          <a:p>
            <a:r>
              <a:rPr lang="ru-RU" sz="2800"/>
              <a:t> Отделение помогает своему командиру</a:t>
            </a:r>
          </a:p>
          <a:p>
            <a:r>
              <a:rPr lang="ru-RU" sz="2800"/>
              <a:t>словами: «Бери», «Не бери».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1619250" y="620713"/>
            <a:ext cx="5832475" cy="554513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ysClr val="windowText" lastClr="000000"/>
              </a:solidFill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054718" y="4797152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323209" y="1015299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316390" y="4724420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084755" y="3933056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089869" y="1540098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661783" y="2708920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41" name="Picture 9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137101" y="3944067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42" name="Picture 10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346427" y="5084541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43" name="Picture 11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012160" y="1797661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44" name="Picture 1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054717" y="868069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45" name="Picture 13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423815" y="2852936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46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33850" y="620713"/>
            <a:ext cx="969963" cy="96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-конечная звезда 7"/>
          <p:cNvSpPr/>
          <p:nvPr/>
        </p:nvSpPr>
        <p:spPr>
          <a:xfrm>
            <a:off x="3276600" y="1916113"/>
            <a:ext cx="2781300" cy="2655887"/>
          </a:xfrm>
          <a:prstGeom prst="star7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ysClr val="windowText" lastClr="000000"/>
              </a:solidFill>
            </a:endParaRPr>
          </a:p>
        </p:txBody>
      </p:sp>
      <p:sp>
        <p:nvSpPr>
          <p:cNvPr id="29711" name="TextBox 9"/>
          <p:cNvSpPr txBox="1">
            <a:spLocks noChangeArrowheads="1"/>
          </p:cNvSpPr>
          <p:nvPr/>
        </p:nvSpPr>
        <p:spPr bwMode="auto">
          <a:xfrm>
            <a:off x="5654675" y="1355725"/>
            <a:ext cx="3063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1</a:t>
            </a:r>
          </a:p>
        </p:txBody>
      </p:sp>
      <p:sp>
        <p:nvSpPr>
          <p:cNvPr id="29712" name="TextBox 21"/>
          <p:cNvSpPr txBox="1">
            <a:spLocks noChangeArrowheads="1"/>
          </p:cNvSpPr>
          <p:nvPr/>
        </p:nvSpPr>
        <p:spPr bwMode="auto">
          <a:xfrm>
            <a:off x="6343650" y="2144713"/>
            <a:ext cx="3063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2</a:t>
            </a:r>
          </a:p>
        </p:txBody>
      </p:sp>
      <p:sp>
        <p:nvSpPr>
          <p:cNvPr id="29713" name="TextBox 22"/>
          <p:cNvSpPr txBox="1">
            <a:spLocks noChangeArrowheads="1"/>
          </p:cNvSpPr>
          <p:nvPr/>
        </p:nvSpPr>
        <p:spPr bwMode="auto">
          <a:xfrm>
            <a:off x="6754813" y="3195638"/>
            <a:ext cx="3079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3</a:t>
            </a:r>
          </a:p>
        </p:txBody>
      </p:sp>
      <p:sp>
        <p:nvSpPr>
          <p:cNvPr id="29714" name="TextBox 23"/>
          <p:cNvSpPr txBox="1">
            <a:spLocks noChangeArrowheads="1"/>
          </p:cNvSpPr>
          <p:nvPr/>
        </p:nvSpPr>
        <p:spPr bwMode="auto">
          <a:xfrm>
            <a:off x="6483350" y="4305300"/>
            <a:ext cx="306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4</a:t>
            </a:r>
          </a:p>
        </p:txBody>
      </p:sp>
      <p:sp>
        <p:nvSpPr>
          <p:cNvPr id="29715" name="TextBox 24"/>
          <p:cNvSpPr txBox="1">
            <a:spLocks noChangeArrowheads="1"/>
          </p:cNvSpPr>
          <p:nvPr/>
        </p:nvSpPr>
        <p:spPr bwMode="auto">
          <a:xfrm>
            <a:off x="5654675" y="5100638"/>
            <a:ext cx="3063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5</a:t>
            </a:r>
          </a:p>
        </p:txBody>
      </p:sp>
      <p:sp>
        <p:nvSpPr>
          <p:cNvPr id="29716" name="TextBox 25"/>
          <p:cNvSpPr txBox="1">
            <a:spLocks noChangeArrowheads="1"/>
          </p:cNvSpPr>
          <p:nvPr/>
        </p:nvSpPr>
        <p:spPr bwMode="auto">
          <a:xfrm>
            <a:off x="4678363" y="5468938"/>
            <a:ext cx="3063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6</a:t>
            </a:r>
          </a:p>
        </p:txBody>
      </p:sp>
      <p:sp>
        <p:nvSpPr>
          <p:cNvPr id="29717" name="TextBox 26"/>
          <p:cNvSpPr txBox="1">
            <a:spLocks noChangeArrowheads="1"/>
          </p:cNvSpPr>
          <p:nvPr/>
        </p:nvSpPr>
        <p:spPr bwMode="auto">
          <a:xfrm>
            <a:off x="3386138" y="5114925"/>
            <a:ext cx="3063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7</a:t>
            </a:r>
          </a:p>
        </p:txBody>
      </p:sp>
      <p:sp>
        <p:nvSpPr>
          <p:cNvPr id="29718" name="TextBox 27"/>
          <p:cNvSpPr txBox="1">
            <a:spLocks noChangeArrowheads="1"/>
          </p:cNvSpPr>
          <p:nvPr/>
        </p:nvSpPr>
        <p:spPr bwMode="auto">
          <a:xfrm>
            <a:off x="2416175" y="4305300"/>
            <a:ext cx="306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8</a:t>
            </a:r>
          </a:p>
        </p:txBody>
      </p:sp>
      <p:sp>
        <p:nvSpPr>
          <p:cNvPr id="29719" name="TextBox 28"/>
          <p:cNvSpPr txBox="1">
            <a:spLocks noChangeArrowheads="1"/>
          </p:cNvSpPr>
          <p:nvPr/>
        </p:nvSpPr>
        <p:spPr bwMode="auto">
          <a:xfrm>
            <a:off x="1993900" y="3106738"/>
            <a:ext cx="3063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9</a:t>
            </a:r>
          </a:p>
        </p:txBody>
      </p:sp>
      <p:sp>
        <p:nvSpPr>
          <p:cNvPr id="29720" name="TextBox 29"/>
          <p:cNvSpPr txBox="1">
            <a:spLocks noChangeArrowheads="1"/>
          </p:cNvSpPr>
          <p:nvPr/>
        </p:nvSpPr>
        <p:spPr bwMode="auto">
          <a:xfrm>
            <a:off x="2355850" y="1906588"/>
            <a:ext cx="428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10</a:t>
            </a:r>
          </a:p>
        </p:txBody>
      </p:sp>
      <p:sp>
        <p:nvSpPr>
          <p:cNvPr id="29721" name="TextBox 30"/>
          <p:cNvSpPr txBox="1">
            <a:spLocks noChangeArrowheads="1"/>
          </p:cNvSpPr>
          <p:nvPr/>
        </p:nvSpPr>
        <p:spPr bwMode="auto">
          <a:xfrm>
            <a:off x="3325813" y="1193800"/>
            <a:ext cx="428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11</a:t>
            </a:r>
          </a:p>
        </p:txBody>
      </p:sp>
      <p:sp>
        <p:nvSpPr>
          <p:cNvPr id="29722" name="TextBox 18431"/>
          <p:cNvSpPr txBox="1">
            <a:spLocks noChangeArrowheads="1"/>
          </p:cNvSpPr>
          <p:nvPr/>
        </p:nvSpPr>
        <p:spPr bwMode="auto">
          <a:xfrm>
            <a:off x="4403725" y="985838"/>
            <a:ext cx="428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12</a:t>
            </a:r>
          </a:p>
        </p:txBody>
      </p:sp>
      <p:sp>
        <p:nvSpPr>
          <p:cNvPr id="28700" name="Text Box 28"/>
          <p:cNvSpPr txBox="1">
            <a:spLocks noChangeArrowheads="1"/>
          </p:cNvSpPr>
          <p:nvPr/>
        </p:nvSpPr>
        <p:spPr bwMode="auto">
          <a:xfrm>
            <a:off x="3924300" y="2781300"/>
            <a:ext cx="14906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/>
              <a:t>Stop!</a:t>
            </a:r>
            <a:endParaRPr lang="ru-RU" sz="4400"/>
          </a:p>
        </p:txBody>
      </p:sp>
      <p:sp>
        <p:nvSpPr>
          <p:cNvPr id="29724" name="AutoShape 29">
            <a:hlinkClick r:id="" action="ppaction://noaction" highlightClick="1">
              <a:snd r:embed="rId4" name="drumroll.wav"/>
            </a:hlinkClick>
          </p:cNvPr>
          <p:cNvSpPr>
            <a:spLocks noChangeArrowheads="1"/>
          </p:cNvSpPr>
          <p:nvPr/>
        </p:nvSpPr>
        <p:spPr bwMode="auto">
          <a:xfrm>
            <a:off x="611188" y="4868863"/>
            <a:ext cx="1042987" cy="1042987"/>
          </a:xfrm>
          <a:prstGeom prst="actionButtonSou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000"/>
                            </p:stCondLst>
                            <p:childTnLst>
                              <p:par>
                                <p:cTn id="41" presetID="45" presetClass="entr" presetSubtype="0" repeatCount="4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0"/>
                            </p:stCondLst>
                            <p:childTnLst>
                              <p:par>
                                <p:cTn id="4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1000"/>
                                        <p:tgtEl>
                                          <p:spTgt spid="28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0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6512511" cy="2088232"/>
          </a:xfrm>
        </p:spPr>
        <p:txBody>
          <a:bodyPr/>
          <a:lstStyle/>
          <a:p>
            <a:pPr marL="320040" indent="-32004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/>
              <a:t>4 ТУР</a:t>
            </a:r>
            <a:br>
              <a:rPr lang="ru-RU" dirty="0" smtClean="0"/>
            </a:br>
            <a:r>
              <a:rPr lang="ru-RU" dirty="0" smtClean="0"/>
              <a:t>«Полевая кухня» </a:t>
            </a:r>
            <a:endParaRPr lang="ru-RU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2636838"/>
            <a:ext cx="4606925" cy="370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4"/>
          <p:cNvSpPr txBox="1">
            <a:spLocks noChangeArrowheads="1"/>
          </p:cNvSpPr>
          <p:nvPr/>
        </p:nvSpPr>
        <p:spPr bwMode="auto">
          <a:xfrm>
            <a:off x="1403350" y="1125538"/>
            <a:ext cx="6253163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/>
              <a:t>Один представитель от команды</a:t>
            </a:r>
          </a:p>
          <a:p>
            <a:r>
              <a:rPr lang="ru-RU" sz="2800"/>
              <a:t>участвует в конкурсе : «Почисти</a:t>
            </a:r>
          </a:p>
          <a:p>
            <a:r>
              <a:rPr lang="ru-RU" sz="2800"/>
              <a:t>картошку» на время. Оценивается</a:t>
            </a:r>
          </a:p>
          <a:p>
            <a:r>
              <a:rPr lang="ru-RU" sz="2800"/>
              <a:t>быстрота и аккуратность. Участвуют</a:t>
            </a:r>
          </a:p>
          <a:p>
            <a:r>
              <a:rPr lang="ru-RU" sz="2800"/>
              <a:t>все команды одновременно.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1619250" y="620713"/>
            <a:ext cx="5832475" cy="554513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ysClr val="windowText" lastClr="000000"/>
              </a:solidFill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054718" y="4797152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323209" y="1015299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316390" y="4724420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084755" y="3933056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089869" y="1540098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661783" y="2708920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41" name="Picture 9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137101" y="3944067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42" name="Picture 10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346427" y="5084541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43" name="Picture 11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012160" y="1797661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44" name="Picture 1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054717" y="868069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45" name="Picture 13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423815" y="2852936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46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33850" y="620713"/>
            <a:ext cx="969963" cy="96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-конечная звезда 7"/>
          <p:cNvSpPr>
            <a:spLocks/>
          </p:cNvSpPr>
          <p:nvPr/>
        </p:nvSpPr>
        <p:spPr bwMode="auto">
          <a:xfrm>
            <a:off x="3203575" y="1844675"/>
            <a:ext cx="2781300" cy="2655888"/>
          </a:xfrm>
          <a:custGeom>
            <a:avLst/>
            <a:gdLst>
              <a:gd name="T0" fmla="*/ 2506947 w 2781001"/>
              <a:gd name="T1" fmla="*/ 526070 h 2655844"/>
              <a:gd name="T2" fmla="*/ 2782508 w 2781001"/>
              <a:gd name="T3" fmla="*/ 1708131 h 2655844"/>
              <a:gd name="T4" fmla="*/ 2010413 w 2781001"/>
              <a:gd name="T5" fmla="*/ 2656078 h 2655844"/>
              <a:gd name="T6" fmla="*/ 772088 w 2781001"/>
              <a:gd name="T7" fmla="*/ 2656078 h 2655844"/>
              <a:gd name="T8" fmla="*/ -7 w 2781001"/>
              <a:gd name="T9" fmla="*/ 1708131 h 2655844"/>
              <a:gd name="T10" fmla="*/ 275554 w 2781001"/>
              <a:gd name="T11" fmla="*/ 526070 h 2655844"/>
              <a:gd name="T12" fmla="*/ 1391251 w 2781001"/>
              <a:gd name="T13" fmla="*/ 0 h 2655844"/>
              <a:gd name="T14" fmla="*/ 0 60000 65536"/>
              <a:gd name="T15" fmla="*/ 0 60000 65536"/>
              <a:gd name="T16" fmla="*/ 5898240 60000 65536"/>
              <a:gd name="T17" fmla="*/ 5898240 60000 65536"/>
              <a:gd name="T18" fmla="*/ 11796480 60000 65536"/>
              <a:gd name="T19" fmla="*/ 11796480 60000 65536"/>
              <a:gd name="T20" fmla="*/ 17694720 60000 65536"/>
              <a:gd name="T21" fmla="*/ 618832 w 2781001"/>
              <a:gd name="T22" fmla="*/ 526026 h 2655844"/>
              <a:gd name="T23" fmla="*/ 2162169 w 2781001"/>
              <a:gd name="T24" fmla="*/ 1999913 h 265584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781001" h="2655844">
                <a:moveTo>
                  <a:pt x="-7" y="1707991"/>
                </a:moveTo>
                <a:lnTo>
                  <a:pt x="428241" y="1181969"/>
                </a:lnTo>
                <a:lnTo>
                  <a:pt x="275404" y="526025"/>
                </a:lnTo>
                <a:lnTo>
                  <a:pt x="962259" y="526026"/>
                </a:lnTo>
                <a:lnTo>
                  <a:pt x="1390501" y="0"/>
                </a:lnTo>
                <a:lnTo>
                  <a:pt x="1818742" y="526026"/>
                </a:lnTo>
                <a:lnTo>
                  <a:pt x="2505597" y="526025"/>
                </a:lnTo>
                <a:lnTo>
                  <a:pt x="2352760" y="1181969"/>
                </a:lnTo>
                <a:lnTo>
                  <a:pt x="2781008" y="1707991"/>
                </a:lnTo>
                <a:lnTo>
                  <a:pt x="2162169" y="1999913"/>
                </a:lnTo>
                <a:lnTo>
                  <a:pt x="2009328" y="2655858"/>
                </a:lnTo>
                <a:lnTo>
                  <a:pt x="1390501" y="2363933"/>
                </a:lnTo>
                <a:lnTo>
                  <a:pt x="771673" y="2655858"/>
                </a:lnTo>
                <a:lnTo>
                  <a:pt x="618832" y="1999913"/>
                </a:lnTo>
                <a:close/>
              </a:path>
            </a:pathLst>
          </a:custGeom>
          <a:solidFill>
            <a:srgbClr val="CC00FF"/>
          </a:solidFill>
          <a:ln w="15875" cap="flat" cmpd="sng" algn="ctr">
            <a:solidFill>
              <a:srgbClr val="1C2B68"/>
            </a:solidFill>
            <a:prstDash val="solid"/>
            <a:round/>
            <a:headEnd/>
            <a:tailEnd/>
          </a:ln>
        </p:spPr>
        <p:txBody>
          <a:bodyPr anchor="ctr"/>
          <a:lstStyle/>
          <a:p>
            <a:endParaRPr lang="ru-RU"/>
          </a:p>
        </p:txBody>
      </p:sp>
      <p:sp>
        <p:nvSpPr>
          <p:cNvPr id="32783" name="TextBox 9"/>
          <p:cNvSpPr txBox="1">
            <a:spLocks noChangeArrowheads="1"/>
          </p:cNvSpPr>
          <p:nvPr/>
        </p:nvSpPr>
        <p:spPr bwMode="auto">
          <a:xfrm>
            <a:off x="5654675" y="1355725"/>
            <a:ext cx="3063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1</a:t>
            </a:r>
          </a:p>
        </p:txBody>
      </p:sp>
      <p:sp>
        <p:nvSpPr>
          <p:cNvPr id="32784" name="TextBox 21"/>
          <p:cNvSpPr txBox="1">
            <a:spLocks noChangeArrowheads="1"/>
          </p:cNvSpPr>
          <p:nvPr/>
        </p:nvSpPr>
        <p:spPr bwMode="auto">
          <a:xfrm>
            <a:off x="6343650" y="2144713"/>
            <a:ext cx="3063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2</a:t>
            </a:r>
          </a:p>
        </p:txBody>
      </p:sp>
      <p:sp>
        <p:nvSpPr>
          <p:cNvPr id="32785" name="TextBox 22"/>
          <p:cNvSpPr txBox="1">
            <a:spLocks noChangeArrowheads="1"/>
          </p:cNvSpPr>
          <p:nvPr/>
        </p:nvSpPr>
        <p:spPr bwMode="auto">
          <a:xfrm>
            <a:off x="6754813" y="3195638"/>
            <a:ext cx="3079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3</a:t>
            </a:r>
          </a:p>
        </p:txBody>
      </p:sp>
      <p:sp>
        <p:nvSpPr>
          <p:cNvPr id="32786" name="TextBox 23"/>
          <p:cNvSpPr txBox="1">
            <a:spLocks noChangeArrowheads="1"/>
          </p:cNvSpPr>
          <p:nvPr/>
        </p:nvSpPr>
        <p:spPr bwMode="auto">
          <a:xfrm>
            <a:off x="6483350" y="4305300"/>
            <a:ext cx="306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4</a:t>
            </a:r>
          </a:p>
        </p:txBody>
      </p:sp>
      <p:sp>
        <p:nvSpPr>
          <p:cNvPr id="32787" name="TextBox 24"/>
          <p:cNvSpPr txBox="1">
            <a:spLocks noChangeArrowheads="1"/>
          </p:cNvSpPr>
          <p:nvPr/>
        </p:nvSpPr>
        <p:spPr bwMode="auto">
          <a:xfrm>
            <a:off x="5654675" y="5100638"/>
            <a:ext cx="3063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5</a:t>
            </a:r>
          </a:p>
        </p:txBody>
      </p:sp>
      <p:sp>
        <p:nvSpPr>
          <p:cNvPr id="32788" name="TextBox 25"/>
          <p:cNvSpPr txBox="1">
            <a:spLocks noChangeArrowheads="1"/>
          </p:cNvSpPr>
          <p:nvPr/>
        </p:nvSpPr>
        <p:spPr bwMode="auto">
          <a:xfrm>
            <a:off x="4678363" y="5468938"/>
            <a:ext cx="3063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6</a:t>
            </a:r>
          </a:p>
        </p:txBody>
      </p:sp>
      <p:sp>
        <p:nvSpPr>
          <p:cNvPr id="32789" name="TextBox 26"/>
          <p:cNvSpPr txBox="1">
            <a:spLocks noChangeArrowheads="1"/>
          </p:cNvSpPr>
          <p:nvPr/>
        </p:nvSpPr>
        <p:spPr bwMode="auto">
          <a:xfrm>
            <a:off x="3386138" y="5114925"/>
            <a:ext cx="3063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7</a:t>
            </a:r>
          </a:p>
        </p:txBody>
      </p:sp>
      <p:sp>
        <p:nvSpPr>
          <p:cNvPr id="32790" name="TextBox 27"/>
          <p:cNvSpPr txBox="1">
            <a:spLocks noChangeArrowheads="1"/>
          </p:cNvSpPr>
          <p:nvPr/>
        </p:nvSpPr>
        <p:spPr bwMode="auto">
          <a:xfrm>
            <a:off x="2416175" y="4305300"/>
            <a:ext cx="306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8</a:t>
            </a:r>
          </a:p>
        </p:txBody>
      </p:sp>
      <p:sp>
        <p:nvSpPr>
          <p:cNvPr id="32791" name="TextBox 28"/>
          <p:cNvSpPr txBox="1">
            <a:spLocks noChangeArrowheads="1"/>
          </p:cNvSpPr>
          <p:nvPr/>
        </p:nvSpPr>
        <p:spPr bwMode="auto">
          <a:xfrm>
            <a:off x="1993900" y="3106738"/>
            <a:ext cx="3063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9</a:t>
            </a:r>
          </a:p>
        </p:txBody>
      </p:sp>
      <p:sp>
        <p:nvSpPr>
          <p:cNvPr id="32792" name="TextBox 29"/>
          <p:cNvSpPr txBox="1">
            <a:spLocks noChangeArrowheads="1"/>
          </p:cNvSpPr>
          <p:nvPr/>
        </p:nvSpPr>
        <p:spPr bwMode="auto">
          <a:xfrm>
            <a:off x="2355850" y="1906588"/>
            <a:ext cx="428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10</a:t>
            </a:r>
          </a:p>
        </p:txBody>
      </p:sp>
      <p:sp>
        <p:nvSpPr>
          <p:cNvPr id="32793" name="TextBox 30"/>
          <p:cNvSpPr txBox="1">
            <a:spLocks noChangeArrowheads="1"/>
          </p:cNvSpPr>
          <p:nvPr/>
        </p:nvSpPr>
        <p:spPr bwMode="auto">
          <a:xfrm>
            <a:off x="3325813" y="1193800"/>
            <a:ext cx="428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11</a:t>
            </a:r>
          </a:p>
        </p:txBody>
      </p:sp>
      <p:sp>
        <p:nvSpPr>
          <p:cNvPr id="32794" name="TextBox 18431"/>
          <p:cNvSpPr txBox="1">
            <a:spLocks noChangeArrowheads="1"/>
          </p:cNvSpPr>
          <p:nvPr/>
        </p:nvSpPr>
        <p:spPr bwMode="auto">
          <a:xfrm>
            <a:off x="4403725" y="985838"/>
            <a:ext cx="428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12</a:t>
            </a:r>
          </a:p>
        </p:txBody>
      </p:sp>
      <p:sp>
        <p:nvSpPr>
          <p:cNvPr id="37916" name="Text Box 28"/>
          <p:cNvSpPr txBox="1">
            <a:spLocks noChangeArrowheads="1"/>
          </p:cNvSpPr>
          <p:nvPr/>
        </p:nvSpPr>
        <p:spPr bwMode="auto">
          <a:xfrm>
            <a:off x="3924300" y="2781300"/>
            <a:ext cx="14906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/>
              <a:t>Stop!</a:t>
            </a:r>
            <a:endParaRPr lang="ru-RU" sz="4400"/>
          </a:p>
        </p:txBody>
      </p:sp>
      <p:sp>
        <p:nvSpPr>
          <p:cNvPr id="32796" name="AutoShape 29">
            <a:hlinkClick r:id="" action="ppaction://noaction" highlightClick="1">
              <a:snd r:embed="rId4" name="drumroll.wav"/>
            </a:hlinkClick>
          </p:cNvPr>
          <p:cNvSpPr>
            <a:spLocks noChangeArrowheads="1"/>
          </p:cNvSpPr>
          <p:nvPr/>
        </p:nvSpPr>
        <p:spPr bwMode="auto">
          <a:xfrm>
            <a:off x="611188" y="4868863"/>
            <a:ext cx="1042987" cy="1042987"/>
          </a:xfrm>
          <a:prstGeom prst="actionButtonSou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000"/>
                            </p:stCondLst>
                            <p:childTnLst>
                              <p:par>
                                <p:cTn id="41" presetID="45" presetClass="entr" presetSubtype="0" repeatCount="4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500"/>
                            </p:stCondLst>
                            <p:childTnLst>
                              <p:par>
                                <p:cTn id="4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1000"/>
                                        <p:tgtEl>
                                          <p:spTgt spid="37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79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052736"/>
            <a:ext cx="6512511" cy="1728192"/>
          </a:xfrm>
        </p:spPr>
        <p:txBody>
          <a:bodyPr/>
          <a:lstStyle/>
          <a:p>
            <a:pPr marL="320040" indent="-32004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/>
              <a:t>5 тур</a:t>
            </a:r>
            <a:br>
              <a:rPr lang="ru-RU" dirty="0" smtClean="0"/>
            </a:br>
            <a:r>
              <a:rPr lang="ru-RU" dirty="0" smtClean="0"/>
              <a:t>«Медсанбат»</a:t>
            </a:r>
            <a:endParaRPr lang="ru-RU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2924175"/>
            <a:ext cx="4024313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888" y="980728"/>
            <a:ext cx="5000343" cy="4680520"/>
          </a:xfrm>
        </p:spPr>
        <p:txBody>
          <a:bodyPr/>
          <a:lstStyle/>
          <a:p>
            <a:pPr marL="320040" indent="-32004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/>
              <a:t>1 тур</a:t>
            </a:r>
            <a:br>
              <a:rPr lang="ru-RU" dirty="0" smtClean="0"/>
            </a:br>
            <a:r>
              <a:rPr lang="ru-RU" dirty="0" smtClean="0"/>
              <a:t>отборочный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Назначение командиров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476250"/>
            <a:ext cx="3040063" cy="266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5-конечная звезда 2"/>
          <p:cNvSpPr/>
          <p:nvPr/>
        </p:nvSpPr>
        <p:spPr>
          <a:xfrm>
            <a:off x="3363913" y="3141663"/>
            <a:ext cx="914400" cy="9144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4"/>
          <p:cNvSpPr txBox="1">
            <a:spLocks noChangeArrowheads="1"/>
          </p:cNvSpPr>
          <p:nvPr/>
        </p:nvSpPr>
        <p:spPr bwMode="auto">
          <a:xfrm>
            <a:off x="611188" y="1412875"/>
            <a:ext cx="7659687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/>
              <a:t>Каждая команда выбирает себе</a:t>
            </a:r>
          </a:p>
          <a:p>
            <a:r>
              <a:rPr lang="ru-RU" sz="2800"/>
              <a:t>медсестру. Нужно забинтовать «раненому»</a:t>
            </a:r>
          </a:p>
          <a:p>
            <a:r>
              <a:rPr lang="ru-RU" sz="2800"/>
              <a:t>ногу и на руках перенести его с одного стула</a:t>
            </a:r>
          </a:p>
          <a:p>
            <a:r>
              <a:rPr lang="ru-RU" sz="2800"/>
              <a:t>на другой. Участвуют все команды </a:t>
            </a:r>
          </a:p>
          <a:p>
            <a:r>
              <a:rPr lang="ru-RU" sz="2800"/>
              <a:t>одновременно. Побеждает команда, </a:t>
            </a:r>
          </a:p>
          <a:p>
            <a:r>
              <a:rPr lang="ru-RU" sz="2800"/>
              <a:t>выполнившая задание первой.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1619250" y="620713"/>
            <a:ext cx="5832475" cy="554513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ysClr val="windowText" lastClr="000000"/>
              </a:solidFill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054718" y="4797152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323209" y="1015299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316390" y="4724420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084755" y="3933056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089869" y="1540098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661783" y="2708920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41" name="Picture 9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137101" y="3944067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42" name="Picture 10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346427" y="5084541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43" name="Picture 11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012160" y="1797661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44" name="Picture 1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054717" y="868069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45" name="Picture 13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423815" y="2852936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46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33850" y="620713"/>
            <a:ext cx="969963" cy="96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54" name="TextBox 9"/>
          <p:cNvSpPr txBox="1">
            <a:spLocks noChangeArrowheads="1"/>
          </p:cNvSpPr>
          <p:nvPr/>
        </p:nvSpPr>
        <p:spPr bwMode="auto">
          <a:xfrm>
            <a:off x="5654675" y="1355725"/>
            <a:ext cx="3063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1</a:t>
            </a:r>
          </a:p>
        </p:txBody>
      </p:sp>
      <p:sp>
        <p:nvSpPr>
          <p:cNvPr id="35855" name="TextBox 21"/>
          <p:cNvSpPr txBox="1">
            <a:spLocks noChangeArrowheads="1"/>
          </p:cNvSpPr>
          <p:nvPr/>
        </p:nvSpPr>
        <p:spPr bwMode="auto">
          <a:xfrm>
            <a:off x="6343650" y="2144713"/>
            <a:ext cx="3063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2</a:t>
            </a:r>
          </a:p>
        </p:txBody>
      </p:sp>
      <p:sp>
        <p:nvSpPr>
          <p:cNvPr id="35856" name="TextBox 22"/>
          <p:cNvSpPr txBox="1">
            <a:spLocks noChangeArrowheads="1"/>
          </p:cNvSpPr>
          <p:nvPr/>
        </p:nvSpPr>
        <p:spPr bwMode="auto">
          <a:xfrm>
            <a:off x="6754813" y="3195638"/>
            <a:ext cx="3079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3</a:t>
            </a:r>
          </a:p>
        </p:txBody>
      </p:sp>
      <p:sp>
        <p:nvSpPr>
          <p:cNvPr id="35857" name="TextBox 23"/>
          <p:cNvSpPr txBox="1">
            <a:spLocks noChangeArrowheads="1"/>
          </p:cNvSpPr>
          <p:nvPr/>
        </p:nvSpPr>
        <p:spPr bwMode="auto">
          <a:xfrm>
            <a:off x="6483350" y="4305300"/>
            <a:ext cx="306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4</a:t>
            </a:r>
          </a:p>
        </p:txBody>
      </p:sp>
      <p:sp>
        <p:nvSpPr>
          <p:cNvPr id="35858" name="TextBox 24"/>
          <p:cNvSpPr txBox="1">
            <a:spLocks noChangeArrowheads="1"/>
          </p:cNvSpPr>
          <p:nvPr/>
        </p:nvSpPr>
        <p:spPr bwMode="auto">
          <a:xfrm>
            <a:off x="5654675" y="5100638"/>
            <a:ext cx="3063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5</a:t>
            </a:r>
          </a:p>
        </p:txBody>
      </p:sp>
      <p:sp>
        <p:nvSpPr>
          <p:cNvPr id="35859" name="TextBox 25"/>
          <p:cNvSpPr txBox="1">
            <a:spLocks noChangeArrowheads="1"/>
          </p:cNvSpPr>
          <p:nvPr/>
        </p:nvSpPr>
        <p:spPr bwMode="auto">
          <a:xfrm>
            <a:off x="4678363" y="5468938"/>
            <a:ext cx="3063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6</a:t>
            </a:r>
          </a:p>
        </p:txBody>
      </p:sp>
      <p:sp>
        <p:nvSpPr>
          <p:cNvPr id="35860" name="TextBox 26"/>
          <p:cNvSpPr txBox="1">
            <a:spLocks noChangeArrowheads="1"/>
          </p:cNvSpPr>
          <p:nvPr/>
        </p:nvSpPr>
        <p:spPr bwMode="auto">
          <a:xfrm>
            <a:off x="3386138" y="5114925"/>
            <a:ext cx="3063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7</a:t>
            </a:r>
          </a:p>
        </p:txBody>
      </p:sp>
      <p:sp>
        <p:nvSpPr>
          <p:cNvPr id="35861" name="TextBox 27"/>
          <p:cNvSpPr txBox="1">
            <a:spLocks noChangeArrowheads="1"/>
          </p:cNvSpPr>
          <p:nvPr/>
        </p:nvSpPr>
        <p:spPr bwMode="auto">
          <a:xfrm>
            <a:off x="2416175" y="4305300"/>
            <a:ext cx="306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8</a:t>
            </a:r>
          </a:p>
        </p:txBody>
      </p:sp>
      <p:sp>
        <p:nvSpPr>
          <p:cNvPr id="35862" name="TextBox 28"/>
          <p:cNvSpPr txBox="1">
            <a:spLocks noChangeArrowheads="1"/>
          </p:cNvSpPr>
          <p:nvPr/>
        </p:nvSpPr>
        <p:spPr bwMode="auto">
          <a:xfrm>
            <a:off x="1993900" y="3106738"/>
            <a:ext cx="3063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9</a:t>
            </a:r>
          </a:p>
        </p:txBody>
      </p:sp>
      <p:sp>
        <p:nvSpPr>
          <p:cNvPr id="35863" name="TextBox 29"/>
          <p:cNvSpPr txBox="1">
            <a:spLocks noChangeArrowheads="1"/>
          </p:cNvSpPr>
          <p:nvPr/>
        </p:nvSpPr>
        <p:spPr bwMode="auto">
          <a:xfrm>
            <a:off x="2355850" y="1906588"/>
            <a:ext cx="428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10</a:t>
            </a:r>
          </a:p>
        </p:txBody>
      </p:sp>
      <p:sp>
        <p:nvSpPr>
          <p:cNvPr id="35864" name="TextBox 30"/>
          <p:cNvSpPr txBox="1">
            <a:spLocks noChangeArrowheads="1"/>
          </p:cNvSpPr>
          <p:nvPr/>
        </p:nvSpPr>
        <p:spPr bwMode="auto">
          <a:xfrm>
            <a:off x="3325813" y="1193800"/>
            <a:ext cx="428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11</a:t>
            </a:r>
          </a:p>
        </p:txBody>
      </p:sp>
      <p:sp>
        <p:nvSpPr>
          <p:cNvPr id="35865" name="TextBox 18431"/>
          <p:cNvSpPr txBox="1">
            <a:spLocks noChangeArrowheads="1"/>
          </p:cNvSpPr>
          <p:nvPr/>
        </p:nvSpPr>
        <p:spPr bwMode="auto">
          <a:xfrm>
            <a:off x="4403725" y="985838"/>
            <a:ext cx="428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12</a:t>
            </a:r>
          </a:p>
        </p:txBody>
      </p:sp>
      <p:sp>
        <p:nvSpPr>
          <p:cNvPr id="35866" name="Text Box 28"/>
          <p:cNvSpPr txBox="1">
            <a:spLocks noChangeArrowheads="1"/>
          </p:cNvSpPr>
          <p:nvPr/>
        </p:nvSpPr>
        <p:spPr bwMode="auto">
          <a:xfrm>
            <a:off x="3924300" y="2781300"/>
            <a:ext cx="14906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/>
              <a:t>Stop!</a:t>
            </a:r>
            <a:endParaRPr lang="ru-RU" sz="4400"/>
          </a:p>
        </p:txBody>
      </p:sp>
      <p:sp>
        <p:nvSpPr>
          <p:cNvPr id="35867" name="AutoShape 29">
            <a:hlinkClick r:id="" action="ppaction://noaction" highlightClick="1">
              <a:snd r:embed="rId4" name="drumroll.wav"/>
            </a:hlinkClick>
          </p:cNvPr>
          <p:cNvSpPr>
            <a:spLocks noChangeArrowheads="1"/>
          </p:cNvSpPr>
          <p:nvPr/>
        </p:nvSpPr>
        <p:spPr bwMode="auto">
          <a:xfrm>
            <a:off x="611188" y="4868863"/>
            <a:ext cx="1042987" cy="1042987"/>
          </a:xfrm>
          <a:prstGeom prst="actionButtonSou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8942" name="AutoShape 30"/>
          <p:cNvSpPr>
            <a:spLocks noChangeArrowheads="1"/>
          </p:cNvSpPr>
          <p:nvPr/>
        </p:nvSpPr>
        <p:spPr bwMode="auto">
          <a:xfrm>
            <a:off x="3276600" y="2060575"/>
            <a:ext cx="2568575" cy="2447925"/>
          </a:xfrm>
          <a:prstGeom prst="plus">
            <a:avLst>
              <a:gd name="adj" fmla="val 25000"/>
            </a:avLst>
          </a:prstGeom>
          <a:solidFill>
            <a:srgbClr val="FB3B1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38944" name="Text Box 32"/>
          <p:cNvSpPr txBox="1">
            <a:spLocks noChangeArrowheads="1"/>
          </p:cNvSpPr>
          <p:nvPr/>
        </p:nvSpPr>
        <p:spPr bwMode="auto">
          <a:xfrm>
            <a:off x="3995738" y="2924175"/>
            <a:ext cx="12207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/>
              <a:t>Stop!</a:t>
            </a:r>
            <a:endParaRPr lang="ru-RU" sz="32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000"/>
                            </p:stCondLst>
                            <p:childTnLst>
                              <p:par>
                                <p:cTn id="41" presetID="8" presetClass="emph" presetSubtype="0" repeatCount="4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42" dur="2000" fill="hold"/>
                                        <p:tgtEl>
                                          <p:spTgt spid="389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9000"/>
                            </p:stCondLst>
                            <p:childTnLst>
                              <p:par>
                                <p:cTn id="44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8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42" grpId="0" animBg="1"/>
      <p:bldP spid="3894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43050" y="615950"/>
            <a:ext cx="6521450" cy="2389188"/>
          </a:xfrm>
        </p:spPr>
      </p:pic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5875" y="2781300"/>
            <a:ext cx="4441825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 Box 4"/>
          <p:cNvSpPr txBox="1">
            <a:spLocks noChangeArrowheads="1"/>
          </p:cNvSpPr>
          <p:nvPr/>
        </p:nvSpPr>
        <p:spPr bwMode="auto">
          <a:xfrm>
            <a:off x="1384300" y="1308100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800"/>
          </a:p>
        </p:txBody>
      </p:sp>
      <p:sp>
        <p:nvSpPr>
          <p:cNvPr id="37890" name="Text Box 5"/>
          <p:cNvSpPr txBox="1">
            <a:spLocks noChangeArrowheads="1"/>
          </p:cNvSpPr>
          <p:nvPr/>
        </p:nvSpPr>
        <p:spPr bwMode="auto">
          <a:xfrm>
            <a:off x="1023938" y="1165225"/>
            <a:ext cx="7088187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/>
              <a:t>Представитель от команды на время</a:t>
            </a:r>
          </a:p>
          <a:p>
            <a:r>
              <a:rPr lang="ru-RU" sz="2800"/>
              <a:t>выворачивает пиджак (который вывернут</a:t>
            </a:r>
          </a:p>
          <a:p>
            <a:r>
              <a:rPr lang="ru-RU" sz="2800"/>
              <a:t>на левую сторону), одевает его и</a:t>
            </a:r>
          </a:p>
          <a:p>
            <a:r>
              <a:rPr lang="ru-RU" sz="2800"/>
              <a:t>застегивает на все пуговицы. Побеждает</a:t>
            </a:r>
          </a:p>
          <a:p>
            <a:r>
              <a:rPr lang="ru-RU" sz="2800"/>
              <a:t>тот, кто выполнит задание быстрее всех.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1619250" y="620713"/>
            <a:ext cx="5832475" cy="554513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ysClr val="windowText" lastClr="000000"/>
              </a:solidFill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054718" y="4797152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323209" y="1015299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316390" y="4724420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084755" y="3933056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089869" y="1540098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661783" y="2708920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41" name="Picture 9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137101" y="3944067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42" name="Picture 10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346427" y="5084541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43" name="Picture 11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012160" y="1797661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44" name="Picture 1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054717" y="868069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45" name="Picture 13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423815" y="2852936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46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33850" y="620713"/>
            <a:ext cx="969963" cy="96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6" name="TextBox 9"/>
          <p:cNvSpPr txBox="1">
            <a:spLocks noChangeArrowheads="1"/>
          </p:cNvSpPr>
          <p:nvPr/>
        </p:nvSpPr>
        <p:spPr bwMode="auto">
          <a:xfrm>
            <a:off x="5654675" y="1355725"/>
            <a:ext cx="3063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1</a:t>
            </a:r>
          </a:p>
        </p:txBody>
      </p:sp>
      <p:sp>
        <p:nvSpPr>
          <p:cNvPr id="38927" name="TextBox 21"/>
          <p:cNvSpPr txBox="1">
            <a:spLocks noChangeArrowheads="1"/>
          </p:cNvSpPr>
          <p:nvPr/>
        </p:nvSpPr>
        <p:spPr bwMode="auto">
          <a:xfrm>
            <a:off x="6343650" y="2144713"/>
            <a:ext cx="3063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2</a:t>
            </a:r>
          </a:p>
        </p:txBody>
      </p:sp>
      <p:sp>
        <p:nvSpPr>
          <p:cNvPr id="38928" name="TextBox 22"/>
          <p:cNvSpPr txBox="1">
            <a:spLocks noChangeArrowheads="1"/>
          </p:cNvSpPr>
          <p:nvPr/>
        </p:nvSpPr>
        <p:spPr bwMode="auto">
          <a:xfrm>
            <a:off x="6754813" y="3195638"/>
            <a:ext cx="3079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3</a:t>
            </a:r>
          </a:p>
        </p:txBody>
      </p:sp>
      <p:sp>
        <p:nvSpPr>
          <p:cNvPr id="38929" name="TextBox 23"/>
          <p:cNvSpPr txBox="1">
            <a:spLocks noChangeArrowheads="1"/>
          </p:cNvSpPr>
          <p:nvPr/>
        </p:nvSpPr>
        <p:spPr bwMode="auto">
          <a:xfrm>
            <a:off x="6483350" y="4305300"/>
            <a:ext cx="306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4</a:t>
            </a:r>
          </a:p>
        </p:txBody>
      </p:sp>
      <p:sp>
        <p:nvSpPr>
          <p:cNvPr id="38930" name="TextBox 24"/>
          <p:cNvSpPr txBox="1">
            <a:spLocks noChangeArrowheads="1"/>
          </p:cNvSpPr>
          <p:nvPr/>
        </p:nvSpPr>
        <p:spPr bwMode="auto">
          <a:xfrm>
            <a:off x="5654675" y="5100638"/>
            <a:ext cx="3063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5</a:t>
            </a:r>
          </a:p>
        </p:txBody>
      </p:sp>
      <p:sp>
        <p:nvSpPr>
          <p:cNvPr id="38931" name="TextBox 25"/>
          <p:cNvSpPr txBox="1">
            <a:spLocks noChangeArrowheads="1"/>
          </p:cNvSpPr>
          <p:nvPr/>
        </p:nvSpPr>
        <p:spPr bwMode="auto">
          <a:xfrm>
            <a:off x="4678363" y="5468938"/>
            <a:ext cx="3063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6</a:t>
            </a:r>
          </a:p>
        </p:txBody>
      </p:sp>
      <p:sp>
        <p:nvSpPr>
          <p:cNvPr id="38932" name="TextBox 26"/>
          <p:cNvSpPr txBox="1">
            <a:spLocks noChangeArrowheads="1"/>
          </p:cNvSpPr>
          <p:nvPr/>
        </p:nvSpPr>
        <p:spPr bwMode="auto">
          <a:xfrm>
            <a:off x="3386138" y="5114925"/>
            <a:ext cx="3063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7</a:t>
            </a:r>
          </a:p>
        </p:txBody>
      </p:sp>
      <p:sp>
        <p:nvSpPr>
          <p:cNvPr id="38933" name="TextBox 27"/>
          <p:cNvSpPr txBox="1">
            <a:spLocks noChangeArrowheads="1"/>
          </p:cNvSpPr>
          <p:nvPr/>
        </p:nvSpPr>
        <p:spPr bwMode="auto">
          <a:xfrm>
            <a:off x="2416175" y="4305300"/>
            <a:ext cx="306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8</a:t>
            </a:r>
          </a:p>
        </p:txBody>
      </p:sp>
      <p:sp>
        <p:nvSpPr>
          <p:cNvPr id="38934" name="TextBox 28"/>
          <p:cNvSpPr txBox="1">
            <a:spLocks noChangeArrowheads="1"/>
          </p:cNvSpPr>
          <p:nvPr/>
        </p:nvSpPr>
        <p:spPr bwMode="auto">
          <a:xfrm>
            <a:off x="1993900" y="3106738"/>
            <a:ext cx="3063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9</a:t>
            </a:r>
          </a:p>
        </p:txBody>
      </p:sp>
      <p:sp>
        <p:nvSpPr>
          <p:cNvPr id="38935" name="TextBox 29"/>
          <p:cNvSpPr txBox="1">
            <a:spLocks noChangeArrowheads="1"/>
          </p:cNvSpPr>
          <p:nvPr/>
        </p:nvSpPr>
        <p:spPr bwMode="auto">
          <a:xfrm>
            <a:off x="2355850" y="1906588"/>
            <a:ext cx="428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10</a:t>
            </a:r>
          </a:p>
        </p:txBody>
      </p:sp>
      <p:sp>
        <p:nvSpPr>
          <p:cNvPr id="38936" name="TextBox 30"/>
          <p:cNvSpPr txBox="1">
            <a:spLocks noChangeArrowheads="1"/>
          </p:cNvSpPr>
          <p:nvPr/>
        </p:nvSpPr>
        <p:spPr bwMode="auto">
          <a:xfrm>
            <a:off x="3325813" y="1193800"/>
            <a:ext cx="428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11</a:t>
            </a:r>
          </a:p>
        </p:txBody>
      </p:sp>
      <p:sp>
        <p:nvSpPr>
          <p:cNvPr id="38937" name="TextBox 18431"/>
          <p:cNvSpPr txBox="1">
            <a:spLocks noChangeArrowheads="1"/>
          </p:cNvSpPr>
          <p:nvPr/>
        </p:nvSpPr>
        <p:spPr bwMode="auto">
          <a:xfrm>
            <a:off x="4403725" y="985838"/>
            <a:ext cx="428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12</a:t>
            </a:r>
          </a:p>
        </p:txBody>
      </p:sp>
      <p:sp>
        <p:nvSpPr>
          <p:cNvPr id="39966" name="AutoShape 30"/>
          <p:cNvSpPr>
            <a:spLocks noChangeArrowheads="1"/>
          </p:cNvSpPr>
          <p:nvPr/>
        </p:nvSpPr>
        <p:spPr bwMode="auto">
          <a:xfrm>
            <a:off x="3276600" y="2060575"/>
            <a:ext cx="2641600" cy="242728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600"/>
              <a:t>Stop!</a:t>
            </a:r>
            <a:endParaRPr lang="ru-RU" sz="3600"/>
          </a:p>
        </p:txBody>
      </p:sp>
      <p:sp>
        <p:nvSpPr>
          <p:cNvPr id="38939" name="AutoShape 29">
            <a:hlinkClick r:id="" action="ppaction://noaction" highlightClick="1">
              <a:snd r:embed="rId4" name="drumroll.wav"/>
            </a:hlinkClick>
          </p:cNvPr>
          <p:cNvSpPr>
            <a:spLocks noChangeArrowheads="1"/>
          </p:cNvSpPr>
          <p:nvPr/>
        </p:nvSpPr>
        <p:spPr bwMode="auto">
          <a:xfrm>
            <a:off x="611188" y="4868863"/>
            <a:ext cx="1042987" cy="1042987"/>
          </a:xfrm>
          <a:prstGeom prst="actionButtonSou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000"/>
                            </p:stCondLst>
                            <p:childTnLst>
                              <p:par>
                                <p:cTn id="41" presetID="4" presetClass="entr" presetSubtype="16" repeatCount="4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39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3500"/>
                            </p:stCondLst>
                            <p:childTnLst>
                              <p:par>
                                <p:cTn id="4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9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47664" y="908720"/>
            <a:ext cx="6512511" cy="1143000"/>
          </a:xfrm>
        </p:spPr>
        <p:txBody>
          <a:bodyPr/>
          <a:lstStyle/>
          <a:p>
            <a:pPr marL="320040" indent="-32004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/>
              <a:t>7 тур</a:t>
            </a:r>
            <a:br>
              <a:rPr lang="ru-RU" dirty="0" smtClean="0"/>
            </a:br>
            <a:r>
              <a:rPr lang="ru-RU" dirty="0" smtClean="0"/>
              <a:t>«Боевое дежурство»</a:t>
            </a:r>
            <a:endParaRPr lang="ru-RU" dirty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2636838"/>
            <a:ext cx="4897437" cy="351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4"/>
          <p:cNvSpPr txBox="1">
            <a:spLocks noChangeArrowheads="1"/>
          </p:cNvSpPr>
          <p:nvPr/>
        </p:nvSpPr>
        <p:spPr bwMode="auto">
          <a:xfrm>
            <a:off x="1023938" y="1236663"/>
            <a:ext cx="7604125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/>
              <a:t>Командам выдаются фломастеры.</a:t>
            </a:r>
          </a:p>
          <a:p>
            <a:r>
              <a:rPr lang="ru-RU" sz="2800"/>
              <a:t>Все члены команды одновременно</a:t>
            </a:r>
          </a:p>
          <a:p>
            <a:r>
              <a:rPr lang="ru-RU" sz="2800"/>
              <a:t>рисуют картинку по заданию:</a:t>
            </a:r>
          </a:p>
          <a:p>
            <a:r>
              <a:rPr lang="ru-RU" sz="2800"/>
              <a:t>Моряки – корабль,</a:t>
            </a:r>
          </a:p>
          <a:p>
            <a:r>
              <a:rPr lang="ru-RU" sz="2800"/>
              <a:t>Летчики – самолет,</a:t>
            </a:r>
          </a:p>
          <a:p>
            <a:r>
              <a:rPr lang="ru-RU" sz="2800"/>
              <a:t>Танкисты – танк.</a:t>
            </a:r>
          </a:p>
          <a:p>
            <a:r>
              <a:rPr lang="ru-RU" sz="2800"/>
              <a:t>Побеждает команда, уложившаяся во время</a:t>
            </a:r>
          </a:p>
          <a:p>
            <a:r>
              <a:rPr lang="ru-RU" sz="2800"/>
              <a:t>и наиболее точно нарисовавшая рисунок.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1619250" y="620713"/>
            <a:ext cx="5832475" cy="554513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ysClr val="windowText" lastClr="000000"/>
              </a:solidFill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054718" y="4797152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323209" y="1015299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316390" y="4724420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084755" y="3933056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089869" y="1540098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661783" y="2708920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41" name="Picture 9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137101" y="3944067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42" name="Picture 10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346427" y="5084541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43" name="Picture 11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012160" y="1797661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44" name="Picture 1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054717" y="868069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45" name="Picture 13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423815" y="2852936"/>
            <a:ext cx="969963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8446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33850" y="620713"/>
            <a:ext cx="969963" cy="96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8" name="TextBox 9"/>
          <p:cNvSpPr txBox="1">
            <a:spLocks noChangeArrowheads="1"/>
          </p:cNvSpPr>
          <p:nvPr/>
        </p:nvSpPr>
        <p:spPr bwMode="auto">
          <a:xfrm>
            <a:off x="5654675" y="1355725"/>
            <a:ext cx="3063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1</a:t>
            </a:r>
          </a:p>
        </p:txBody>
      </p:sp>
      <p:sp>
        <p:nvSpPr>
          <p:cNvPr id="41999" name="TextBox 21"/>
          <p:cNvSpPr txBox="1">
            <a:spLocks noChangeArrowheads="1"/>
          </p:cNvSpPr>
          <p:nvPr/>
        </p:nvSpPr>
        <p:spPr bwMode="auto">
          <a:xfrm>
            <a:off x="6343650" y="2144713"/>
            <a:ext cx="3063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2</a:t>
            </a:r>
          </a:p>
        </p:txBody>
      </p:sp>
      <p:sp>
        <p:nvSpPr>
          <p:cNvPr id="42000" name="TextBox 22"/>
          <p:cNvSpPr txBox="1">
            <a:spLocks noChangeArrowheads="1"/>
          </p:cNvSpPr>
          <p:nvPr/>
        </p:nvSpPr>
        <p:spPr bwMode="auto">
          <a:xfrm>
            <a:off x="6754813" y="3195638"/>
            <a:ext cx="3079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3</a:t>
            </a:r>
          </a:p>
        </p:txBody>
      </p:sp>
      <p:sp>
        <p:nvSpPr>
          <p:cNvPr id="42001" name="TextBox 23"/>
          <p:cNvSpPr txBox="1">
            <a:spLocks noChangeArrowheads="1"/>
          </p:cNvSpPr>
          <p:nvPr/>
        </p:nvSpPr>
        <p:spPr bwMode="auto">
          <a:xfrm>
            <a:off x="6483350" y="4305300"/>
            <a:ext cx="306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4</a:t>
            </a:r>
          </a:p>
        </p:txBody>
      </p:sp>
      <p:sp>
        <p:nvSpPr>
          <p:cNvPr id="42002" name="TextBox 24"/>
          <p:cNvSpPr txBox="1">
            <a:spLocks noChangeArrowheads="1"/>
          </p:cNvSpPr>
          <p:nvPr/>
        </p:nvSpPr>
        <p:spPr bwMode="auto">
          <a:xfrm>
            <a:off x="5654675" y="5100638"/>
            <a:ext cx="3063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5</a:t>
            </a:r>
          </a:p>
        </p:txBody>
      </p:sp>
      <p:sp>
        <p:nvSpPr>
          <p:cNvPr id="42003" name="TextBox 25"/>
          <p:cNvSpPr txBox="1">
            <a:spLocks noChangeArrowheads="1"/>
          </p:cNvSpPr>
          <p:nvPr/>
        </p:nvSpPr>
        <p:spPr bwMode="auto">
          <a:xfrm>
            <a:off x="4678363" y="5468938"/>
            <a:ext cx="3063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6</a:t>
            </a:r>
          </a:p>
        </p:txBody>
      </p:sp>
      <p:sp>
        <p:nvSpPr>
          <p:cNvPr id="42004" name="TextBox 26"/>
          <p:cNvSpPr txBox="1">
            <a:spLocks noChangeArrowheads="1"/>
          </p:cNvSpPr>
          <p:nvPr/>
        </p:nvSpPr>
        <p:spPr bwMode="auto">
          <a:xfrm>
            <a:off x="3386138" y="5114925"/>
            <a:ext cx="3063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7</a:t>
            </a:r>
          </a:p>
        </p:txBody>
      </p:sp>
      <p:sp>
        <p:nvSpPr>
          <p:cNvPr id="42005" name="TextBox 27"/>
          <p:cNvSpPr txBox="1">
            <a:spLocks noChangeArrowheads="1"/>
          </p:cNvSpPr>
          <p:nvPr/>
        </p:nvSpPr>
        <p:spPr bwMode="auto">
          <a:xfrm>
            <a:off x="2416175" y="4305300"/>
            <a:ext cx="306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8</a:t>
            </a:r>
          </a:p>
        </p:txBody>
      </p:sp>
      <p:sp>
        <p:nvSpPr>
          <p:cNvPr id="42006" name="TextBox 28"/>
          <p:cNvSpPr txBox="1">
            <a:spLocks noChangeArrowheads="1"/>
          </p:cNvSpPr>
          <p:nvPr/>
        </p:nvSpPr>
        <p:spPr bwMode="auto">
          <a:xfrm>
            <a:off x="1993900" y="3106738"/>
            <a:ext cx="3063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9</a:t>
            </a:r>
          </a:p>
        </p:txBody>
      </p:sp>
      <p:sp>
        <p:nvSpPr>
          <p:cNvPr id="42007" name="TextBox 29"/>
          <p:cNvSpPr txBox="1">
            <a:spLocks noChangeArrowheads="1"/>
          </p:cNvSpPr>
          <p:nvPr/>
        </p:nvSpPr>
        <p:spPr bwMode="auto">
          <a:xfrm>
            <a:off x="2355850" y="1906588"/>
            <a:ext cx="428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10</a:t>
            </a:r>
          </a:p>
        </p:txBody>
      </p:sp>
      <p:sp>
        <p:nvSpPr>
          <p:cNvPr id="42008" name="TextBox 30"/>
          <p:cNvSpPr txBox="1">
            <a:spLocks noChangeArrowheads="1"/>
          </p:cNvSpPr>
          <p:nvPr/>
        </p:nvSpPr>
        <p:spPr bwMode="auto">
          <a:xfrm>
            <a:off x="3325813" y="1193800"/>
            <a:ext cx="428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11</a:t>
            </a:r>
          </a:p>
        </p:txBody>
      </p:sp>
      <p:sp>
        <p:nvSpPr>
          <p:cNvPr id="42009" name="TextBox 18431"/>
          <p:cNvSpPr txBox="1">
            <a:spLocks noChangeArrowheads="1"/>
          </p:cNvSpPr>
          <p:nvPr/>
        </p:nvSpPr>
        <p:spPr bwMode="auto">
          <a:xfrm>
            <a:off x="4403725" y="985838"/>
            <a:ext cx="428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12</a:t>
            </a:r>
          </a:p>
        </p:txBody>
      </p:sp>
      <p:sp>
        <p:nvSpPr>
          <p:cNvPr id="42010" name="AutoShape 29">
            <a:hlinkClick r:id="" action="ppaction://noaction" highlightClick="1">
              <a:snd r:embed="rId4" name="drumroll.wav"/>
            </a:hlinkClick>
          </p:cNvPr>
          <p:cNvSpPr>
            <a:spLocks noChangeArrowheads="1"/>
          </p:cNvSpPr>
          <p:nvPr/>
        </p:nvSpPr>
        <p:spPr bwMode="auto">
          <a:xfrm>
            <a:off x="611188" y="4868863"/>
            <a:ext cx="1042987" cy="1042987"/>
          </a:xfrm>
          <a:prstGeom prst="actionButtonSou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0990" name="AutoShape 30"/>
          <p:cNvSpPr>
            <a:spLocks noChangeArrowheads="1"/>
          </p:cNvSpPr>
          <p:nvPr/>
        </p:nvSpPr>
        <p:spPr bwMode="auto">
          <a:xfrm>
            <a:off x="3419475" y="2060575"/>
            <a:ext cx="2303463" cy="2376488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2160 w 21600"/>
              <a:gd name="T13" fmla="*/ 8640 h 21600"/>
              <a:gd name="T14" fmla="*/ 19440 w 21600"/>
              <a:gd name="T15" fmla="*/ 1296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4320"/>
                </a:lnTo>
                <a:lnTo>
                  <a:pt x="8640" y="4320"/>
                </a:lnTo>
                <a:lnTo>
                  <a:pt x="8640" y="8640"/>
                </a:lnTo>
                <a:lnTo>
                  <a:pt x="4320" y="8640"/>
                </a:lnTo>
                <a:lnTo>
                  <a:pt x="4320" y="6480"/>
                </a:lnTo>
                <a:lnTo>
                  <a:pt x="0" y="10800"/>
                </a:lnTo>
                <a:lnTo>
                  <a:pt x="4320" y="15120"/>
                </a:lnTo>
                <a:lnTo>
                  <a:pt x="4320" y="12960"/>
                </a:lnTo>
                <a:lnTo>
                  <a:pt x="8640" y="12960"/>
                </a:lnTo>
                <a:lnTo>
                  <a:pt x="8640" y="17280"/>
                </a:lnTo>
                <a:lnTo>
                  <a:pt x="6480" y="17280"/>
                </a:lnTo>
                <a:lnTo>
                  <a:pt x="10800" y="21600"/>
                </a:lnTo>
                <a:lnTo>
                  <a:pt x="15120" y="17280"/>
                </a:lnTo>
                <a:lnTo>
                  <a:pt x="12960" y="17280"/>
                </a:lnTo>
                <a:lnTo>
                  <a:pt x="12960" y="12960"/>
                </a:lnTo>
                <a:lnTo>
                  <a:pt x="17280" y="12960"/>
                </a:lnTo>
                <a:lnTo>
                  <a:pt x="17280" y="15120"/>
                </a:lnTo>
                <a:lnTo>
                  <a:pt x="21600" y="10800"/>
                </a:lnTo>
                <a:lnTo>
                  <a:pt x="17280" y="6480"/>
                </a:lnTo>
                <a:lnTo>
                  <a:pt x="17280" y="8640"/>
                </a:lnTo>
                <a:lnTo>
                  <a:pt x="12960" y="8640"/>
                </a:lnTo>
                <a:lnTo>
                  <a:pt x="12960" y="4320"/>
                </a:lnTo>
                <a:lnTo>
                  <a:pt x="15120" y="4320"/>
                </a:lnTo>
                <a:close/>
              </a:path>
            </a:pathLst>
          </a:custGeom>
          <a:solidFill>
            <a:srgbClr val="50C65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600"/>
              <a:t>Stop!</a:t>
            </a:r>
            <a:endParaRPr lang="ru-RU" sz="3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000"/>
                            </p:stCondLst>
                            <p:childTnLst>
                              <p:par>
                                <p:cTn id="41" presetID="8" presetClass="emph" presetSubtype="0" repeatCount="5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409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1500"/>
                            </p:stCondLst>
                            <p:childTnLst>
                              <p:par>
                                <p:cTn id="4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409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0" y="336034"/>
            <a:ext cx="3992231" cy="5901278"/>
          </a:xfrm>
        </p:spPr>
        <p:txBody>
          <a:bodyPr/>
          <a:lstStyle/>
          <a:p>
            <a:pPr marL="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ЛУЧШИЙ ТАНКИСТ</a:t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ЛУЧШИЙ</a:t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МОРЯК</a:t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ЛУЧШИЙ </a:t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ЛЕТЧИК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0913" y="188913"/>
            <a:ext cx="2638425" cy="18732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71713" y="4437063"/>
            <a:ext cx="2717800" cy="216058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20913" y="2184400"/>
            <a:ext cx="2719387" cy="20399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ext Box 4"/>
          <p:cNvSpPr txBox="1">
            <a:spLocks noChangeArrowheads="1"/>
          </p:cNvSpPr>
          <p:nvPr/>
        </p:nvSpPr>
        <p:spPr bwMode="auto">
          <a:xfrm>
            <a:off x="611188" y="1557338"/>
            <a:ext cx="7794625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/>
              <a:t>Лучший танкист: «попади в цель»</a:t>
            </a:r>
          </a:p>
          <a:p>
            <a:endParaRPr lang="ru-RU" sz="2800"/>
          </a:p>
          <a:p>
            <a:r>
              <a:rPr lang="ru-RU" sz="2800"/>
              <a:t>Лучший моряк: «развяжи морской узел»</a:t>
            </a:r>
          </a:p>
          <a:p>
            <a:endParaRPr lang="ru-RU" sz="2800"/>
          </a:p>
          <a:p>
            <a:r>
              <a:rPr lang="ru-RU" sz="2800"/>
              <a:t>Лучший летчик: «сложи и запусти самолетик»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943853"/>
            <a:ext cx="4536504" cy="4392488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 smtClean="0"/>
              <a:t>Вспомните и назовите героев русского народа, начиная со времени былин и кончая Великой Отечественной войной</a:t>
            </a:r>
            <a:endParaRPr lang="ru-RU" sz="3200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625" y="1989138"/>
            <a:ext cx="3095625" cy="203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Box 5"/>
          <p:cNvSpPr txBox="1">
            <a:spLocks noChangeArrowheads="1"/>
          </p:cNvSpPr>
          <p:nvPr/>
        </p:nvSpPr>
        <p:spPr bwMode="auto">
          <a:xfrm>
            <a:off x="5508625" y="4392613"/>
            <a:ext cx="30241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rebuchet MS" pitchFamily="34" charset="0"/>
              </a:rPr>
              <a:t>Для отделения </a:t>
            </a:r>
          </a:p>
          <a:p>
            <a:pPr algn="ctr"/>
            <a:r>
              <a:rPr lang="ru-RU">
                <a:latin typeface="Trebuchet MS" pitchFamily="34" charset="0"/>
              </a:rPr>
              <a:t>«танкистов»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6013" y="1412875"/>
            <a:ext cx="47307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97438" y="4868863"/>
            <a:ext cx="1925637" cy="161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1150" y="268288"/>
            <a:ext cx="1439863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2455863"/>
            <a:ext cx="1441450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30288" y="4649788"/>
            <a:ext cx="1501775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51238" y="339725"/>
            <a:ext cx="1366837" cy="194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08513" y="2951163"/>
            <a:ext cx="1262062" cy="176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1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88125" y="336550"/>
            <a:ext cx="1622425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7" name="TextBox 2"/>
          <p:cNvSpPr txBox="1">
            <a:spLocks noChangeArrowheads="1"/>
          </p:cNvSpPr>
          <p:nvPr/>
        </p:nvSpPr>
        <p:spPr bwMode="auto">
          <a:xfrm>
            <a:off x="6588125" y="2476500"/>
            <a:ext cx="1879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 Павел Нахимов</a:t>
            </a:r>
          </a:p>
        </p:txBody>
      </p:sp>
      <p:sp>
        <p:nvSpPr>
          <p:cNvPr id="17418" name="TextBox 3"/>
          <p:cNvSpPr txBox="1">
            <a:spLocks noChangeArrowheads="1"/>
          </p:cNvSpPr>
          <p:nvPr/>
        </p:nvSpPr>
        <p:spPr bwMode="auto">
          <a:xfrm>
            <a:off x="3681413" y="2305050"/>
            <a:ext cx="13223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Александр</a:t>
            </a:r>
          </a:p>
          <a:p>
            <a:r>
              <a:rPr lang="ru-RU">
                <a:latin typeface="Trebuchet MS" pitchFamily="34" charset="0"/>
              </a:rPr>
              <a:t>Суворов </a:t>
            </a:r>
          </a:p>
        </p:txBody>
      </p:sp>
      <p:sp>
        <p:nvSpPr>
          <p:cNvPr id="17419" name="TextBox 4"/>
          <p:cNvSpPr txBox="1">
            <a:spLocks noChangeArrowheads="1"/>
          </p:cNvSpPr>
          <p:nvPr/>
        </p:nvSpPr>
        <p:spPr bwMode="auto">
          <a:xfrm>
            <a:off x="6829425" y="5821363"/>
            <a:ext cx="17970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Георгий Жуков</a:t>
            </a:r>
          </a:p>
        </p:txBody>
      </p:sp>
      <p:sp>
        <p:nvSpPr>
          <p:cNvPr id="17420" name="TextBox 5"/>
          <p:cNvSpPr txBox="1">
            <a:spLocks noChangeArrowheads="1"/>
          </p:cNvSpPr>
          <p:nvPr/>
        </p:nvSpPr>
        <p:spPr bwMode="auto">
          <a:xfrm>
            <a:off x="2727325" y="5451475"/>
            <a:ext cx="8239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Петр </a:t>
            </a:r>
            <a:r>
              <a:rPr lang="en-US">
                <a:latin typeface="Trebuchet MS" pitchFamily="34" charset="0"/>
              </a:rPr>
              <a:t>I</a:t>
            </a:r>
            <a:endParaRPr lang="ru-RU">
              <a:latin typeface="Trebuchet MS" pitchFamily="34" charset="0"/>
            </a:endParaRPr>
          </a:p>
        </p:txBody>
      </p:sp>
      <p:sp>
        <p:nvSpPr>
          <p:cNvPr id="17421" name="TextBox 6"/>
          <p:cNvSpPr txBox="1">
            <a:spLocks noChangeArrowheads="1"/>
          </p:cNvSpPr>
          <p:nvPr/>
        </p:nvSpPr>
        <p:spPr bwMode="auto">
          <a:xfrm>
            <a:off x="1979613" y="339725"/>
            <a:ext cx="1320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rebuchet MS" pitchFamily="34" charset="0"/>
              </a:rPr>
              <a:t>Александр Невский</a:t>
            </a:r>
          </a:p>
        </p:txBody>
      </p:sp>
      <p:sp>
        <p:nvSpPr>
          <p:cNvPr id="17422" name="TextBox 7"/>
          <p:cNvSpPr txBox="1">
            <a:spLocks noChangeArrowheads="1"/>
          </p:cNvSpPr>
          <p:nvPr/>
        </p:nvSpPr>
        <p:spPr bwMode="auto">
          <a:xfrm>
            <a:off x="1751013" y="3552825"/>
            <a:ext cx="20970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Дмитрий Донской</a:t>
            </a:r>
          </a:p>
        </p:txBody>
      </p:sp>
      <p:sp>
        <p:nvSpPr>
          <p:cNvPr id="17423" name="TextBox 8"/>
          <p:cNvSpPr txBox="1">
            <a:spLocks noChangeArrowheads="1"/>
          </p:cNvSpPr>
          <p:nvPr/>
        </p:nvSpPr>
        <p:spPr bwMode="auto">
          <a:xfrm>
            <a:off x="5978525" y="3917950"/>
            <a:ext cx="18764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Михаил Кутузов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96752"/>
            <a:ext cx="5184576" cy="2232248"/>
          </a:xfrm>
        </p:spPr>
        <p:txBody>
          <a:bodyPr/>
          <a:lstStyle/>
          <a:p>
            <a:pPr marL="320040" indent="-320040" algn="l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3600" dirty="0" smtClean="0"/>
              <a:t>Назовите все виды войск в современной армии</a:t>
            </a:r>
            <a:endParaRPr lang="ru-RU" sz="3600" dirty="0"/>
          </a:p>
        </p:txBody>
      </p:sp>
      <p:sp>
        <p:nvSpPr>
          <p:cNvPr id="18434" name="Текст 2"/>
          <p:cNvSpPr>
            <a:spLocks noGrp="1"/>
          </p:cNvSpPr>
          <p:nvPr>
            <p:ph type="body" idx="1"/>
          </p:nvPr>
        </p:nvSpPr>
        <p:spPr>
          <a:xfrm>
            <a:off x="5754688" y="4508500"/>
            <a:ext cx="2844800" cy="836613"/>
          </a:xfrm>
        </p:spPr>
        <p:txBody>
          <a:bodyPr/>
          <a:lstStyle/>
          <a:p>
            <a:pPr algn="ctr" eaLnBrk="1" hangingPunct="1"/>
            <a:r>
              <a:rPr lang="ru-RU" smtClean="0"/>
              <a:t>Для отделения </a:t>
            </a:r>
          </a:p>
          <a:p>
            <a:pPr algn="ctr" eaLnBrk="1" hangingPunct="1"/>
            <a:r>
              <a:rPr lang="ru-RU" smtClean="0"/>
              <a:t>«летчиков»</a:t>
            </a: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1700213"/>
            <a:ext cx="2824163" cy="236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850" y="179388"/>
            <a:ext cx="8640763" cy="69865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  <a:latin typeface="+mn-lt"/>
              </a:rPr>
              <a:t>ВИДЫ ВОЙСК РОССИИ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rgbClr val="FF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СУХОПУТНЫЕ ВОЙСКА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Ракетные                                       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Артиллерия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Мотострелковые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Танковые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Воздушно-десантные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ПВО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Инженерно-радиотехнические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Связисты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Химические войска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ВОЕННО-ВОЗДУШНЫЕ СИЛЫ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i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АВИАЦИЯ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i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ЗЕНИТНЫЕ ВОЙСКА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i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РАДИОТЕХНИЧЕСКИЕ ВОЙСКА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19458" name="TextBox 2"/>
          <p:cNvSpPr txBox="1">
            <a:spLocks noChangeArrowheads="1"/>
          </p:cNvSpPr>
          <p:nvPr/>
        </p:nvSpPr>
        <p:spPr bwMode="auto">
          <a:xfrm>
            <a:off x="5422900" y="1773238"/>
            <a:ext cx="3290888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i="1">
                <a:latin typeface="Trebuchet MS" pitchFamily="34" charset="0"/>
              </a:rPr>
              <a:t>ВОЕННО-МОРСКОЙ</a:t>
            </a:r>
          </a:p>
          <a:p>
            <a:pPr algn="ctr"/>
            <a:r>
              <a:rPr lang="ru-RU" sz="2800" i="1">
                <a:latin typeface="Trebuchet MS" pitchFamily="34" charset="0"/>
              </a:rPr>
              <a:t>ФЛОТ</a:t>
            </a:r>
          </a:p>
          <a:p>
            <a:pPr algn="ctr">
              <a:buFont typeface="Arial" charset="0"/>
              <a:buChar char="•"/>
            </a:pPr>
            <a:r>
              <a:rPr lang="ru-RU" sz="2800">
                <a:solidFill>
                  <a:srgbClr val="31489F"/>
                </a:solidFill>
                <a:latin typeface="Trebuchet MS" pitchFamily="34" charset="0"/>
              </a:rPr>
              <a:t>Северный</a:t>
            </a:r>
          </a:p>
          <a:p>
            <a:pPr algn="ctr">
              <a:buFont typeface="Arial" charset="0"/>
              <a:buChar char="•"/>
            </a:pPr>
            <a:r>
              <a:rPr lang="ru-RU" sz="2800">
                <a:solidFill>
                  <a:srgbClr val="31489F"/>
                </a:solidFill>
                <a:latin typeface="Trebuchet MS" pitchFamily="34" charset="0"/>
              </a:rPr>
              <a:t>Тихоокеанский</a:t>
            </a:r>
          </a:p>
          <a:p>
            <a:pPr algn="ctr">
              <a:buFont typeface="Arial" charset="0"/>
              <a:buChar char="•"/>
            </a:pPr>
            <a:r>
              <a:rPr lang="ru-RU" sz="2800">
                <a:solidFill>
                  <a:srgbClr val="31489F"/>
                </a:solidFill>
                <a:latin typeface="Trebuchet MS" pitchFamily="34" charset="0"/>
              </a:rPr>
              <a:t>Черноморский</a:t>
            </a:r>
          </a:p>
          <a:p>
            <a:pPr algn="ctr">
              <a:buFont typeface="Arial" charset="0"/>
              <a:buChar char="•"/>
            </a:pPr>
            <a:r>
              <a:rPr lang="ru-RU" sz="2800">
                <a:solidFill>
                  <a:srgbClr val="31489F"/>
                </a:solidFill>
                <a:latin typeface="Trebuchet MS" pitchFamily="34" charset="0"/>
              </a:rPr>
              <a:t>Балтийский</a:t>
            </a:r>
          </a:p>
          <a:p>
            <a:pPr algn="ctr">
              <a:buFont typeface="Arial" charset="0"/>
              <a:buChar char="•"/>
            </a:pPr>
            <a:r>
              <a:rPr lang="ru-RU" sz="2800">
                <a:solidFill>
                  <a:srgbClr val="31489F"/>
                </a:solidFill>
                <a:latin typeface="Trebuchet MS" pitchFamily="34" charset="0"/>
              </a:rPr>
              <a:t>Каспийский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4536504" cy="4104456"/>
          </a:xfrm>
        </p:spPr>
        <p:txBody>
          <a:bodyPr/>
          <a:lstStyle/>
          <a:p>
            <a:pPr marL="320040" indent="-320040" algn="l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4000" dirty="0" smtClean="0"/>
              <a:t>Назовите ордена, названные именами русских полководцев</a:t>
            </a:r>
            <a:endParaRPr lang="ru-RU" sz="4000" dirty="0"/>
          </a:p>
        </p:txBody>
      </p:sp>
      <p:sp>
        <p:nvSpPr>
          <p:cNvPr id="20482" name="Текст 2"/>
          <p:cNvSpPr>
            <a:spLocks noGrp="1"/>
          </p:cNvSpPr>
          <p:nvPr>
            <p:ph type="body" idx="1"/>
          </p:nvPr>
        </p:nvSpPr>
        <p:spPr>
          <a:xfrm>
            <a:off x="5292725" y="4437063"/>
            <a:ext cx="2663825" cy="835025"/>
          </a:xfrm>
        </p:spPr>
        <p:txBody>
          <a:bodyPr/>
          <a:lstStyle/>
          <a:p>
            <a:pPr algn="ctr" eaLnBrk="1" hangingPunct="1"/>
            <a:r>
              <a:rPr lang="ru-RU" smtClean="0"/>
              <a:t>Для отделения «моряков»</a:t>
            </a: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1557338"/>
            <a:ext cx="32639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рямоугольник 2"/>
          <p:cNvSpPr>
            <a:spLocks noChangeArrowheads="1"/>
          </p:cNvSpPr>
          <p:nvPr/>
        </p:nvSpPr>
        <p:spPr bwMode="auto">
          <a:xfrm>
            <a:off x="468313" y="549275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Trebuchet MS" pitchFamily="34" charset="0"/>
            </a:endParaRPr>
          </a:p>
          <a:p>
            <a:endParaRPr lang="ru-RU">
              <a:latin typeface="Trebuchet MS" pitchFamily="34" charset="0"/>
            </a:endParaRPr>
          </a:p>
        </p:txBody>
      </p:sp>
      <p:sp>
        <p:nvSpPr>
          <p:cNvPr id="21506" name="Прямоугольник 3"/>
          <p:cNvSpPr>
            <a:spLocks noChangeArrowheads="1"/>
          </p:cNvSpPr>
          <p:nvPr/>
        </p:nvSpPr>
        <p:spPr bwMode="auto">
          <a:xfrm>
            <a:off x="900113" y="4292600"/>
            <a:ext cx="35274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rebuchet MS" pitchFamily="34" charset="0"/>
              </a:rPr>
              <a:t>и</a:t>
            </a:r>
            <a:br>
              <a:rPr lang="ru-RU">
                <a:latin typeface="Trebuchet MS" pitchFamily="34" charset="0"/>
              </a:rPr>
            </a:br>
            <a:endParaRPr lang="ru-RU">
              <a:latin typeface="Trebuchet MS" pitchFamily="34" charset="0"/>
            </a:endParaRP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538" y="493713"/>
            <a:ext cx="2344737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1325" y="1893888"/>
            <a:ext cx="2201863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875" y="3556000"/>
            <a:ext cx="1384300" cy="138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75463" y="1049338"/>
            <a:ext cx="1604962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38900" y="4041775"/>
            <a:ext cx="15049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2" name="TextBox 4"/>
          <p:cNvSpPr txBox="1">
            <a:spLocks noChangeArrowheads="1"/>
          </p:cNvSpPr>
          <p:nvPr/>
        </p:nvSpPr>
        <p:spPr bwMode="auto">
          <a:xfrm>
            <a:off x="2825750" y="998538"/>
            <a:ext cx="23145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Trebuchet MS" pitchFamily="34" charset="0"/>
              </a:rPr>
              <a:t>Ордена  Суворова</a:t>
            </a:r>
          </a:p>
        </p:txBody>
      </p:sp>
      <p:sp>
        <p:nvSpPr>
          <p:cNvPr id="21513" name="TextBox 5"/>
          <p:cNvSpPr txBox="1">
            <a:spLocks noChangeArrowheads="1"/>
          </p:cNvSpPr>
          <p:nvPr/>
        </p:nvSpPr>
        <p:spPr bwMode="auto">
          <a:xfrm>
            <a:off x="3159125" y="2205038"/>
            <a:ext cx="2190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Trebuchet MS" pitchFamily="34" charset="0"/>
              </a:rPr>
              <a:t>Ордена Кутузова</a:t>
            </a:r>
          </a:p>
        </p:txBody>
      </p:sp>
      <p:sp>
        <p:nvSpPr>
          <p:cNvPr id="21514" name="TextBox 6"/>
          <p:cNvSpPr txBox="1">
            <a:spLocks noChangeArrowheads="1"/>
          </p:cNvSpPr>
          <p:nvPr/>
        </p:nvSpPr>
        <p:spPr bwMode="auto">
          <a:xfrm>
            <a:off x="5816600" y="2632075"/>
            <a:ext cx="27479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Trebuchet MS" pitchFamily="34" charset="0"/>
              </a:rPr>
              <a:t>Орден </a:t>
            </a:r>
          </a:p>
          <a:p>
            <a:r>
              <a:rPr lang="ru-RU" sz="2000">
                <a:latin typeface="Trebuchet MS" pitchFamily="34" charset="0"/>
              </a:rPr>
              <a:t>Александра Невского</a:t>
            </a:r>
          </a:p>
        </p:txBody>
      </p:sp>
      <p:sp>
        <p:nvSpPr>
          <p:cNvPr id="21515" name="TextBox 7"/>
          <p:cNvSpPr txBox="1">
            <a:spLocks noChangeArrowheads="1"/>
          </p:cNvSpPr>
          <p:nvPr/>
        </p:nvSpPr>
        <p:spPr bwMode="auto">
          <a:xfrm>
            <a:off x="2293938" y="6035675"/>
            <a:ext cx="20177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Trebuchet MS" pitchFamily="34" charset="0"/>
              </a:rPr>
              <a:t>Орден Ушакова</a:t>
            </a:r>
          </a:p>
        </p:txBody>
      </p:sp>
      <p:sp>
        <p:nvSpPr>
          <p:cNvPr id="21516" name="TextBox 8"/>
          <p:cNvSpPr txBox="1">
            <a:spLocks noChangeArrowheads="1"/>
          </p:cNvSpPr>
          <p:nvPr/>
        </p:nvSpPr>
        <p:spPr bwMode="auto">
          <a:xfrm>
            <a:off x="6326188" y="5481638"/>
            <a:ext cx="1958975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Trebuchet MS" pitchFamily="34" charset="0"/>
              </a:rPr>
              <a:t>Орден Богдана</a:t>
            </a:r>
          </a:p>
          <a:p>
            <a:r>
              <a:rPr lang="ru-RU" sz="2000">
                <a:latin typeface="Trebuchet MS" pitchFamily="34" charset="0"/>
              </a:rPr>
              <a:t>Хмельницкого</a:t>
            </a:r>
          </a:p>
        </p:txBody>
      </p:sp>
      <p:pic>
        <p:nvPicPr>
          <p:cNvPr id="21517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68338" y="5057775"/>
            <a:ext cx="1527175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8" name="TextBox 9"/>
          <p:cNvSpPr txBox="1">
            <a:spLocks noChangeArrowheads="1"/>
          </p:cNvSpPr>
          <p:nvPr/>
        </p:nvSpPr>
        <p:spPr bwMode="auto">
          <a:xfrm>
            <a:off x="2143125" y="4300538"/>
            <a:ext cx="21637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Trebuchet MS" pitchFamily="34" charset="0"/>
              </a:rPr>
              <a:t>Орден Нахимова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640960" cy="1143000"/>
          </a:xfrm>
        </p:spPr>
        <p:txBody>
          <a:bodyPr/>
          <a:lstStyle/>
          <a:p>
            <a:pPr marL="320040" indent="-32004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/>
              <a:t>ТУРНИРНАЯ ТАБЛИЦА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68313" y="1557338"/>
          <a:ext cx="8424862" cy="495935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474711"/>
                <a:gridCol w="1989423"/>
                <a:gridCol w="1971380"/>
                <a:gridCol w="1989423"/>
              </a:tblGrid>
              <a:tr h="435397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«ТАНКИСТЫ»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«ЛЕТЧИКИ»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«МОРЯКИ»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44247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Парад</a:t>
                      </a:r>
                      <a:endParaRPr lang="ru-RU" sz="2400" dirty="0">
                        <a:cs typeface="Aharoni" pitchFamily="2" charset="-79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44247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Звездный</a:t>
                      </a:r>
                      <a:r>
                        <a:rPr lang="ru-RU" sz="2400" baseline="0" dirty="0" smtClean="0"/>
                        <a:t> штурм</a:t>
                      </a:r>
                      <a:endParaRPr lang="ru-RU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44247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Полевая</a:t>
                      </a:r>
                      <a:r>
                        <a:rPr lang="ru-RU" sz="2400" baseline="0" dirty="0" smtClean="0"/>
                        <a:t> кухня</a:t>
                      </a:r>
                      <a:endParaRPr lang="ru-RU" sz="2400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44247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Медсанбат</a:t>
                      </a:r>
                      <a:r>
                        <a:rPr lang="ru-RU" sz="2400" baseline="0" dirty="0" smtClean="0"/>
                        <a:t> </a:t>
                      </a:r>
                      <a:endParaRPr lang="ru-RU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44247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Тревога</a:t>
                      </a:r>
                      <a:endParaRPr lang="ru-RU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979644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Боевое</a:t>
                      </a:r>
                    </a:p>
                    <a:p>
                      <a:r>
                        <a:rPr lang="ru-RU" sz="2400" dirty="0" smtClean="0"/>
                        <a:t>дежурство</a:t>
                      </a:r>
                      <a:endParaRPr lang="ru-RU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44247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ИТОГИ</a:t>
                      </a:r>
                      <a:endParaRPr lang="ru-RU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>
    <a:spDef>
      <a:spPr>
        <a:solidFill>
          <a:srgbClr val="FFC000"/>
        </a:solidFill>
      </a:spPr>
      <a:bodyPr rtlCol="0" anchor="ctr"/>
      <a:lstStyle>
        <a:defPPr algn="ctr">
          <a:defRPr>
            <a:solidFill>
              <a:sysClr val="windowText" lastClr="00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547</TotalTime>
  <Words>318</Words>
  <Application>Microsoft Office PowerPoint</Application>
  <PresentationFormat>Экран (4:3)</PresentationFormat>
  <Paragraphs>180</Paragraphs>
  <Slides>29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29</vt:i4>
      </vt:variant>
    </vt:vector>
  </HeadingPairs>
  <TitlesOfParts>
    <vt:vector size="38" baseType="lpstr">
      <vt:lpstr>Arial</vt:lpstr>
      <vt:lpstr>Trebuchet MS</vt:lpstr>
      <vt:lpstr>Georgia</vt:lpstr>
      <vt:lpstr>Calibri</vt:lpstr>
      <vt:lpstr>Aharoni</vt:lpstr>
      <vt:lpstr>Воздушный поток</vt:lpstr>
      <vt:lpstr>Воздушный поток</vt:lpstr>
      <vt:lpstr>Воздушный поток</vt:lpstr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Военные учения</dc:title>
  <dc:creator>Оля</dc:creator>
  <cp:lastModifiedBy>Учитель</cp:lastModifiedBy>
  <cp:revision>30</cp:revision>
  <dcterms:created xsi:type="dcterms:W3CDTF">2013-02-13T12:56:40Z</dcterms:created>
  <dcterms:modified xsi:type="dcterms:W3CDTF">2013-03-13T12:48:40Z</dcterms:modified>
</cp:coreProperties>
</file>