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8" r:id="rId3"/>
    <p:sldId id="257" r:id="rId4"/>
    <p:sldId id="261" r:id="rId5"/>
    <p:sldId id="262" r:id="rId6"/>
    <p:sldId id="265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E083-8833-4063-A15D-30F9EAE00CC4}" type="datetimeFigureOut">
              <a:rPr lang="ru-RU" smtClean="0"/>
              <a:t>06.02.2013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5F56620-0E8A-4598-8531-A09DB1E119D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E083-8833-4063-A15D-30F9EAE00CC4}" type="datetimeFigureOut">
              <a:rPr lang="ru-RU" smtClean="0"/>
              <a:t>06.02.2013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56620-0E8A-4598-8531-A09DB1E119D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E083-8833-4063-A15D-30F9EAE00CC4}" type="datetimeFigureOut">
              <a:rPr lang="ru-RU" smtClean="0"/>
              <a:t>06.02.2013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56620-0E8A-4598-8531-A09DB1E119D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E083-8833-4063-A15D-30F9EAE00CC4}" type="datetimeFigureOut">
              <a:rPr lang="ru-RU" smtClean="0"/>
              <a:t>06.02.2013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56620-0E8A-4598-8531-A09DB1E119D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E083-8833-4063-A15D-30F9EAE00CC4}" type="datetimeFigureOut">
              <a:rPr lang="ru-RU" smtClean="0"/>
              <a:t>06.02.2013</a:t>
            </a:fld>
            <a:endParaRPr lang="ru-RU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56620-0E8A-4598-8531-A09DB1E119D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E083-8833-4063-A15D-30F9EAE00CC4}" type="datetimeFigureOut">
              <a:rPr lang="ru-RU" smtClean="0"/>
              <a:t>06.02.2013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56620-0E8A-4598-8531-A09DB1E119D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E083-8833-4063-A15D-30F9EAE00CC4}" type="datetimeFigureOut">
              <a:rPr lang="ru-RU" smtClean="0"/>
              <a:t>06.02.2013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56620-0E8A-4598-8531-A09DB1E119D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E083-8833-4063-A15D-30F9EAE00CC4}" type="datetimeFigureOut">
              <a:rPr lang="ru-RU" smtClean="0"/>
              <a:t>06.02.2013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56620-0E8A-4598-8531-A09DB1E119D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E083-8833-4063-A15D-30F9EAE00CC4}" type="datetimeFigureOut">
              <a:rPr lang="ru-RU" smtClean="0"/>
              <a:t>06.02.2013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56620-0E8A-4598-8531-A09DB1E119D2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E083-8833-4063-A15D-30F9EAE00CC4}" type="datetimeFigureOut">
              <a:rPr lang="ru-RU" smtClean="0"/>
              <a:t>06.02.2013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56620-0E8A-4598-8531-A09DB1E119D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E083-8833-4063-A15D-30F9EAE00CC4}" type="datetimeFigureOut">
              <a:rPr lang="ru-RU" smtClean="0"/>
              <a:t>06.02.2013</a:t>
            </a:fld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56620-0E8A-4598-8531-A09DB1E119D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268E083-8833-4063-A15D-30F9EAE00CC4}" type="datetimeFigureOut">
              <a:rPr lang="ru-RU" smtClean="0"/>
              <a:t>06.02.2013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5F56620-0E8A-4598-8531-A09DB1E119D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3045460"/>
            <a:ext cx="4598888" cy="297582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err="1" smtClean="0"/>
              <a:t>Саджая</a:t>
            </a:r>
            <a:r>
              <a:rPr lang="ru-RU" dirty="0" smtClean="0"/>
              <a:t> Мария 10 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6192688" cy="4248472"/>
          </a:xfrm>
        </p:spPr>
        <p:txBody>
          <a:bodyPr/>
          <a:lstStyle/>
          <a:p>
            <a:r>
              <a:rPr lang="ru-RU" dirty="0" smtClean="0"/>
              <a:t>Понятие </a:t>
            </a:r>
            <a:r>
              <a:rPr lang="ru-RU" dirty="0" smtClean="0"/>
              <a:t>многогранника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1400" dirty="0" err="1" smtClean="0"/>
              <a:t>Саджая</a:t>
            </a:r>
            <a:r>
              <a:rPr lang="ru-RU" sz="1400" dirty="0" smtClean="0"/>
              <a:t> </a:t>
            </a:r>
            <a:r>
              <a:rPr lang="ru-RU" sz="1400" dirty="0" err="1" smtClean="0"/>
              <a:t>мария</a:t>
            </a:r>
            <a:r>
              <a:rPr lang="ru-RU" sz="1400" smtClean="0"/>
              <a:t> 10 «А»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434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Понятие  многогранник</a:t>
            </a:r>
          </a:p>
          <a:p>
            <a:r>
              <a:rPr lang="ru-RU" dirty="0" smtClean="0"/>
              <a:t>Из чего состоит многогранник?</a:t>
            </a:r>
          </a:p>
          <a:p>
            <a:r>
              <a:rPr lang="ru-RU" dirty="0" smtClean="0"/>
              <a:t>Выпуклые и невыпуклые многогранники.</a:t>
            </a:r>
          </a:p>
          <a:p>
            <a:r>
              <a:rPr lang="ru-RU" dirty="0"/>
              <a:t>П</a:t>
            </a:r>
            <a:r>
              <a:rPr lang="ru-RU" dirty="0" smtClean="0"/>
              <a:t>ризма</a:t>
            </a:r>
          </a:p>
          <a:p>
            <a:r>
              <a:rPr lang="ru-RU" dirty="0" smtClean="0"/>
              <a:t>Построение призмы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6190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Понятие многогранник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Многогранник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поверхность, составленная из многоугольников и ограничивающая некоторое геометрическое тело.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5171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88641"/>
            <a:ext cx="6965245" cy="5760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83568" y="799712"/>
            <a:ext cx="7695957" cy="5832648"/>
          </a:xfrm>
        </p:spPr>
        <p:txBody>
          <a:bodyPr/>
          <a:lstStyle/>
          <a:p>
            <a:r>
              <a:rPr lang="ru-RU" dirty="0">
                <a:solidFill>
                  <a:schemeClr val="accent1"/>
                </a:solidFill>
              </a:rPr>
              <a:t>Многоугольники, из которых составлен многогранник, называются </a:t>
            </a:r>
            <a:r>
              <a:rPr lang="ru-RU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гранями</a:t>
            </a:r>
            <a:r>
              <a:rPr lang="ru-RU" dirty="0" smtClean="0">
                <a:solidFill>
                  <a:schemeClr val="accent1"/>
                </a:solidFill>
              </a:rPr>
              <a:t>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Стороны граней называются </a:t>
            </a:r>
            <a:r>
              <a:rPr lang="ru-RU" b="1" i="1" dirty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рёбрами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</a:t>
            </a:r>
            <a:r>
              <a:rPr lang="en-US" dirty="0" smtClean="0"/>
              <a:t>|</a:t>
            </a:r>
            <a:r>
              <a:rPr lang="ru-RU" sz="1600" dirty="0"/>
              <a:t>является ребром куба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/>
              <a:t>А концы рёбер называют </a:t>
            </a:r>
            <a:r>
              <a:rPr lang="ru-RU" b="1" i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вершинами </a:t>
            </a:r>
            <a:r>
              <a:rPr lang="ru-RU" dirty="0"/>
              <a:t>многоугольника.</a:t>
            </a:r>
          </a:p>
          <a:p>
            <a:r>
              <a:rPr lang="ru-RU" dirty="0"/>
              <a:t>                    </a:t>
            </a:r>
            <a:r>
              <a:rPr lang="ru-RU" sz="1600" dirty="0"/>
              <a:t>А является вершиной куба</a:t>
            </a:r>
          </a:p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350" y="1700808"/>
            <a:ext cx="1028709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718" y="1899809"/>
            <a:ext cx="833149" cy="737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351" y="3473423"/>
            <a:ext cx="1030287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716036"/>
            <a:ext cx="3016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351" y="5459221"/>
            <a:ext cx="1028709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198" y="5683592"/>
            <a:ext cx="481013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256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672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Выпуклые и невыпуклые многогранники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844824"/>
            <a:ext cx="7416824" cy="4824536"/>
          </a:xfrm>
        </p:spPr>
        <p:txBody>
          <a:bodyPr>
            <a:normAutofit/>
          </a:bodyPr>
          <a:lstStyle/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Многогранники бывают </a:t>
            </a:r>
            <a:r>
              <a:rPr lang="ru-RU" b="1" i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выпуклыми и невыпуклыми.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Выпуклый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многогранник расположен по одну сторону от плоскости каждой своей грани. </a:t>
            </a:r>
            <a:r>
              <a:rPr lang="ru-RU" b="1" i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Невыпуклый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многогранник расположен по разные стороны от одной из плоскости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000" dirty="0" smtClean="0"/>
              <a:t>Выпуклый многогранник             невыпуклый многогранник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253032"/>
            <a:ext cx="1811337" cy="166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788612"/>
            <a:ext cx="884237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200645"/>
            <a:ext cx="884237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39" y="4200644"/>
            <a:ext cx="884237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645024"/>
            <a:ext cx="884237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234117"/>
            <a:ext cx="884237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8147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20688"/>
            <a:ext cx="7560840" cy="5688632"/>
          </a:xfrm>
        </p:spPr>
        <p:txBody>
          <a:bodyPr>
            <a:normAutofit/>
          </a:bodyPr>
          <a:lstStyle/>
          <a:p>
            <a:r>
              <a:rPr lang="ru-RU" sz="33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n-угольной призмой </a:t>
            </a:r>
            <a:r>
              <a:rPr lang="ru-RU" dirty="0"/>
              <a:t>называется многогранник М1М2…</a:t>
            </a:r>
            <a:r>
              <a:rPr lang="ru-RU" dirty="0" err="1"/>
              <a:t>Мn</a:t>
            </a:r>
            <a:r>
              <a:rPr lang="ru-RU" dirty="0"/>
              <a:t> N1N2…</a:t>
            </a:r>
            <a:r>
              <a:rPr lang="ru-RU" dirty="0" err="1"/>
              <a:t>Nn</a:t>
            </a:r>
            <a:r>
              <a:rPr lang="ru-RU" dirty="0"/>
              <a:t> , составленный из двух равных n-угольников М1М2…</a:t>
            </a:r>
            <a:r>
              <a:rPr lang="ru-RU" dirty="0" err="1"/>
              <a:t>Мn</a:t>
            </a:r>
            <a:r>
              <a:rPr lang="ru-RU" dirty="0"/>
              <a:t> и N1N2…</a:t>
            </a:r>
            <a:r>
              <a:rPr lang="ru-RU" dirty="0" err="1"/>
              <a:t>Nn</a:t>
            </a:r>
            <a:r>
              <a:rPr lang="ru-RU" dirty="0"/>
              <a:t>  - оснований призмы и n параллелограммов М1М2N1N2,…,МnМ1N1Nn – боковых граней призмы.</a:t>
            </a:r>
          </a:p>
          <a:p>
            <a:r>
              <a:rPr lang="ru-RU" dirty="0"/>
              <a:t>Призмы бывают 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прямыми и наклонными</a:t>
            </a:r>
            <a:r>
              <a:rPr lang="ru-RU" dirty="0"/>
              <a:t>.</a:t>
            </a:r>
          </a:p>
          <a:p>
            <a:r>
              <a:rPr lang="ru-RU" dirty="0"/>
              <a:t>             Если все боковые рёбра призмы перпендикулярны к плоскостям её оснований, то призма называется </a:t>
            </a:r>
            <a:r>
              <a:rPr lang="ru-RU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прямой</a:t>
            </a:r>
            <a:r>
              <a:rPr lang="ru-RU" dirty="0"/>
              <a:t>; в противном случае призма называется </a:t>
            </a:r>
            <a:r>
              <a:rPr lang="ru-RU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наклонной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629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"/>
            <a:ext cx="6965245" cy="836712"/>
          </a:xfrm>
        </p:spPr>
        <p:txBody>
          <a:bodyPr/>
          <a:lstStyle/>
          <a:p>
            <a:r>
              <a:rPr lang="ru-RU" dirty="0" smtClean="0"/>
              <a:t>Призма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980728"/>
            <a:ext cx="3528392" cy="5256584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Что бы построить многогранник, называемый призмой рассмотрим параллельные плоскости</a:t>
            </a:r>
          </a:p>
          <a:p>
            <a:pPr marL="0" indent="0">
              <a:buNone/>
            </a:pPr>
            <a:r>
              <a:rPr lang="ru-RU" dirty="0" smtClean="0"/>
              <a:t>  А </a:t>
            </a:r>
            <a:r>
              <a:rPr lang="ru-RU" dirty="0"/>
              <a:t>и В, которые не имеют общих </a:t>
            </a:r>
            <a:r>
              <a:rPr lang="ru-RU" dirty="0" smtClean="0"/>
              <a:t>точек.</a:t>
            </a:r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плоскости А построим многоугольник М1М2…</a:t>
            </a:r>
            <a:r>
              <a:rPr lang="ru-RU" dirty="0" err="1"/>
              <a:t>Мn</a:t>
            </a:r>
            <a:r>
              <a:rPr lang="ru-RU" dirty="0"/>
              <a:t> и в плоскости В построим равный ему многоугольник N1N2…</a:t>
            </a:r>
            <a:r>
              <a:rPr lang="ru-RU" dirty="0" err="1"/>
              <a:t>Nn</a:t>
            </a:r>
            <a:r>
              <a:rPr lang="ru-RU" dirty="0"/>
              <a:t>.</a:t>
            </a:r>
          </a:p>
          <a:p>
            <a:r>
              <a:rPr lang="ru-RU" dirty="0"/>
              <a:t>Соединим отрезки в соответствие с вершинами этих многоугольников.</a:t>
            </a:r>
          </a:p>
          <a:p>
            <a:r>
              <a:rPr lang="ru-RU" dirty="0"/>
              <a:t>Получаем пятиугольную призму.</a:t>
            </a:r>
          </a:p>
          <a:p>
            <a:endParaRPr lang="ru-RU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68760"/>
            <a:ext cx="3309937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9555" y="1375122"/>
            <a:ext cx="1576388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365104"/>
            <a:ext cx="3309937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900" y="4374211"/>
            <a:ext cx="1678127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335" y="2100911"/>
            <a:ext cx="396875" cy="301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9555" y="2100910"/>
            <a:ext cx="396875" cy="301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031" y="1484784"/>
            <a:ext cx="377825" cy="300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Прямая соединительная линия 12"/>
          <p:cNvCxnSpPr/>
          <p:nvPr/>
        </p:nvCxnSpPr>
        <p:spPr>
          <a:xfrm rot="5400000">
            <a:off x="3660774" y="3161779"/>
            <a:ext cx="3000375" cy="357187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5224462" y="2971176"/>
            <a:ext cx="3000375" cy="357187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115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95023" y="1"/>
            <a:ext cx="5709225" cy="54867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20688"/>
            <a:ext cx="7632848" cy="5688632"/>
          </a:xfrm>
        </p:spPr>
        <p:txBody>
          <a:bodyPr>
            <a:normAutofit lnSpcReduction="10000"/>
          </a:bodyPr>
          <a:lstStyle/>
          <a:p>
            <a:r>
              <a:rPr lang="ru-RU" sz="3600" dirty="0"/>
              <a:t>Прямая призма, основаниями которой являются правильные многоугольники, называется </a:t>
            </a:r>
            <a:r>
              <a:rPr lang="ru-RU" sz="36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правильной.</a:t>
            </a:r>
          </a:p>
          <a:p>
            <a:endParaRPr lang="ru-RU" sz="3600" dirty="0"/>
          </a:p>
          <a:p>
            <a:r>
              <a:rPr lang="ru-RU" sz="36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Высота призмы </a:t>
            </a:r>
            <a:r>
              <a:rPr lang="ru-RU" sz="3600" dirty="0"/>
              <a:t>– это такой отрезок который перпендикулярен плоскостям и пересекает основания призмы.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7305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20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конец</a:t>
            </a:r>
            <a:endParaRPr lang="ru-RU" sz="12000" b="1" i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078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66</TotalTime>
  <Words>244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Аптека</vt:lpstr>
      <vt:lpstr>Понятие многогранника  Саджая мария 10 «А»</vt:lpstr>
      <vt:lpstr>Содержание</vt:lpstr>
      <vt:lpstr>Понятие многогранник</vt:lpstr>
      <vt:lpstr>Презентация PowerPoint</vt:lpstr>
      <vt:lpstr>Выпуклые и невыпуклые многогранники</vt:lpstr>
      <vt:lpstr>Презентация PowerPoint</vt:lpstr>
      <vt:lpstr>Призма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многогранника</dc:title>
  <dc:creator>Учитель</dc:creator>
  <cp:lastModifiedBy>Лариса</cp:lastModifiedBy>
  <cp:revision>8</cp:revision>
  <dcterms:created xsi:type="dcterms:W3CDTF">2013-02-06T17:05:22Z</dcterms:created>
  <dcterms:modified xsi:type="dcterms:W3CDTF">2013-02-06T18:20:51Z</dcterms:modified>
</cp:coreProperties>
</file>