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28"/>
  </p:handoutMasterIdLst>
  <p:sldIdLst>
    <p:sldId id="256" r:id="rId2"/>
    <p:sldId id="280" r:id="rId3"/>
    <p:sldId id="257" r:id="rId4"/>
    <p:sldId id="258" r:id="rId5"/>
    <p:sldId id="259" r:id="rId6"/>
    <p:sldId id="274" r:id="rId7"/>
    <p:sldId id="272" r:id="rId8"/>
    <p:sldId id="273" r:id="rId9"/>
    <p:sldId id="271" r:id="rId10"/>
    <p:sldId id="275" r:id="rId11"/>
    <p:sldId id="276" r:id="rId12"/>
    <p:sldId id="277" r:id="rId13"/>
    <p:sldId id="264" r:id="rId14"/>
    <p:sldId id="279" r:id="rId15"/>
    <p:sldId id="265" r:id="rId16"/>
    <p:sldId id="285" r:id="rId17"/>
    <p:sldId id="266" r:id="rId18"/>
    <p:sldId id="278" r:id="rId19"/>
    <p:sldId id="269" r:id="rId20"/>
    <p:sldId id="267" r:id="rId21"/>
    <p:sldId id="281" r:id="rId22"/>
    <p:sldId id="286" r:id="rId23"/>
    <p:sldId id="284" r:id="rId24"/>
    <p:sldId id="262" r:id="rId25"/>
    <p:sldId id="282" r:id="rId26"/>
    <p:sldId id="283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CC6600"/>
    <a:srgbClr val="FFEFEB"/>
    <a:srgbClr val="FBCDCD"/>
    <a:srgbClr val="FFE0D9"/>
    <a:srgbClr val="FFC6B9"/>
    <a:srgbClr val="FEDEE0"/>
    <a:srgbClr val="FDD3D6"/>
    <a:srgbClr val="FDEDE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07" autoAdjust="0"/>
  </p:normalViewPr>
  <p:slideViewPr>
    <p:cSldViewPr>
      <p:cViewPr>
        <p:scale>
          <a:sx n="80" d="100"/>
          <a:sy n="80" d="100"/>
        </p:scale>
        <p:origin x="-864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62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27%</a:t>
                    </a:r>
                    <a:endParaRPr lang="en-US" dirty="0"/>
                  </a:p>
                </c:rich>
              </c:tx>
              <c:showVal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44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17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Лист1!$A$2:$A$5</c:f>
              <c:strCache>
                <c:ptCount val="3"/>
                <c:pt idx="0">
                  <c:v>заинтересованность</c:v>
                </c:pt>
                <c:pt idx="1">
                  <c:v>активность</c:v>
                </c:pt>
                <c:pt idx="2">
                  <c:v>компетентность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</c:v>
                </c:pt>
                <c:pt idx="1">
                  <c:v>44</c:v>
                </c:pt>
                <c:pt idx="2">
                  <c:v>17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egendEntry>
        <c:idx val="3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54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54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34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Лист1!$A$2:$A$5</c:f>
              <c:strCache>
                <c:ptCount val="3"/>
                <c:pt idx="0">
                  <c:v>заинтересованность</c:v>
                </c:pt>
                <c:pt idx="1">
                  <c:v>активность</c:v>
                </c:pt>
                <c:pt idx="2">
                  <c:v>компетентность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54</c:v>
                </c:pt>
                <c:pt idx="1">
                  <c:v>54</c:v>
                </c:pt>
                <c:pt idx="2">
                  <c:v>34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egendEntry>
        <c:idx val="3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648FDE-5784-4FC5-A079-5D1F765458A4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C633F-F20A-4215-9B22-EDB238BBF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83962-0DBF-4729-A4F9-9D8F58DD0B01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E979C-5611-4EC9-BB4F-56404EA5F8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F64FC-C260-4390-B759-8F0FAE74CAEB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56B7F-E009-420E-B03B-196B99BD9E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77EB7-0DD5-4BFF-ACF0-1CE04836CF8C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69A02-97E8-401E-A58D-772F80714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165AE-26E1-4D68-9EDF-A0378CCC4C6F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9E369-4792-40D2-82C7-2F299C62D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0BC2E-605F-4CF9-90A4-0D844D37FBD1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19289-2A87-4168-9F0E-23DD1002A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2A866-5897-47A8-9DD0-1CBD1ABAB1AA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55757-F7B9-4610-AAD8-9834EBB35A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0DC01-6F9E-4748-99CF-98C1EFC8C55C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83F10-7CBA-413A-9E1A-60A93D826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42B6C-B04B-42C4-8D71-BB98C758A931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78C88-F089-4AB0-89A9-BFF730C93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06BD7-EA73-43CB-91DC-BEC5AB0393AA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1DD89-ED4A-4EE3-AB9E-BC06F1F506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2B69C-793D-4120-8D98-50218D132A82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99F7F-FA0A-421A-B27D-08AE205E14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1FA62-5B18-455C-A4BC-7C45A7908B0B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9DB2E-468B-44B8-AB19-ACF0D0018C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9C6126-A25D-4A02-B325-58F76D584991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3E2CD2-0E8E-4246-9E07-A2F3C343F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6" r:id="rId2"/>
    <p:sldLayoutId id="2147483685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6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logopediya.com/" TargetMode="External"/><Relationship Id="rId2" Type="http://schemas.openxmlformats.org/officeDocument/2006/relationships/hyperlink" Target="http://logoped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oshvozrast.ru/" TargetMode="External"/><Relationship Id="rId4" Type="http://schemas.openxmlformats.org/officeDocument/2006/relationships/hyperlink" Target="http://nsportal.ru/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88641"/>
            <a:ext cx="9086718" cy="403187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>
              <a:defRPr/>
            </a:pPr>
            <a:r>
              <a:rPr lang="ru-RU" sz="7200" b="1" dirty="0" smtClean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Педагогический</a:t>
            </a:r>
          </a:p>
          <a:p>
            <a:pPr algn="ctr">
              <a:defRPr/>
            </a:pPr>
            <a:r>
              <a:rPr lang="ru-RU" sz="7200" b="1" dirty="0" smtClean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>
              <a:defRPr/>
            </a:pPr>
            <a:r>
              <a:rPr lang="ru-RU" sz="4000" b="1" dirty="0" smtClean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тему:</a:t>
            </a:r>
          </a:p>
          <a:p>
            <a:pPr algn="ctr">
              <a:defRPr/>
            </a:pPr>
            <a:endParaRPr lang="ru-RU" sz="7200" b="1" dirty="0">
              <a:ln w="1905"/>
              <a:solidFill>
                <a:srgbClr val="800080"/>
              </a:solidFill>
              <a:effectLst>
                <a:outerShdw blurRad="60007" dist="310007" dir="7680000" sy="30000" kx="1300200" algn="ctr" rotWithShape="0">
                  <a:srgbClr val="990099">
                    <a:alpha val="32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>
            <a:off x="2051720" y="4437112"/>
            <a:ext cx="5665832" cy="1492218"/>
          </a:xfrm>
          <a:prstGeom prst="horizontalScroll">
            <a:avLst>
              <a:gd name="adj" fmla="val 12500"/>
            </a:avLst>
          </a:prstGeom>
          <a:ln w="19050">
            <a:headEnd/>
            <a:tailEnd/>
          </a:ln>
          <a:scene3d>
            <a:camera prst="perspectiveContrastingRightFacing"/>
            <a:lightRig rig="threePt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defRPr/>
            </a:pPr>
            <a:endParaRPr lang="ru-RU" b="1" u="sng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cs typeface="Aharoni" pitchFamily="2" charset="-79"/>
            </a:endParaRPr>
          </a:p>
          <a:p>
            <a:pPr algn="ctr">
              <a:spcBef>
                <a:spcPts val="600"/>
              </a:spcBef>
              <a:defRPr/>
            </a:pPr>
            <a:r>
              <a:rPr lang="ru-RU" sz="2000" b="1" i="1" u="sng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АВТОР ПРОЕКТА: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4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Учитель-логопед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4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МБДОУ </a:t>
            </a:r>
            <a:r>
              <a:rPr lang="ru-RU" sz="2400" b="1" i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«Детский </a:t>
            </a:r>
            <a:r>
              <a:rPr lang="ru-RU" sz="24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сад к/в № 8 «Аистёнок»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4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Пензенская О.Е.</a:t>
            </a:r>
          </a:p>
          <a:p>
            <a:pPr algn="ctr"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6081" name="Picture 1" descr="F:\151CANON\IMG_12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04664"/>
            <a:ext cx="3015432" cy="2261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55576" y="2780928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«ПРИВЛЕЧЕНИЕ РОДИТЕЛЕЙ </a:t>
            </a:r>
          </a:p>
          <a:p>
            <a:pPr algn="ctr">
              <a:defRPr/>
            </a:pPr>
            <a:r>
              <a:rPr lang="ru-RU" sz="24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АКТИВНОМУ УЧАСТИЮ В КОРРЕКЦИОННОМ ПРОЦЕССЕ ПО ПРЕОДОЛЕНИЮ РЕЧЕВОГО ДЕФЕКТА У РЕБЁНКА</a:t>
            </a:r>
            <a:endParaRPr lang="ru-RU" sz="2400" b="1" dirty="0">
              <a:ln w="11430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0"/>
            <a:ext cx="8786842" cy="830997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 algn="ctr">
              <a:defRPr/>
            </a:pPr>
            <a:r>
              <a:rPr lang="ru-RU" sz="4800" b="1" u="sng" dirty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</a:p>
        </p:txBody>
      </p:sp>
      <p:sp>
        <p:nvSpPr>
          <p:cNvPr id="3" name="Блок-схема: внутренняя память 2"/>
          <p:cNvSpPr/>
          <p:nvPr/>
        </p:nvSpPr>
        <p:spPr>
          <a:xfrm>
            <a:off x="285720" y="1142984"/>
            <a:ext cx="8429684" cy="5286412"/>
          </a:xfrm>
          <a:prstGeom prst="flowChartInternalStorag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indent="45720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sz="2400" b="1" i="1" dirty="0">
                <a:ln w="1905">
                  <a:solidFill>
                    <a:schemeClr val="tx1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ВЫЯВИТЬ ПЕДАГОГИЧЕСКУЮ КОМПЕТЕНТНОСТЬ РОДИТЕЛЕЙ В ВОПРОСАХ РЕЧЕВОГО РАЗВИТИЯ РЕБЁНКА С ПОМОЩЬЮ АНКЕТИРОВАНИЯ</a:t>
            </a:r>
          </a:p>
          <a:p>
            <a:pPr indent="45720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sz="2400" b="1" i="1" dirty="0">
                <a:ln w="1905">
                  <a:solidFill>
                    <a:schemeClr val="tx1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ВКЛЮЧИТЬ РОДИТЕЛЕЙ В КОРРЕКЦИОННО РАЗВИВАЮЩИЙ ПРОЦЕСС ПО УСТРАНЕНИЮ РЕЧЕВЫХ НЕДОСТАТКОВ У ДЕТЕЙ В ДОМАШНИХ УСЛОВИЯХ, ЧЕРЕЗ РАБОЧИЕ ТЕТРАДИ ДЕТЕЙ</a:t>
            </a:r>
          </a:p>
          <a:p>
            <a:pPr indent="457200">
              <a:spcAft>
                <a:spcPts val="2400"/>
              </a:spcAft>
              <a:buFont typeface="Wingdings" pitchFamily="2" charset="2"/>
              <a:buChar char="ü"/>
              <a:defRPr/>
            </a:pPr>
            <a:r>
              <a:rPr lang="ru-RU" sz="2400" b="1" i="1" dirty="0">
                <a:ln w="1905">
                  <a:solidFill>
                    <a:schemeClr val="tx1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РОДИТЕЛИ САМОСТОЯТЕЛЬНО НАХОДЯТ  И ИСПОЛЬЗУЮТ МАТЕРИАЛЫ ДЛЯ РАЗВИТИЯ РЕЧИ ДЕТЕЙ</a:t>
            </a:r>
          </a:p>
          <a:p>
            <a:pPr>
              <a:defRPr/>
            </a:pPr>
            <a:endParaRPr lang="ru-RU" sz="2000" b="1" i="1" dirty="0">
              <a:ln w="1905">
                <a:solidFill>
                  <a:schemeClr val="tx1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Wingdings" pitchFamily="2" charset="2"/>
              <a:buChar char="ü"/>
              <a:defRPr/>
            </a:pPr>
            <a:endParaRPr lang="ru-RU" sz="2000" b="1" i="1" dirty="0">
              <a:ln w="1905">
                <a:solidFill>
                  <a:schemeClr val="tx1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defRPr/>
            </a:pPr>
            <a:endParaRPr lang="ru-RU" sz="2000" b="1" dirty="0">
              <a:ln w="1905">
                <a:solidFill>
                  <a:schemeClr val="tx1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86842" cy="830997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 algn="ctr">
              <a:defRPr/>
            </a:pPr>
            <a:r>
              <a:rPr lang="ru-RU" sz="4800" b="1" u="sng" dirty="0" smtClean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   </a:t>
            </a:r>
            <a:r>
              <a:rPr lang="ru-RU" sz="4800" b="1" u="sng" dirty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ПРОЕКТА</a:t>
            </a:r>
          </a:p>
        </p:txBody>
      </p:sp>
      <p:sp>
        <p:nvSpPr>
          <p:cNvPr id="3" name="Пятиугольник 2"/>
          <p:cNvSpPr/>
          <p:nvPr/>
        </p:nvSpPr>
        <p:spPr>
          <a:xfrm rot="5400000">
            <a:off x="3769895" y="-2198315"/>
            <a:ext cx="1571636" cy="8682862"/>
          </a:xfrm>
          <a:prstGeom prst="homePlate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400" b="1" dirty="0">
                <a:ln w="1905">
                  <a:solidFill>
                    <a:schemeClr val="tx1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РАБОТА ПО ВЗАИМОДЕЙСТВИЮ ЛОГОПЕДА И РОДИТЕЛЕЙ ПРОХОДИТ В 3 ЭТАПА:</a:t>
            </a:r>
          </a:p>
        </p:txBody>
      </p:sp>
      <p:sp>
        <p:nvSpPr>
          <p:cNvPr id="9" name="Блок-схема: ручное управление 8"/>
          <p:cNvSpPr/>
          <p:nvPr/>
        </p:nvSpPr>
        <p:spPr>
          <a:xfrm flipV="1">
            <a:off x="285720" y="3071810"/>
            <a:ext cx="8429684" cy="826962"/>
          </a:xfrm>
          <a:prstGeom prst="flowChartManualOperation">
            <a:avLst/>
          </a:prstGeom>
          <a:ln w="28575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85786" y="3214686"/>
            <a:ext cx="749198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algn="ctr">
              <a:buFont typeface="+mj-lt"/>
              <a:buAutoNum type="arabicPeriod"/>
              <a:defRPr/>
            </a:pPr>
            <a:r>
              <a:rPr lang="ru-RU" sz="24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ЭТАП</a:t>
            </a:r>
            <a:endParaRPr lang="ru-RU" sz="2400" b="1" dirty="0">
              <a:ln w="11430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ручное управление 11"/>
          <p:cNvSpPr/>
          <p:nvPr/>
        </p:nvSpPr>
        <p:spPr>
          <a:xfrm flipV="1">
            <a:off x="357158" y="4214818"/>
            <a:ext cx="8429684" cy="826962"/>
          </a:xfrm>
          <a:prstGeom prst="flowChartManualOperation">
            <a:avLst/>
          </a:prstGeom>
          <a:ln w="28575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357422" y="4429132"/>
            <a:ext cx="442915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algn="ctr">
              <a:buFont typeface="+mj-lt"/>
              <a:buAutoNum type="arabicPeriod" startAt="2"/>
              <a:defRPr/>
            </a:pPr>
            <a:r>
              <a:rPr lang="ru-RU" sz="24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ОСНОВНОЙ ЭТАП</a:t>
            </a:r>
          </a:p>
        </p:txBody>
      </p:sp>
      <p:sp>
        <p:nvSpPr>
          <p:cNvPr id="17" name="Блок-схема: ручное управление 16"/>
          <p:cNvSpPr/>
          <p:nvPr/>
        </p:nvSpPr>
        <p:spPr>
          <a:xfrm flipV="1">
            <a:off x="428596" y="5429264"/>
            <a:ext cx="8429684" cy="826962"/>
          </a:xfrm>
          <a:prstGeom prst="flowChartManualOperation">
            <a:avLst/>
          </a:prstGeom>
          <a:ln w="28575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000232" y="5643578"/>
            <a:ext cx="528641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>
              <a:buFont typeface="+mj-lt"/>
              <a:buAutoNum type="arabicPeriod" startAt="3"/>
              <a:defRPr/>
            </a:pPr>
            <a:r>
              <a:rPr lang="ru-RU" sz="24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0" y="1857364"/>
            <a:ext cx="4500562" cy="2428892"/>
          </a:xfrm>
          <a:prstGeom prst="snip2DiagRect">
            <a:avLst>
              <a:gd name="adj1" fmla="val 48335"/>
              <a:gd name="adj2" fmla="val 50000"/>
            </a:avLst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Wingdings" pitchFamily="2" charset="2"/>
              <a:buChar char="ü"/>
              <a:defRPr/>
            </a:pPr>
            <a:endParaRPr lang="ru-RU" b="1" dirty="0">
              <a:ln w="1905">
                <a:solidFill>
                  <a:schemeClr val="tx1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chemeClr val="tx1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ВЫЯСНЕНИЕ ОБРАЗОВАТЕЛЬНЫХ ПОТРЕБНОСТЕЙ РОДИТЕЛЕЙ И УРОВНЯ ИХ КОМПЕТЕНТНОСТИ В ВОПРОСАХ РЕЧЕВОГО РАЗВИТИЯ РЕБЁНКА (АНКЕТИРОВАНИЕ)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139952" y="4149080"/>
            <a:ext cx="4572032" cy="2571768"/>
          </a:xfrm>
          <a:prstGeom prst="snip2DiagRect">
            <a:avLst>
              <a:gd name="adj1" fmla="val 48335"/>
              <a:gd name="adj2" fmla="val 50000"/>
            </a:avLst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Wingdings" pitchFamily="2" charset="2"/>
              <a:buChar char="ü"/>
              <a:defRPr/>
            </a:pPr>
            <a:r>
              <a:rPr lang="ru-RU" sz="2000" b="1" dirty="0">
                <a:ln w="1905">
                  <a:solidFill>
                    <a:schemeClr val="tx1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ПОДБОР МЕТОДИЧЕСКИХ МАТЕРИАЛОВ</a:t>
            </a:r>
            <a:endParaRPr lang="ru-RU" sz="2000" b="1" dirty="0">
              <a:ln w="1905">
                <a:solidFill>
                  <a:schemeClr val="tx1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8915" name="TextBox 5"/>
          <p:cNvSpPr txBox="1">
            <a:spLocks noChangeArrowheads="1"/>
          </p:cNvSpPr>
          <p:nvPr/>
        </p:nvSpPr>
        <p:spPr bwMode="auto">
          <a:xfrm>
            <a:off x="7215188" y="2571750"/>
            <a:ext cx="7286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фото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0"/>
            <a:ext cx="8786842" cy="1569660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 algn="ctr">
              <a:defRPr/>
            </a:pPr>
            <a:r>
              <a:rPr lang="ru-RU" sz="3200" b="1" u="sng" dirty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ЭТАП</a:t>
            </a:r>
          </a:p>
          <a:p>
            <a:pPr algn="ctr">
              <a:defRPr/>
            </a:pPr>
            <a:r>
              <a:rPr lang="ru-RU" sz="3200" b="1" u="sng" dirty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ИНФОРМАЦИОННО-АНАЛИТИЧЕСКИЙ (ПОДГОТОВИТЕЛЬНЫЙ)</a:t>
            </a:r>
            <a:endParaRPr lang="ru-RU" sz="4000" b="1" u="sng" dirty="0">
              <a:ln w="1905"/>
              <a:solidFill>
                <a:srgbClr val="800080"/>
              </a:solidFill>
              <a:effectLst>
                <a:outerShdw blurRad="60007" dist="310007" dir="7680000" sy="30000" kx="1300200" algn="ctr" rotWithShape="0">
                  <a:srgbClr val="990099">
                    <a:alpha val="32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7" name="TextBox 11"/>
          <p:cNvSpPr txBox="1">
            <a:spLocks noChangeArrowheads="1"/>
          </p:cNvSpPr>
          <p:nvPr/>
        </p:nvSpPr>
        <p:spPr bwMode="auto">
          <a:xfrm>
            <a:off x="1071563" y="5072063"/>
            <a:ext cx="7286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фото</a:t>
            </a:r>
          </a:p>
        </p:txBody>
      </p:sp>
      <p:pic>
        <p:nvPicPr>
          <p:cNvPr id="60417" name="Picture 1" descr="F:\163CANON\IMG_14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437112"/>
            <a:ext cx="2952328" cy="2214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02" name="Picture 2" descr="E:\DCIM\164CANON\IMG_15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44824"/>
            <a:ext cx="3024336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апля 3"/>
          <p:cNvSpPr/>
          <p:nvPr/>
        </p:nvSpPr>
        <p:spPr>
          <a:xfrm>
            <a:off x="285720" y="214290"/>
            <a:ext cx="8501122" cy="1357322"/>
          </a:xfrm>
          <a:prstGeom prst="teardrop">
            <a:avLst>
              <a:gd name="adj" fmla="val 83866"/>
            </a:avLst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500042"/>
            <a:ext cx="7850804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ü"/>
              <a:defRPr/>
            </a:pPr>
            <a:r>
              <a:rPr lang="ru-RU" sz="2000" b="1" dirty="0">
                <a:ln w="1905">
                  <a:solidFill>
                    <a:schemeClr val="tx1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СБОР АНАМНЕСТИЧЕСКИХ ДАННЫХ ОБ ОСОБЕННОСТЯХ РАЗВИТИЯ КАЖДОГО РЕБЁНКА</a:t>
            </a:r>
          </a:p>
        </p:txBody>
      </p:sp>
      <p:sp>
        <p:nvSpPr>
          <p:cNvPr id="8" name="Капля 7"/>
          <p:cNvSpPr/>
          <p:nvPr/>
        </p:nvSpPr>
        <p:spPr>
          <a:xfrm>
            <a:off x="285720" y="1762113"/>
            <a:ext cx="8501122" cy="1643074"/>
          </a:xfrm>
          <a:prstGeom prst="teardrop">
            <a:avLst>
              <a:gd name="adj" fmla="val 87451"/>
            </a:avLst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ln w="1905">
                <a:solidFill>
                  <a:schemeClr val="tx1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Капля 8"/>
          <p:cNvSpPr/>
          <p:nvPr/>
        </p:nvSpPr>
        <p:spPr>
          <a:xfrm>
            <a:off x="285720" y="3595688"/>
            <a:ext cx="8501122" cy="1428760"/>
          </a:xfrm>
          <a:prstGeom prst="teardrop">
            <a:avLst>
              <a:gd name="adj" fmla="val 87451"/>
            </a:avLst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ln w="1905">
                <a:solidFill>
                  <a:schemeClr val="tx1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0100" y="3643314"/>
            <a:ext cx="7333033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ü"/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ПОДБОР МЕТОДИЧЕСКИХ И НАГЛЯДНЫХ МАТЕРИАЛОВ ДЛЯ РАБОТЫ С УЧЁТОМ ИНДИВИДУАЛЬНОГО ПСИХОФИЗИЧЕСКОГО РАЗВИТИЯ ДЕТЕЙ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7224" y="1928802"/>
            <a:ext cx="7701019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ü"/>
              <a:defRPr/>
            </a:pPr>
            <a:r>
              <a:rPr lang="ru-RU" sz="2000" b="1" dirty="0">
                <a:ln w="1905">
                  <a:solidFill>
                    <a:schemeClr val="tx1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АНАЛИЗ ОСОБЕННОСТЕЙ СЕМЬИ</a:t>
            </a:r>
          </a:p>
          <a:p>
            <a:pPr algn="ctr">
              <a:defRPr/>
            </a:pPr>
            <a:r>
              <a:rPr lang="ru-RU" sz="2000" b="1" dirty="0">
                <a:ln w="1905">
                  <a:solidFill>
                    <a:schemeClr val="tx1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ВЫЯВЛЕНИЕ ХАРАКТЕРНЫХ ЧЕРТ СЕМЕЙНОГО ВОСПИТАНИЯ И ВЫРАБОТКА ИНДИВИДУАЛЬНОГО ПОДХОДА К КАЖДОМУ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Капля 11"/>
          <p:cNvSpPr/>
          <p:nvPr/>
        </p:nvSpPr>
        <p:spPr>
          <a:xfrm>
            <a:off x="285720" y="5214950"/>
            <a:ext cx="8501122" cy="1428760"/>
          </a:xfrm>
          <a:prstGeom prst="teardrop">
            <a:avLst>
              <a:gd name="adj" fmla="val 87451"/>
            </a:avLst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defRPr/>
            </a:pPr>
            <a:endParaRPr lang="ru-RU" sz="2000" b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1538" y="5500702"/>
            <a:ext cx="732700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Char char="ü"/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УСТАНОВЛЕНИЕ ЕДИНЫХ ТРЕБОВАНИЙ К РЕБЁНКУ </a:t>
            </a:r>
          </a:p>
          <a:p>
            <a:pPr algn="ctr"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ЛОГОПЕДА, ВОСПИТАТЕЛЕЙ И РОДИТЕЛЕЙ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решение 2"/>
          <p:cNvSpPr/>
          <p:nvPr/>
        </p:nvSpPr>
        <p:spPr>
          <a:xfrm>
            <a:off x="214282" y="3357562"/>
            <a:ext cx="8715404" cy="1428760"/>
          </a:xfrm>
          <a:prstGeom prst="flowChartDecision">
            <a:avLst/>
          </a:prstGeom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500166" y="3857628"/>
            <a:ext cx="6000792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НАХОЖДЕНИЕ ПУТЕЙ РЕШЕНИЯ ПРОБЛЕМ</a:t>
            </a:r>
          </a:p>
        </p:txBody>
      </p:sp>
      <p:sp>
        <p:nvSpPr>
          <p:cNvPr id="26" name="Табличка 25"/>
          <p:cNvSpPr/>
          <p:nvPr/>
        </p:nvSpPr>
        <p:spPr>
          <a:xfrm>
            <a:off x="357158" y="5214950"/>
            <a:ext cx="3357586" cy="914400"/>
          </a:xfrm>
          <a:prstGeom prst="plaque">
            <a:avLst/>
          </a:prstGeom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РАЗВИТИЕ УМЕНИЯ РЕШАТЬ ПРОБЛЕМНЫЕ ЗАДАЧИ</a:t>
            </a:r>
            <a:endParaRPr lang="ru-RU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</a:endParaRPr>
          </a:p>
        </p:txBody>
      </p:sp>
      <p:sp>
        <p:nvSpPr>
          <p:cNvPr id="28" name="Табличка 27"/>
          <p:cNvSpPr/>
          <p:nvPr/>
        </p:nvSpPr>
        <p:spPr>
          <a:xfrm>
            <a:off x="4714876" y="5214950"/>
            <a:ext cx="3357586" cy="914400"/>
          </a:xfrm>
          <a:prstGeom prst="plaque">
            <a:avLst/>
          </a:prstGeom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ИНДИВИДУАЛЬНОЕ РАЗВИТИЕ ДЕТЕЙ</a:t>
            </a:r>
          </a:p>
        </p:txBody>
      </p:sp>
      <p:sp>
        <p:nvSpPr>
          <p:cNvPr id="30" name="Блок-схема: решение 29"/>
          <p:cNvSpPr/>
          <p:nvPr/>
        </p:nvSpPr>
        <p:spPr>
          <a:xfrm>
            <a:off x="142844" y="357166"/>
            <a:ext cx="8715404" cy="1428760"/>
          </a:xfrm>
          <a:prstGeom prst="flowChartDecision">
            <a:avLst/>
          </a:prstGeom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ВЫЯВЛЕНИЕ ПРОБЛЕМ</a:t>
            </a:r>
          </a:p>
        </p:txBody>
      </p:sp>
      <p:sp>
        <p:nvSpPr>
          <p:cNvPr id="31" name="Табличка 30"/>
          <p:cNvSpPr/>
          <p:nvPr/>
        </p:nvSpPr>
        <p:spPr>
          <a:xfrm>
            <a:off x="500034" y="2071678"/>
            <a:ext cx="3357586" cy="914400"/>
          </a:xfrm>
          <a:prstGeom prst="plaque">
            <a:avLst/>
          </a:prstGeom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000100" y="2143116"/>
            <a:ext cx="22684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ВОЗРАСТНЫЕ</a:t>
            </a:r>
          </a:p>
          <a:p>
            <a:pPr algn="ctr"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ОСОБЕННОСТИ</a:t>
            </a:r>
          </a:p>
        </p:txBody>
      </p:sp>
      <p:sp>
        <p:nvSpPr>
          <p:cNvPr id="32" name="Табличка 31"/>
          <p:cNvSpPr/>
          <p:nvPr/>
        </p:nvSpPr>
        <p:spPr>
          <a:xfrm>
            <a:off x="5000628" y="2071678"/>
            <a:ext cx="3357586" cy="914400"/>
          </a:xfrm>
          <a:prstGeom prst="plaque">
            <a:avLst/>
          </a:prstGeom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ИНДИВИДУАЛЬНЫЕ </a:t>
            </a:r>
          </a:p>
          <a:p>
            <a:pPr algn="ctr"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ОСОБЕННОСТИ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0" y="1857364"/>
            <a:ext cx="4500594" cy="2214578"/>
          </a:xfrm>
          <a:prstGeom prst="snip2DiagRect">
            <a:avLst>
              <a:gd name="adj1" fmla="val 48335"/>
              <a:gd name="adj2" fmla="val 50000"/>
            </a:avLst>
          </a:prstGeom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РАЗРАБОТКА И ВНЕДРЕНИЕ СИСТЕМЫ МЕТОДИЧЕСКИХ МЕРОПРИЯТИЙ ДЛЯ РОДИТЕЛЕЙ ПО ВОПРОСАМ РЕЧЕВОГО РАЗВИТИЯ</a:t>
            </a:r>
            <a:endParaRPr lang="ru-RU" dirty="0"/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1785918" y="4214818"/>
            <a:ext cx="5572164" cy="2214578"/>
          </a:xfrm>
          <a:prstGeom prst="snip2DiagRect">
            <a:avLst>
              <a:gd name="adj1" fmla="val 48335"/>
              <a:gd name="adj2" fmla="val 50000"/>
            </a:avLst>
          </a:prstGeom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ЗАКРЕПЛЕНИЕ И АВТОМАТИЗАЦИЯ ПОЛУЧЕННЫХ ВО ВРЕМЯ ЛОГОПЕДИЧЕСКИХ ЗАНЯТИЙ ЗНАНИЙ, РЕЧЕВЫХ УМЕНИЙ И НАВЫКОВ</a:t>
            </a: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4714844" y="1857364"/>
            <a:ext cx="4429156" cy="2214578"/>
          </a:xfrm>
          <a:prstGeom prst="snip2DiagRect">
            <a:avLst>
              <a:gd name="adj1" fmla="val 48335"/>
              <a:gd name="adj2" fmla="val 50000"/>
            </a:avLst>
          </a:prstGeom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ОФОРМЛЕНИЕ ПАПОК- ПЕРЕДВИЖЕК ДЛЯ РОДИТЕЛЕЙ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142852"/>
            <a:ext cx="8786842" cy="1446550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 algn="ctr">
              <a:defRPr/>
            </a:pPr>
            <a:r>
              <a:rPr lang="ru-RU" sz="4000" b="1" u="sng" dirty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</a:rPr>
              <a:t>2 ЭТАП</a:t>
            </a:r>
          </a:p>
          <a:p>
            <a:pPr algn="ctr">
              <a:defRPr/>
            </a:pPr>
            <a:r>
              <a:rPr lang="ru-RU" sz="4000" b="1" u="sng" dirty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</a:rPr>
              <a:t>ОСНОВНОЙ (ПРАКТИЧЕСКИЙ</a:t>
            </a:r>
            <a:r>
              <a:rPr lang="ru-RU" sz="4800" b="1" u="sng" dirty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3" descr="I:\163CANON\IMG_15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04664"/>
            <a:ext cx="4392488" cy="61206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4" name="Picture 4" descr="I:\163CANON\IMG_15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17032"/>
            <a:ext cx="3816424" cy="2759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I:\163CANON\IMG_14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000" y="381000"/>
            <a:ext cx="3559944" cy="2903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0"/>
            <a:ext cx="8786842" cy="584775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 algn="ctr">
              <a:defRPr/>
            </a:pPr>
            <a:r>
              <a:rPr lang="ru-RU" sz="3200" b="1" u="sng" dirty="0" smtClean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Направления работы   с родителями</a:t>
            </a:r>
            <a:endParaRPr lang="ru-RU" sz="3200" b="1" u="sng" dirty="0">
              <a:ln w="1905"/>
              <a:solidFill>
                <a:srgbClr val="800080"/>
              </a:solidFill>
              <a:effectLst>
                <a:outerShdw blurRad="60007" dist="310007" dir="7680000" sy="30000" kx="1300200" algn="ctr" rotWithShape="0">
                  <a:srgbClr val="990099">
                    <a:alpha val="32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Капля 2"/>
          <p:cNvSpPr/>
          <p:nvPr/>
        </p:nvSpPr>
        <p:spPr>
          <a:xfrm>
            <a:off x="214282" y="4857760"/>
            <a:ext cx="4071966" cy="1857412"/>
          </a:xfrm>
          <a:prstGeom prst="teardrop">
            <a:avLst>
              <a:gd name="adj" fmla="val 112268"/>
            </a:avLst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НАГЛЯДНО-ИНФОРМАЦОННОЕ НАПРАВЛЕНИЕ</a:t>
            </a:r>
          </a:p>
        </p:txBody>
      </p:sp>
      <p:sp>
        <p:nvSpPr>
          <p:cNvPr id="5" name="Капля 4"/>
          <p:cNvSpPr/>
          <p:nvPr/>
        </p:nvSpPr>
        <p:spPr>
          <a:xfrm flipH="1">
            <a:off x="5143472" y="4786322"/>
            <a:ext cx="4000528" cy="1928850"/>
          </a:xfrm>
          <a:prstGeom prst="teardrop">
            <a:avLst>
              <a:gd name="adj" fmla="val 110652"/>
            </a:avLst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>
              <a:lnSpc>
                <a:spcPct val="150000"/>
              </a:lnSpc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Капля 6"/>
          <p:cNvSpPr/>
          <p:nvPr/>
        </p:nvSpPr>
        <p:spPr>
          <a:xfrm flipV="1">
            <a:off x="214282" y="1071546"/>
            <a:ext cx="4000528" cy="2071702"/>
          </a:xfrm>
          <a:prstGeom prst="teardrop">
            <a:avLst>
              <a:gd name="adj" fmla="val 111740"/>
            </a:avLst>
          </a:prstGeom>
          <a:gradFill flip="none" rotWithShape="0">
            <a:gsLst>
              <a:gs pos="0">
                <a:schemeClr val="accent5">
                  <a:tint val="35000"/>
                  <a:satMod val="253000"/>
                </a:schemeClr>
              </a:gs>
              <a:gs pos="50000">
                <a:schemeClr val="accent5">
                  <a:tint val="42000"/>
                  <a:satMod val="255000"/>
                </a:schemeClr>
              </a:gs>
              <a:gs pos="97000">
                <a:schemeClr val="accent5">
                  <a:tint val="53000"/>
                  <a:satMod val="260000"/>
                </a:schemeClr>
              </a:gs>
              <a:gs pos="100000">
                <a:schemeClr val="accent5">
                  <a:tint val="56000"/>
                  <a:satMod val="275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>
              <a:defRPr/>
            </a:pPr>
            <a:endParaRPr lang="ru-RU" sz="2400" b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Капля 8"/>
          <p:cNvSpPr/>
          <p:nvPr/>
        </p:nvSpPr>
        <p:spPr>
          <a:xfrm flipH="1" flipV="1">
            <a:off x="5143472" y="1071546"/>
            <a:ext cx="4000528" cy="2071702"/>
          </a:xfrm>
          <a:prstGeom prst="teardrop">
            <a:avLst>
              <a:gd name="adj" fmla="val 111740"/>
            </a:avLst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Капля 10"/>
          <p:cNvSpPr/>
          <p:nvPr/>
        </p:nvSpPr>
        <p:spPr>
          <a:xfrm flipH="1" flipV="1">
            <a:off x="2627784" y="2924944"/>
            <a:ext cx="4286280" cy="2357454"/>
          </a:xfrm>
          <a:prstGeom prst="teardrop">
            <a:avLst>
              <a:gd name="adj" fmla="val 68747"/>
            </a:avLst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7224" y="1571612"/>
            <a:ext cx="2892971" cy="9603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НЕТРАДИЦИОННЫЕ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ФОРМЫ РАБОТЫ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57884" y="1571612"/>
            <a:ext cx="2753831" cy="9603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ПОЗНАВАТЕЛЬНОЕ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НАПРАВЛЕНИЕ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86050" y="3071810"/>
            <a:ext cx="3642929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ВЫСОКОЭФФЕКТИВНЫЕ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МЕТОДЫ И ПРИЕМЫ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РАБОТЫ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С РОДИТЕЛЯМИ</a:t>
            </a:r>
          </a:p>
        </p:txBody>
      </p:sp>
      <p:sp>
        <p:nvSpPr>
          <p:cNvPr id="15" name="Капля 14"/>
          <p:cNvSpPr/>
          <p:nvPr/>
        </p:nvSpPr>
        <p:spPr>
          <a:xfrm flipH="1" flipV="1">
            <a:off x="5357818" y="1214422"/>
            <a:ext cx="3571868" cy="1643074"/>
          </a:xfrm>
          <a:prstGeom prst="teardrop">
            <a:avLst>
              <a:gd name="adj" fmla="val 68747"/>
            </a:avLst>
          </a:prstGeom>
          <a:noFill/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Капля 15"/>
          <p:cNvSpPr/>
          <p:nvPr/>
        </p:nvSpPr>
        <p:spPr>
          <a:xfrm flipH="1" flipV="1">
            <a:off x="5286380" y="1357298"/>
            <a:ext cx="3571868" cy="1643074"/>
          </a:xfrm>
          <a:prstGeom prst="teardrop">
            <a:avLst>
              <a:gd name="adj" fmla="val 68747"/>
            </a:avLst>
          </a:prstGeom>
          <a:noFill/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Капля 16"/>
          <p:cNvSpPr/>
          <p:nvPr/>
        </p:nvSpPr>
        <p:spPr>
          <a:xfrm flipH="1" flipV="1">
            <a:off x="500034" y="1214422"/>
            <a:ext cx="3571868" cy="1643074"/>
          </a:xfrm>
          <a:prstGeom prst="teardrop">
            <a:avLst>
              <a:gd name="adj" fmla="val 68747"/>
            </a:avLst>
          </a:prstGeom>
          <a:noFill/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Капля 17"/>
          <p:cNvSpPr/>
          <p:nvPr/>
        </p:nvSpPr>
        <p:spPr>
          <a:xfrm flipH="1" flipV="1">
            <a:off x="428596" y="1357298"/>
            <a:ext cx="3571868" cy="1643074"/>
          </a:xfrm>
          <a:prstGeom prst="teardrop">
            <a:avLst>
              <a:gd name="adj" fmla="val 68747"/>
            </a:avLst>
          </a:prstGeom>
          <a:noFill/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Капля 18"/>
          <p:cNvSpPr/>
          <p:nvPr/>
        </p:nvSpPr>
        <p:spPr>
          <a:xfrm flipH="1" flipV="1">
            <a:off x="5286380" y="4929198"/>
            <a:ext cx="3714776" cy="1714512"/>
          </a:xfrm>
          <a:prstGeom prst="teardrop">
            <a:avLst>
              <a:gd name="adj" fmla="val 68747"/>
            </a:avLst>
          </a:prstGeom>
          <a:noFill/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Капля 19"/>
          <p:cNvSpPr/>
          <p:nvPr/>
        </p:nvSpPr>
        <p:spPr>
          <a:xfrm flipH="1" flipV="1">
            <a:off x="5214942" y="5072074"/>
            <a:ext cx="3714776" cy="1714512"/>
          </a:xfrm>
          <a:prstGeom prst="teardrop">
            <a:avLst>
              <a:gd name="adj" fmla="val 68747"/>
            </a:avLst>
          </a:prstGeom>
          <a:noFill/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Капля 20"/>
          <p:cNvSpPr/>
          <p:nvPr/>
        </p:nvSpPr>
        <p:spPr>
          <a:xfrm flipH="1" flipV="1">
            <a:off x="571472" y="4929198"/>
            <a:ext cx="3571868" cy="1643074"/>
          </a:xfrm>
          <a:prstGeom prst="teardrop">
            <a:avLst>
              <a:gd name="adj" fmla="val 68747"/>
            </a:avLst>
          </a:prstGeom>
          <a:noFill/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Капля 21"/>
          <p:cNvSpPr/>
          <p:nvPr/>
        </p:nvSpPr>
        <p:spPr>
          <a:xfrm flipH="1" flipV="1">
            <a:off x="500034" y="5072074"/>
            <a:ext cx="3571868" cy="1643074"/>
          </a:xfrm>
          <a:prstGeom prst="teardrop">
            <a:avLst>
              <a:gd name="adj" fmla="val 68747"/>
            </a:avLst>
          </a:prstGeom>
          <a:noFill/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Капля 22"/>
          <p:cNvSpPr/>
          <p:nvPr/>
        </p:nvSpPr>
        <p:spPr>
          <a:xfrm flipH="1" flipV="1">
            <a:off x="2571736" y="2786058"/>
            <a:ext cx="4214842" cy="2286016"/>
          </a:xfrm>
          <a:prstGeom prst="teardrop">
            <a:avLst>
              <a:gd name="adj" fmla="val 68747"/>
            </a:avLst>
          </a:prstGeom>
          <a:noFill/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Капля 23"/>
          <p:cNvSpPr/>
          <p:nvPr/>
        </p:nvSpPr>
        <p:spPr>
          <a:xfrm flipH="1" flipV="1">
            <a:off x="2500298" y="2857496"/>
            <a:ext cx="4143404" cy="2214578"/>
          </a:xfrm>
          <a:prstGeom prst="teardrop">
            <a:avLst>
              <a:gd name="adj" fmla="val 68747"/>
            </a:avLst>
          </a:prstGeom>
          <a:noFill/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857752" y="507207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ДОСУГОВОЕ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НАПРАВЛЕНИЕ В РАБОТЕ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 РОДИТЕЛЯМИ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рапеция 3"/>
          <p:cNvSpPr/>
          <p:nvPr/>
        </p:nvSpPr>
        <p:spPr>
          <a:xfrm rot="20987463" flipH="1">
            <a:off x="-331053" y="3078701"/>
            <a:ext cx="8089629" cy="3086837"/>
          </a:xfrm>
          <a:prstGeom prst="trapezoid">
            <a:avLst>
              <a:gd name="adj" fmla="val 23972"/>
            </a:avLst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" name="Трапеция 2"/>
          <p:cNvSpPr/>
          <p:nvPr/>
        </p:nvSpPr>
        <p:spPr>
          <a:xfrm rot="20963027" flipH="1">
            <a:off x="656634" y="1135104"/>
            <a:ext cx="7402585" cy="2740536"/>
          </a:xfrm>
          <a:prstGeom prst="trapezoid">
            <a:avLst/>
          </a:prstGeom>
          <a:scene3d>
            <a:camera prst="perspectiveHeroicExtremeLeftFacing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28926" y="1214422"/>
            <a:ext cx="5072098" cy="233910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chemeClr val="tx1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ОФОРМЛЕНИЕ СТЕНДОВ И ДРУГИХ       НАГЛЯДНЫХ МАТЕРИАЛОВ</a:t>
            </a:r>
          </a:p>
          <a:p>
            <a:pPr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chemeClr val="tx1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АНКЕТИРОВАНИЕ РОДИТЕЛЕЙ</a:t>
            </a:r>
          </a:p>
          <a:p>
            <a:pPr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chemeClr val="tx1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ТЕСТИРОВАНИЕ РОДИТЕЛЕЙ</a:t>
            </a:r>
          </a:p>
          <a:p>
            <a:pPr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chemeClr val="tx1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ЭКСПРЕСС-ОПРОС</a:t>
            </a:r>
          </a:p>
          <a:p>
            <a:pPr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chemeClr val="tx1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ИСПОЛЬЗОВАНИЕ КОМПЬЮТЕРНЫХ ТЕХНОЛОГИЙ</a:t>
            </a:r>
          </a:p>
        </p:txBody>
      </p:sp>
      <p:sp>
        <p:nvSpPr>
          <p:cNvPr id="44038" name="TextBox 12"/>
          <p:cNvSpPr txBox="1">
            <a:spLocks noChangeArrowheads="1"/>
          </p:cNvSpPr>
          <p:nvPr/>
        </p:nvSpPr>
        <p:spPr bwMode="auto">
          <a:xfrm>
            <a:off x="2786063" y="5000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51520" y="3645024"/>
            <a:ext cx="7822334" cy="213904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ИНДИВИДУАЛЬНЫЕ БЕСЕДЫ</a:t>
            </a:r>
          </a:p>
          <a:p>
            <a:pPr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МОДЕЛИРОВАНИЕ ИГРОВЫХ И ПРОБЛЕМНЫХ СИТУАЦИЙ</a:t>
            </a:r>
          </a:p>
          <a:p>
            <a:pPr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ВЫЯВЛЕНИЕ ПЕРЕДОВОГО ОПЫТА СЕМЕЙНОГО ВОСПИТАНИЯ</a:t>
            </a:r>
          </a:p>
          <a:p>
            <a:pPr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УЧАСТИЕ РОДИТЕЛЕЙ В ПЕДАГОГИЧЕСКИХ СОВЕТАХ</a:t>
            </a:r>
          </a:p>
          <a:p>
            <a:pPr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СОВЕТЫ И РЕКОМЕНДАЦИИ </a:t>
            </a:r>
          </a:p>
          <a:p>
            <a:pPr algn="ctr">
              <a:spcAft>
                <a:spcPts val="600"/>
              </a:spcAft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 ИНТЕРЕСУЮЩЕЙ ПРОБЛЕМЕ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4282" y="0"/>
            <a:ext cx="8786842" cy="584775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 wrap="square"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 algn="ctr">
              <a:defRPr/>
            </a:pPr>
            <a:r>
              <a:rPr lang="ru-RU" sz="3200" b="1" u="sng" dirty="0" smtClean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Методы и приемы  работы  с родителями </a:t>
            </a:r>
            <a:endParaRPr lang="ru-RU" sz="3200" b="1" u="sng" dirty="0">
              <a:ln w="1905"/>
              <a:solidFill>
                <a:srgbClr val="800080"/>
              </a:solidFill>
              <a:effectLst>
                <a:outerShdw blurRad="60007" dist="310007" dir="7680000" sy="30000" kx="1300200" algn="ctr" rotWithShape="0">
                  <a:srgbClr val="990099">
                    <a:alpha val="32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решение 8"/>
          <p:cNvSpPr/>
          <p:nvPr/>
        </p:nvSpPr>
        <p:spPr>
          <a:xfrm flipH="1">
            <a:off x="251520" y="3429000"/>
            <a:ext cx="8501122" cy="3286148"/>
          </a:xfrm>
          <a:prstGeom prst="flowChartDecision">
            <a:avLst/>
          </a:prstGeom>
          <a:ln w="38100"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2" name="Блок-схема: решение 11"/>
          <p:cNvSpPr/>
          <p:nvPr/>
        </p:nvSpPr>
        <p:spPr>
          <a:xfrm rot="16200000" flipH="1" flipV="1">
            <a:off x="2931016" y="-2607488"/>
            <a:ext cx="3000394" cy="8215370"/>
          </a:xfrm>
          <a:prstGeom prst="flowChartDecision">
            <a:avLst/>
          </a:prstGeom>
          <a:ln w="38100"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123728" y="548680"/>
            <a:ext cx="4786346" cy="21390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РОДИТЕЛЬСКИЕ СОБРАНИЯ</a:t>
            </a:r>
          </a:p>
          <a:p>
            <a:pPr algn="ctr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КОНСУЛЬТАЦИИ</a:t>
            </a:r>
          </a:p>
          <a:p>
            <a:pPr algn="ctr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ВЫСТАВКИ  ДЕТСКИХ РАБОТ</a:t>
            </a:r>
          </a:p>
          <a:p>
            <a:pPr algn="ctr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СОВМЕСТНЫЕ ЭКСКУРСИИ</a:t>
            </a:r>
          </a:p>
          <a:p>
            <a:pPr algn="ctr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ДНИ ОБЩЕНИЯ</a:t>
            </a:r>
          </a:p>
          <a:p>
            <a:pPr algn="ctr"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ДНИ ДОБРЫХ ДЕЛ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71736" y="4000504"/>
            <a:ext cx="4857784" cy="212006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БЕСЕДА ЗА «КРУГЛЫМ СТОЛОМ»</a:t>
            </a:r>
          </a:p>
          <a:p>
            <a:pPr algn="ctr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ДИСКУССИОННЫЙ «КРУГЛЫЙ СТОЛ»</a:t>
            </a:r>
          </a:p>
          <a:p>
            <a:pPr algn="ctr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ПЕДАГОГИЧЕСКАЯ ГОСТИНАЯ</a:t>
            </a:r>
          </a:p>
          <a:p>
            <a:pPr algn="ctr">
              <a:lnSpc>
                <a:spcPct val="150000"/>
              </a:lnSpc>
              <a:spcAft>
                <a:spcPts val="0"/>
              </a:spcAft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«ПЕДАГОГИЧЕСКИЙ КАЛЕЙДОСКОП»</a:t>
            </a:r>
          </a:p>
          <a:p>
            <a:pPr algn="ctr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ВЕЧЕР ВОПРОСОВ И ОТВЕТОВ</a:t>
            </a:r>
          </a:p>
        </p:txBody>
      </p:sp>
      <p:pic>
        <p:nvPicPr>
          <p:cNvPr id="53249" name="Picture 1" descr="F:\163CANON\IMG_14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8"/>
            <a:ext cx="2815861" cy="2111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3250" name="Picture 2" descr="F:\163CANON\IMG_15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0120" y="2060848"/>
            <a:ext cx="2983880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4213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44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68313" y="981075"/>
            <a:ext cx="84963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доминирующему методу:</a:t>
            </a:r>
          </a:p>
          <a:p>
            <a:r>
              <a:rPr lang="ru-RU" sz="2000" b="1" dirty="0">
                <a:solidFill>
                  <a:schemeClr val="tx2"/>
                </a:solidFill>
              </a:rPr>
              <a:t>        </a:t>
            </a:r>
            <a:r>
              <a:rPr lang="ru-RU" sz="2000" b="1" dirty="0" smtClean="0">
                <a:solidFill>
                  <a:schemeClr val="tx2"/>
                </a:solidFill>
              </a:rPr>
              <a:t>                                             </a:t>
            </a:r>
            <a:r>
              <a:rPr lang="ru-RU" sz="2000" b="1" dirty="0">
                <a:solidFill>
                  <a:schemeClr val="tx2"/>
                </a:solidFill>
              </a:rPr>
              <a:t>исследовательский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          </a:t>
            </a:r>
            <a:r>
              <a:rPr lang="ru-RU" sz="2000" b="1" dirty="0" smtClean="0">
                <a:solidFill>
                  <a:schemeClr val="bg1"/>
                </a:solidFill>
              </a:rPr>
              <a:t>                                           </a:t>
            </a:r>
            <a:r>
              <a:rPr lang="ru-RU" sz="2000" b="1" dirty="0" smtClean="0">
                <a:solidFill>
                  <a:schemeClr val="tx2"/>
                </a:solidFill>
              </a:rPr>
              <a:t>практико-ориентированный</a:t>
            </a:r>
            <a:endParaRPr lang="ru-RU" sz="2000" b="1" dirty="0">
              <a:solidFill>
                <a:schemeClr val="tx2"/>
              </a:solidFill>
            </a:endParaRPr>
          </a:p>
          <a:p>
            <a:r>
              <a:rPr lang="ru-RU" sz="2000" b="1" dirty="0">
                <a:solidFill>
                  <a:schemeClr val="tx2"/>
                </a:solidFill>
              </a:rPr>
              <a:t>          </a:t>
            </a:r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</a:rPr>
              <a:t>                                          творческий</a:t>
            </a:r>
            <a:endParaRPr lang="ru-RU" sz="2000" b="1" dirty="0">
              <a:solidFill>
                <a:schemeClr val="tx2"/>
              </a:solidFill>
            </a:endParaRPr>
          </a:p>
          <a:p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характеру контакта:</a:t>
            </a:r>
          </a:p>
          <a:p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</a:t>
            </a:r>
            <a:r>
              <a:rPr lang="en-US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solidFill>
                  <a:schemeClr val="tx2"/>
                </a:solidFill>
              </a:rPr>
              <a:t>открытый</a:t>
            </a:r>
          </a:p>
          <a:p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характеру участия:</a:t>
            </a:r>
          </a:p>
          <a:p>
            <a:r>
              <a:rPr lang="ru-RU" sz="2000" b="1" dirty="0">
                <a:solidFill>
                  <a:schemeClr val="tx2"/>
                </a:solidFill>
              </a:rPr>
              <a:t>           </a:t>
            </a:r>
            <a:r>
              <a:rPr lang="ru-RU" sz="2000" b="1" dirty="0" smtClean="0">
                <a:solidFill>
                  <a:schemeClr val="tx2"/>
                </a:solidFill>
              </a:rPr>
              <a:t>                                           </a:t>
            </a:r>
            <a:r>
              <a:rPr lang="ru-RU" sz="2000" b="1" dirty="0">
                <a:solidFill>
                  <a:schemeClr val="tx2"/>
                </a:solidFill>
              </a:rPr>
              <a:t>воспитанник – участник</a:t>
            </a:r>
          </a:p>
          <a:p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продолжительности:</a:t>
            </a:r>
          </a:p>
          <a:p>
            <a:r>
              <a:rPr lang="ru-RU" sz="2000" b="1" dirty="0">
                <a:solidFill>
                  <a:schemeClr val="tx2"/>
                </a:solidFill>
              </a:rPr>
              <a:t>           </a:t>
            </a:r>
            <a:r>
              <a:rPr lang="ru-RU" sz="2000" b="1" dirty="0" smtClean="0">
                <a:solidFill>
                  <a:schemeClr val="tx2"/>
                </a:solidFill>
              </a:rPr>
              <a:t>                                           годичный </a:t>
            </a:r>
            <a:endParaRPr lang="ru-RU" sz="2000" b="1" dirty="0">
              <a:solidFill>
                <a:schemeClr val="tx2"/>
              </a:solidFill>
            </a:endParaRPr>
          </a:p>
          <a:p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содержанию:</a:t>
            </a:r>
            <a:endParaRPr lang="en-US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n-US" sz="2000" b="1" dirty="0">
                <a:solidFill>
                  <a:schemeClr val="tx2"/>
                </a:solidFill>
              </a:rPr>
              <a:t>           </a:t>
            </a:r>
            <a:r>
              <a:rPr lang="ru-RU" sz="2000" b="1" dirty="0" smtClean="0">
                <a:solidFill>
                  <a:schemeClr val="tx2"/>
                </a:solidFill>
              </a:rPr>
              <a:t>                                           разработка </a:t>
            </a:r>
            <a:r>
              <a:rPr lang="ru-RU" sz="2000" b="1" dirty="0">
                <a:solidFill>
                  <a:schemeClr val="tx2"/>
                </a:solidFill>
              </a:rPr>
              <a:t>новых форм и методов </a:t>
            </a:r>
          </a:p>
          <a:p>
            <a:pPr algn="just"/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характеру охвата:   </a:t>
            </a:r>
            <a:endParaRPr lang="en-US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</a:t>
            </a: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</a:t>
            </a:r>
            <a:r>
              <a:rPr lang="ru-RU" sz="2000" b="1" dirty="0">
                <a:solidFill>
                  <a:schemeClr val="tx2"/>
                </a:solidFill>
              </a:rPr>
              <a:t>фронтальный</a:t>
            </a:r>
          </a:p>
        </p:txBody>
      </p:sp>
      <p:graphicFrame>
        <p:nvGraphicFramePr>
          <p:cNvPr id="36869" name="Object 5"/>
          <p:cNvGraphicFramePr>
            <a:graphicFrameLocks noChangeAspect="1"/>
          </p:cNvGraphicFramePr>
          <p:nvPr/>
        </p:nvGraphicFramePr>
        <p:xfrm>
          <a:off x="1547813" y="1412875"/>
          <a:ext cx="6096000" cy="4067175"/>
        </p:xfrm>
        <a:graphic>
          <a:graphicData uri="http://schemas.openxmlformats.org/presentationml/2006/ole">
            <p:oleObj spid="_x0000_s36869" name="Диаграмма" r:id="rId3" imgW="6096135" imgH="4067089" progId="MSGraph.Chart.8">
              <p:embed followColorScheme="full"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0034" y="214290"/>
            <a:ext cx="7715304" cy="830997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 algn="ctr">
              <a:defRPr/>
            </a:pPr>
            <a:r>
              <a:rPr lang="ru-RU" sz="4800" b="1" u="sng" dirty="0" smtClean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Тип  проекта</a:t>
            </a:r>
            <a:endParaRPr lang="ru-RU" sz="4800" b="1" u="sng" dirty="0">
              <a:ln w="1905"/>
              <a:solidFill>
                <a:srgbClr val="800080"/>
              </a:solidFill>
              <a:effectLst>
                <a:outerShdw blurRad="60007" dist="310007" dir="7680000" sy="30000" kx="1300200" algn="ctr" rotWithShape="0">
                  <a:srgbClr val="990099">
                    <a:alpha val="32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альтернативный процесс 7"/>
          <p:cNvSpPr/>
          <p:nvPr/>
        </p:nvSpPr>
        <p:spPr>
          <a:xfrm>
            <a:off x="714348" y="1785926"/>
            <a:ext cx="7715304" cy="1285884"/>
          </a:xfrm>
          <a:prstGeom prst="flowChartAlternateProcess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74295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СРАВНИТЕЛЬНЫЙ АНАЛИЗ </a:t>
            </a:r>
            <a:r>
              <a:rPr lang="ru-RU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КОМПЕТЕНТНОСТИ   РОДИТЕЛЕЙ  В  ВОПРОСАХ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РЕЧЕВОГО    РАЗВИТИЯ  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РЕБЕНКА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ый треугольник 32"/>
          <p:cNvSpPr/>
          <p:nvPr/>
        </p:nvSpPr>
        <p:spPr>
          <a:xfrm rot="10800000" flipH="1">
            <a:off x="285720" y="3714752"/>
            <a:ext cx="8572560" cy="2286016"/>
          </a:xfrm>
          <a:prstGeom prst="rtTriangle">
            <a:avLst/>
          </a:prstGeom>
          <a:ln w="28575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500034" y="4071942"/>
            <a:ext cx="5214974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НАЧАЛЕ ПЕРИОДА ОБУЧЕНИЯ</a:t>
            </a:r>
          </a:p>
        </p:txBody>
      </p:sp>
      <p:sp>
        <p:nvSpPr>
          <p:cNvPr id="35" name="Прямоугольный треугольник 34"/>
          <p:cNvSpPr/>
          <p:nvPr/>
        </p:nvSpPr>
        <p:spPr>
          <a:xfrm rot="10800000" flipV="1">
            <a:off x="285720" y="4357694"/>
            <a:ext cx="8643998" cy="2143140"/>
          </a:xfrm>
          <a:prstGeom prst="rtTriangle">
            <a:avLst/>
          </a:prstGeom>
          <a:ln w="28575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3857620" y="5643578"/>
            <a:ext cx="507523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КОНЦЕ ПЕРИОДА ОБУЧЕНИЯ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 algn="ctr">
              <a:defRPr/>
            </a:pPr>
            <a:r>
              <a:rPr lang="ru-RU" sz="3600" b="1" u="sng" dirty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ЭТАП</a:t>
            </a:r>
          </a:p>
          <a:p>
            <a:pPr algn="ctr">
              <a:defRPr/>
            </a:pPr>
            <a:r>
              <a:rPr lang="ru-RU" sz="3600" b="1" u="sng" dirty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ЗАКЛЮЧИТЕЛЬНЫЙ</a:t>
            </a:r>
          </a:p>
          <a:p>
            <a:pPr algn="ctr">
              <a:defRPr/>
            </a:pPr>
            <a:r>
              <a:rPr lang="ru-RU" sz="3600" b="1" u="sng" dirty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(КОНТРОЛЬНО-ДИАГНОСТИЧЕСКИЙ)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735013" y="819150"/>
            <a:ext cx="72929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32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2051720" y="188640"/>
            <a:ext cx="55451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Результативность   работы  </a:t>
            </a:r>
          </a:p>
          <a:p>
            <a:pPr algn="ctr"/>
            <a:r>
              <a:rPr lang="ru-RU" sz="3200" b="1" i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 родителями  </a:t>
            </a:r>
            <a:r>
              <a:rPr lang="ru-RU" sz="3200" b="1" i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/>
            </a:r>
            <a:br>
              <a:rPr lang="ru-RU" sz="3200" b="1" i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endParaRPr lang="ru-RU" sz="3200" b="1" i="1" dirty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879475" y="1684338"/>
            <a:ext cx="31162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32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2987824" y="1268760"/>
            <a:ext cx="34051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Начало года</a:t>
            </a:r>
            <a:endParaRPr lang="ru-RU" sz="2400" b="1" dirty="0">
              <a:effectLst>
                <a:outerShdw blurRad="38100" dist="38100" dir="2700000" algn="tl">
                  <a:srgbClr val="FFFFFF"/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1475656" y="1772816"/>
          <a:ext cx="680424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/>
      <p:bldP spid="522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1187624" y="1340768"/>
          <a:ext cx="7164288" cy="4496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987824" y="764704"/>
            <a:ext cx="34051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Конец   года</a:t>
            </a:r>
            <a:endParaRPr lang="ru-RU" sz="2400" b="1" dirty="0">
              <a:effectLst>
                <a:outerShdw blurRad="38100" dist="38100" dir="2700000" algn="tl">
                  <a:srgbClr val="FFFFFF"/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5"/>
          <p:cNvSpPr>
            <a:spLocks noGrp="1"/>
          </p:cNvSpPr>
          <p:nvPr>
            <p:ph type="title"/>
          </p:nvPr>
        </p:nvSpPr>
        <p:spPr>
          <a:xfrm>
            <a:off x="1979712" y="353561"/>
            <a:ext cx="6192688" cy="661720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 wrap="square"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 algn="ctr">
              <a:defRPr/>
            </a:pPr>
            <a:r>
              <a:rPr lang="ru-RU" sz="4000" b="1" u="sng" dirty="0" smtClean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4000" b="1" u="sng" dirty="0">
              <a:ln w="1905"/>
              <a:solidFill>
                <a:srgbClr val="800080"/>
              </a:solidFill>
              <a:effectLst>
                <a:outerShdw blurRad="60007" dist="310007" dir="7680000" sy="30000" kx="1300200" algn="ctr" rotWithShape="0">
                  <a:srgbClr val="990099">
                    <a:alpha val="32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3568" y="1484784"/>
            <a:ext cx="7848872" cy="4464496"/>
          </a:xfrm>
        </p:spPr>
        <p:txBody>
          <a:bodyPr/>
          <a:lstStyle/>
          <a:p>
            <a:pPr algn="just">
              <a:buNone/>
            </a:pPr>
            <a:r>
              <a:rPr lang="ru-RU" sz="2000" b="1" i="1" dirty="0" smtClean="0"/>
              <a:t>            Таким образом, из результатов анализа видно, что большинство родителей показывает на начало года сравнительно невысокий уровень педагогической компетентности, считают, что дефект не столь серьёзен и может пройти спонтанно. И такому же большинству родителей не хватает грамотности, они видят дефект поверхностно, обращая внимание лишь на произносительную сторону речи. В последнее время появляются родители, которые проявляют якобы осведомлённость и огромный интерес к процессу коррекции, сетуют, если он затягивается, но на самом деле, дома с ребёнком практически не занимаются</a:t>
            </a:r>
            <a:r>
              <a:rPr lang="ru-RU" sz="2400" b="1" i="1" dirty="0" smtClean="0"/>
              <a:t>.</a:t>
            </a:r>
          </a:p>
          <a:p>
            <a:pPr algn="just">
              <a:buNone/>
            </a:pPr>
            <a:r>
              <a:rPr lang="ru-RU" sz="2000" b="1" i="1" dirty="0" smtClean="0"/>
              <a:t>            На конец года результаты незначительно улучшились, это говорит о необходимости проведения просветительской работы с родителями, привлекая внимание родителей к проблеме ребёнка.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928802"/>
          <a:ext cx="9144000" cy="4480560"/>
        </p:xfrm>
        <a:graphic>
          <a:graphicData uri="http://schemas.openxmlformats.org/drawingml/2006/table">
            <a:tbl>
              <a:tblPr>
                <a:tableStyleId>{306799F8-075E-4A3A-A7F6-7FBC6576F1A4}</a:tableStyleId>
              </a:tblPr>
              <a:tblGrid>
                <a:gridCol w="2286000"/>
                <a:gridCol w="2286000"/>
                <a:gridCol w="2341790"/>
                <a:gridCol w="2230210"/>
              </a:tblGrid>
              <a:tr h="894003">
                <a:tc>
                  <a:txBody>
                    <a:bodyPr/>
                    <a:lstStyle/>
                    <a:p>
                      <a:r>
                        <a:rPr lang="ru-RU" sz="1800" b="1" cap="none" spc="0" baseline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</a:t>
                      </a:r>
                    </a:p>
                    <a:p>
                      <a:pPr algn="ctr"/>
                      <a:r>
                        <a:rPr lang="ru-RU" sz="1800" b="1" cap="none" spc="0" baseline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ДЕТЯМ</a:t>
                      </a:r>
                      <a:endParaRPr lang="ru-RU" sz="1800" b="1" cap="none" spc="0" baseline="0" dirty="0">
                        <a:ln w="1905">
                          <a:solidFill>
                            <a:sysClr val="windowText" lastClr="000000"/>
                          </a:solidFill>
                        </a:ln>
                        <a:solidFill>
                          <a:srgbClr val="CC66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rgbClr val="FBCDC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cap="none" spc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r>
                        <a:rPr lang="ru-RU" b="1" cap="none" spc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РОДИТЕЛЯМ</a:t>
                      </a:r>
                      <a:endParaRPr lang="ru-RU" b="1" cap="none" spc="0" dirty="0">
                        <a:ln w="1905">
                          <a:solidFill>
                            <a:sysClr val="windowText" lastClr="000000"/>
                          </a:solidFill>
                        </a:ln>
                        <a:solidFill>
                          <a:srgbClr val="CC66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rgbClr val="FBCDC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cap="none" spc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</a:t>
                      </a:r>
                    </a:p>
                    <a:p>
                      <a:pPr algn="ctr"/>
                      <a:r>
                        <a:rPr lang="ru-RU" b="1" cap="none" spc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ПЕДАГОГАМ</a:t>
                      </a:r>
                      <a:endParaRPr lang="ru-RU" b="1" cap="none" spc="0" dirty="0">
                        <a:ln w="1905">
                          <a:solidFill>
                            <a:sysClr val="windowText" lastClr="000000"/>
                          </a:solidFill>
                        </a:ln>
                        <a:solidFill>
                          <a:srgbClr val="CC66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rgbClr val="FBCD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ОБРАЗОВАТЕЛЬНОМУ УЧРЕЖДЕНИЮ</a:t>
                      </a:r>
                      <a:endParaRPr lang="ru-RU" b="1" cap="none" spc="0" dirty="0">
                        <a:ln w="1905">
                          <a:solidFill>
                            <a:sysClr val="windowText" lastClr="000000"/>
                          </a:solidFill>
                        </a:ln>
                        <a:solidFill>
                          <a:srgbClr val="CC66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rgbClr val="FBCDCD"/>
                    </a:solidFill>
                  </a:tcPr>
                </a:tc>
              </a:tr>
              <a:tr h="3535153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600" b="0" cap="none" spc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ПОЛОЖИТЕЛЬНАЯ</a:t>
                      </a:r>
                    </a:p>
                    <a:p>
                      <a:r>
                        <a:rPr lang="ru-RU" sz="1600" b="0" cap="none" spc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ДИНАМИКА РЕЧЕВОГО РАЗВИТИЯ</a:t>
                      </a:r>
                    </a:p>
                    <a:p>
                      <a:endParaRPr lang="ru-RU" sz="1600" b="0" cap="none" spc="0" dirty="0" smtClean="0">
                        <a:ln w="1905">
                          <a:solidFill>
                            <a:sysClr val="windowText" lastClr="000000"/>
                          </a:solidFill>
                        </a:ln>
                        <a:solidFill>
                          <a:srgbClr val="CC66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600" b="0" cap="none" spc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УСПЕШНАЯ</a:t>
                      </a:r>
                      <a:r>
                        <a:rPr lang="ru-RU" sz="1600" b="0" cap="none" spc="0" baseline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СОЦИАЛЬНАЯ АДАПТАЦИЯ В ДОУ И СЕМЬЕ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lang="ru-RU" sz="1600" b="0" cap="none" spc="0" baseline="0" dirty="0" smtClean="0">
                        <a:ln w="1905">
                          <a:solidFill>
                            <a:sysClr val="windowText" lastClr="000000"/>
                          </a:solidFill>
                        </a:ln>
                        <a:solidFill>
                          <a:srgbClr val="CC66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600" b="0" cap="none" spc="0" baseline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ИНДИВИДУАЛЬНЫЙ ПОДХОД К КАЖДОМУ РЕБЁНКУ</a:t>
                      </a:r>
                      <a:endParaRPr lang="ru-RU" sz="1600" b="0" cap="none" spc="0" dirty="0">
                        <a:ln w="1905">
                          <a:solidFill>
                            <a:sysClr val="windowText" lastClr="000000"/>
                          </a:solidFill>
                        </a:ln>
                        <a:solidFill>
                          <a:srgbClr val="CC66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rgbClr val="FBCDC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600" b="0" cap="none" spc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ПОЛОЖИТЕЛЬНАЯ</a:t>
                      </a:r>
                      <a:r>
                        <a:rPr lang="ru-RU" sz="1600" b="0" cap="none" spc="0" baseline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ОЦЕНКА ДЕЯТЕЛЬНОСТИ ДОУ</a:t>
                      </a:r>
                    </a:p>
                    <a:p>
                      <a:endParaRPr lang="ru-RU" sz="1600" b="0" cap="none" spc="0" baseline="0" dirty="0" smtClean="0">
                        <a:ln w="1905">
                          <a:solidFill>
                            <a:sysClr val="windowText" lastClr="000000"/>
                          </a:solidFill>
                        </a:ln>
                        <a:solidFill>
                          <a:srgbClr val="CC66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600" b="0" cap="none" spc="0" baseline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ГОТОВНОСТЬ И ЖЕЛАНИЕ ПОМОГАТЬ ДОУ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600" b="0" cap="none" spc="0" baseline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ИСПОЛЬЗОВАНИЕ ЗНАНИЙ ПО РАЗВИТИЮ РЕЧИ ДЕТЕЙ</a:t>
                      </a:r>
                      <a:endParaRPr lang="ru-RU" sz="1600" b="0" cap="none" spc="0" dirty="0">
                        <a:ln w="1905">
                          <a:solidFill>
                            <a:sysClr val="windowText" lastClr="000000"/>
                          </a:solidFill>
                        </a:ln>
                        <a:solidFill>
                          <a:srgbClr val="CC66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rgbClr val="FBCDC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  <a:buFont typeface="Wingdings" pitchFamily="2" charset="2"/>
                        <a:buChar char="ü"/>
                      </a:pPr>
                      <a:r>
                        <a:rPr lang="ru-RU" sz="1600" b="0" cap="none" spc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ПОЛОЖИТЕЛЬНЫЙ ПСИХОЛОГИЧЕСКИЙ КЛИМАТ В КОЛЛЕКТИВЕ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600" b="0" cap="none" spc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ЗАИНТЕРЕСОВАН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cap="none" spc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НОСТЬ ПЕДАГОГОВ</a:t>
                      </a:r>
                    </a:p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600" b="0" cap="none" spc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 ТВОРЧЕСТВЕ И ИННОВАЦИЯХ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600" b="0" cap="none" spc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ПОЛУЧЕНИЕ</a:t>
                      </a:r>
                      <a:r>
                        <a:rPr lang="ru-RU" sz="1600" b="0" cap="none" spc="0" baseline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ПОЛОЖИТЕЛЬНЫХ РЕЗУЛЬТАТОВ  ПЕДАГОГИЧЕСКОЙ ДЕЯТЕЛЬНОСТИ</a:t>
                      </a:r>
                      <a:endParaRPr lang="ru-RU" sz="1600" b="0" cap="none" spc="0" dirty="0">
                        <a:ln w="1905">
                          <a:solidFill>
                            <a:sysClr val="windowText" lastClr="000000"/>
                          </a:solidFill>
                        </a:ln>
                        <a:solidFill>
                          <a:srgbClr val="CC66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rgbClr val="FBCDC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  <a:buFont typeface="Wingdings" pitchFamily="2" charset="2"/>
                        <a:buChar char="ü"/>
                      </a:pPr>
                      <a:r>
                        <a:rPr lang="ru-RU" sz="1600" b="0" cap="none" spc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БЛАГОПРИЯТНЫЕ УСЛОВИЯ ДЛЯ ПРОФЕССИОНАЛЬНОГО</a:t>
                      </a:r>
                      <a:r>
                        <a:rPr lang="ru-RU" sz="1600" b="0" cap="none" spc="0" baseline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РОСТА ПЕДАГОГОВ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1600" b="0" cap="none" spc="0" baseline="0" dirty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ПОВЫШЕНИЕ </a:t>
                      </a:r>
                      <a:r>
                        <a:rPr lang="ru-RU" sz="1600" b="0" cap="none" spc="0" baseline="0" smtClean="0">
                          <a:ln w="1905"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CC66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СТАТУСОВ ДОУ</a:t>
                      </a:r>
                      <a:endParaRPr lang="ru-RU" sz="1600" b="0" cap="none" spc="0" baseline="0" dirty="0" smtClean="0">
                        <a:ln w="1905">
                          <a:solidFill>
                            <a:sysClr val="windowText" lastClr="000000"/>
                          </a:solidFill>
                        </a:ln>
                        <a:solidFill>
                          <a:srgbClr val="CC66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b="0" cap="none" spc="0" dirty="0">
                        <a:ln w="1905">
                          <a:solidFill>
                            <a:sysClr val="windowText" lastClr="000000"/>
                          </a:solidFill>
                        </a:ln>
                        <a:solidFill>
                          <a:srgbClr val="CC66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rgbClr val="FBCDCD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285728"/>
            <a:ext cx="8786842" cy="1446550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 algn="ctr">
              <a:defRPr/>
            </a:pPr>
            <a:r>
              <a:rPr lang="ru-RU" sz="4400" b="1" u="sng" dirty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ЭФФЕКТИВНОСТЬ ДАННЫХ РЕЗУЛЬТАТОВ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538609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 algn="ctr">
              <a:defRPr/>
            </a:pPr>
            <a:r>
              <a:rPr lang="ru-RU" sz="3200" b="1" u="sng" dirty="0" smtClean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Информационные  ресурсы</a:t>
            </a:r>
            <a:endParaRPr lang="ru-RU" sz="3200" b="1" u="sng" dirty="0">
              <a:ln w="1905"/>
              <a:solidFill>
                <a:srgbClr val="800080"/>
              </a:solidFill>
              <a:effectLst>
                <a:outerShdw blurRad="60007" dist="310007" dir="7680000" sy="30000" kx="1300200" algn="ctr" rotWithShape="0">
                  <a:srgbClr val="990099">
                    <a:alpha val="32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24744"/>
            <a:ext cx="8229600" cy="5256584"/>
          </a:xfrm>
        </p:spPr>
        <p:txBody>
          <a:bodyPr/>
          <a:lstStyle/>
          <a:p>
            <a:r>
              <a:rPr lang="ru-RU" sz="1800" b="1" dirty="0" err="1" smtClean="0">
                <a:hlinkClick r:id="rId2"/>
              </a:rPr>
              <a:t>Комратов</a:t>
            </a:r>
            <a:r>
              <a:rPr lang="ru-RU" sz="1800" b="1" dirty="0" smtClean="0">
                <a:hlinkClick r:id="rId2"/>
              </a:rPr>
              <a:t> Н,Г. Учимся говорить правильно.- М.: 2005</a:t>
            </a:r>
          </a:p>
          <a:p>
            <a:r>
              <a:rPr lang="ru-RU" sz="1800" b="1" dirty="0" err="1" smtClean="0">
                <a:hlinkClick r:id="rId2"/>
              </a:rPr>
              <a:t>Анищенкова</a:t>
            </a:r>
            <a:r>
              <a:rPr lang="ru-RU" sz="1800" b="1" dirty="0" smtClean="0">
                <a:hlinkClick r:id="rId2"/>
              </a:rPr>
              <a:t> Е,С. Практическое пособие по исправлению звукопроизношения у детей для логопеда и родителей.- М.:АСТ: </a:t>
            </a:r>
            <a:r>
              <a:rPr lang="ru-RU" sz="1800" b="1" dirty="0" err="1" smtClean="0">
                <a:hlinkClick r:id="rId2"/>
              </a:rPr>
              <a:t>Астрель</a:t>
            </a:r>
            <a:r>
              <a:rPr lang="ru-RU" sz="1800" b="1" dirty="0" smtClean="0">
                <a:hlinkClick r:id="rId2"/>
              </a:rPr>
              <a:t>, 2009</a:t>
            </a:r>
          </a:p>
          <a:p>
            <a:r>
              <a:rPr lang="ru-RU" sz="1800" b="1" dirty="0" err="1" smtClean="0">
                <a:hlinkClick r:id="rId2"/>
              </a:rPr>
              <a:t>Косинова</a:t>
            </a:r>
            <a:r>
              <a:rPr lang="ru-RU" sz="1800" b="1" dirty="0" smtClean="0">
                <a:hlinkClick r:id="rId2"/>
              </a:rPr>
              <a:t> Е.М. Гимнастика для развития речи.- М.: ЭКСМО, ОЛИСС, 2004</a:t>
            </a:r>
          </a:p>
          <a:p>
            <a:r>
              <a:rPr lang="ru-RU" sz="1800" b="1" dirty="0" err="1" smtClean="0">
                <a:hlinkClick r:id="rId2"/>
              </a:rPr>
              <a:t>Косинова</a:t>
            </a:r>
            <a:r>
              <a:rPr lang="ru-RU" sz="1800" b="1" dirty="0" smtClean="0">
                <a:hlinkClick r:id="rId2"/>
              </a:rPr>
              <a:t> Е.М. Моя первая книга знаний. Обо всём на свете. Азбука правильного произношения.- М.: ЭКСМО, ОЛИСС, 2005</a:t>
            </a:r>
          </a:p>
          <a:p>
            <a:r>
              <a:rPr lang="ru-RU" sz="1800" b="1" dirty="0" smtClean="0">
                <a:hlinkClick r:id="rId2"/>
              </a:rPr>
              <a:t>Логопедические </a:t>
            </a:r>
            <a:r>
              <a:rPr lang="ru-RU" sz="1800" b="1" dirty="0" err="1" smtClean="0">
                <a:hlinkClick r:id="rId2"/>
              </a:rPr>
              <a:t>развивалки</a:t>
            </a:r>
            <a:r>
              <a:rPr lang="ru-RU" sz="1800" b="1" dirty="0" smtClean="0">
                <a:hlinkClick r:id="rId2"/>
              </a:rPr>
              <a:t>. Развивающие игры от 2 до 6 лет.- под редакцией Т. Решетник.- М.: ЭКСМО, 2010</a:t>
            </a:r>
          </a:p>
          <a:p>
            <a:r>
              <a:rPr lang="ru-RU" sz="1800" b="1" dirty="0" smtClean="0">
                <a:hlinkClick r:id="rId2"/>
              </a:rPr>
              <a:t>Максаков А.И. Правильно ли говорит ваш ребёнок.- М.: Просвещение, 1988</a:t>
            </a:r>
          </a:p>
          <a:p>
            <a:r>
              <a:rPr lang="ru-RU" sz="1800" b="1" dirty="0" smtClean="0">
                <a:hlinkClick r:id="rId2"/>
              </a:rPr>
              <a:t>Селивёрстов В.И. Игры в логопедической работе с детьми.- М.: </a:t>
            </a:r>
            <a:r>
              <a:rPr lang="ru-RU" sz="1800" b="1" dirty="0" err="1" smtClean="0">
                <a:hlinkClick r:id="rId2"/>
              </a:rPr>
              <a:t>Владос</a:t>
            </a:r>
            <a:r>
              <a:rPr lang="ru-RU" sz="1800" b="1" dirty="0" smtClean="0">
                <a:hlinkClick r:id="rId2"/>
              </a:rPr>
              <a:t>, 1994</a:t>
            </a:r>
          </a:p>
          <a:p>
            <a:r>
              <a:rPr lang="ru-RU" sz="1800" b="1" dirty="0" smtClean="0">
                <a:hlinkClick r:id="rId2"/>
              </a:rPr>
              <a:t>Флерова Ж.Н. Логопедия.- Ростов-на-Дону, Феникс, 2001</a:t>
            </a:r>
          </a:p>
          <a:p>
            <a:r>
              <a:rPr lang="en-US" sz="2000" b="1" dirty="0" smtClean="0">
                <a:solidFill>
                  <a:srgbClr val="0070C0"/>
                </a:solidFill>
                <a:hlinkClick r:id="rId2"/>
              </a:rPr>
              <a:t>http</a:t>
            </a:r>
            <a:r>
              <a:rPr lang="ru-RU" sz="2000" b="1" dirty="0" smtClean="0">
                <a:solidFill>
                  <a:srgbClr val="0070C0"/>
                </a:solidFill>
                <a:hlinkClick r:id="rId2"/>
              </a:rPr>
              <a:t>://</a:t>
            </a:r>
            <a:r>
              <a:rPr lang="en-US" sz="2000" b="1" dirty="0" smtClean="0">
                <a:solidFill>
                  <a:srgbClr val="0070C0"/>
                </a:solidFill>
                <a:hlinkClick r:id="rId2"/>
              </a:rPr>
              <a:t>logoped.ru</a:t>
            </a:r>
            <a:r>
              <a:rPr lang="ru-RU" sz="2000" b="1" dirty="0" smtClean="0">
                <a:solidFill>
                  <a:srgbClr val="0070C0"/>
                </a:solidFill>
                <a:hlinkClick r:id="rId2"/>
              </a:rPr>
              <a:t>//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US" sz="2000" dirty="0" smtClean="0">
                <a:solidFill>
                  <a:srgbClr val="0070C0"/>
                </a:solidFill>
                <a:hlinkClick r:id="rId3"/>
              </a:rPr>
              <a:t>http</a:t>
            </a:r>
            <a:r>
              <a:rPr lang="ru-RU" sz="2000" dirty="0" smtClean="0">
                <a:solidFill>
                  <a:srgbClr val="0070C0"/>
                </a:solidFill>
                <a:hlinkClick r:id="rId3"/>
              </a:rPr>
              <a:t>://</a:t>
            </a:r>
            <a:r>
              <a:rPr lang="en-US" sz="2000" dirty="0" smtClean="0">
                <a:solidFill>
                  <a:srgbClr val="0070C0"/>
                </a:solidFill>
                <a:hlinkClick r:id="rId3"/>
              </a:rPr>
              <a:t>logopediya.com</a:t>
            </a:r>
            <a:r>
              <a:rPr lang="ru-RU" sz="2000" dirty="0" smtClean="0">
                <a:solidFill>
                  <a:srgbClr val="0070C0"/>
                </a:solidFill>
                <a:hlinkClick r:id="rId3"/>
              </a:rPr>
              <a:t>//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US" sz="2000" dirty="0" smtClean="0">
                <a:solidFill>
                  <a:srgbClr val="0070C0"/>
                </a:solidFill>
                <a:hlinkClick r:id="rId4"/>
              </a:rPr>
              <a:t>http://nsportal.ru/</a:t>
            </a:r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000" b="1" dirty="0" smtClean="0">
                <a:solidFill>
                  <a:srgbClr val="0070C0"/>
                </a:solidFill>
                <a:hlinkClick r:id="rId5"/>
              </a:rPr>
              <a:t>http://doshvozrast.ru/</a:t>
            </a:r>
            <a:endParaRPr lang="en-US" sz="2000" b="1" dirty="0" smtClean="0">
              <a:solidFill>
                <a:srgbClr val="0070C0"/>
              </a:solidFill>
            </a:endParaRPr>
          </a:p>
          <a:p>
            <a:endParaRPr lang="ru-RU" sz="2000" b="1" dirty="0" smtClean="0">
              <a:solidFill>
                <a:srgbClr val="0070C0"/>
              </a:solidFill>
              <a:hlinkClick r:id="rId2"/>
            </a:endParaRPr>
          </a:p>
          <a:p>
            <a:endParaRPr lang="ru-RU" b="1" dirty="0" smtClean="0">
              <a:solidFill>
                <a:srgbClr val="0070C0"/>
              </a:solidFill>
              <a:hlinkClick r:id="rId2"/>
            </a:endParaRPr>
          </a:p>
          <a:p>
            <a:endParaRPr lang="ru-RU" b="1" dirty="0" smtClean="0">
              <a:solidFill>
                <a:srgbClr val="0070C0"/>
              </a:solidFill>
              <a:hlinkClick r:id="rId2"/>
            </a:endParaRPr>
          </a:p>
          <a:p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332656"/>
            <a:ext cx="4509839" cy="450983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347864" y="1556792"/>
            <a:ext cx="5328592" cy="2862322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 wrap="square"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 algn="ctr">
              <a:defRPr/>
            </a:pPr>
            <a:r>
              <a:rPr lang="ru-RU" sz="6000" b="1" dirty="0" smtClean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  </a:t>
            </a:r>
          </a:p>
          <a:p>
            <a:pPr algn="ctr">
              <a:defRPr/>
            </a:pPr>
            <a:r>
              <a:rPr lang="ru-RU" sz="6000" b="1" dirty="0" smtClean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 ВНИМАНИЕ!</a:t>
            </a:r>
            <a:endParaRPr lang="ru-RU" sz="6000" b="1" dirty="0">
              <a:ln w="1905"/>
              <a:solidFill>
                <a:srgbClr val="800080"/>
              </a:solidFill>
              <a:effectLst>
                <a:outerShdw blurRad="60007" dist="310007" dir="7680000" sy="30000" kx="1300200" algn="ctr" rotWithShape="0">
                  <a:srgbClr val="990099">
                    <a:alpha val="32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1643042" y="4143380"/>
            <a:ext cx="8215370" cy="1857388"/>
          </a:xfrm>
          <a:prstGeom prst="wave">
            <a:avLst>
              <a:gd name="adj1" fmla="val 13005"/>
              <a:gd name="adj2" fmla="val 0"/>
            </a:avLst>
          </a:prstGeom>
          <a:ln w="19050">
            <a:headEnd/>
            <a:tailEnd/>
          </a:ln>
          <a:scene3d>
            <a:camera prst="perspectiveHeroicExtremeRightFacing"/>
            <a:lightRig rig="threePt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ОБЕСПЕЧЕНИЕ ТЕСНОЙ ВЗАИМОСВЯЗИ МЕЖДУ РОДИТЕЛЯМИ</a:t>
            </a:r>
          </a:p>
          <a:p>
            <a:pPr>
              <a:defRPr/>
            </a:pPr>
            <a:r>
              <a:rPr lang="ru-RU" sz="20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И ПЕДАГОГИЧЕСКИМ КОЛЛЕКТИВОМ – ВАЖНЕЙШИЙ АСПЕКТ </a:t>
            </a:r>
          </a:p>
          <a:p>
            <a:pPr>
              <a:defRPr/>
            </a:pPr>
            <a:r>
              <a:rPr lang="ru-RU" sz="20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КОРРЕКЦИОННО-ОБРАЗОВАТЕЛЬНОЙ ДЕЯТЕЛЬНОСТИ ДОУ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1643042" y="2500306"/>
            <a:ext cx="7929618" cy="1871664"/>
          </a:xfrm>
          <a:prstGeom prst="wave">
            <a:avLst>
              <a:gd name="adj1" fmla="val 13005"/>
              <a:gd name="adj2" fmla="val 0"/>
            </a:avLst>
          </a:prstGeom>
          <a:ln w="19050">
            <a:headEnd/>
            <a:tailEnd/>
          </a:ln>
          <a:scene3d>
            <a:camera prst="perspectiveHeroicExtremeRightFacing"/>
            <a:lightRig rig="threePt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СЕМЬЯ – ЭТО ПЕРВАЯ СТУПЕНЬ ОВЛАДЕНИЯ РЕБЁНКОМ </a:t>
            </a:r>
          </a:p>
          <a:p>
            <a:pPr>
              <a:defRPr/>
            </a:pPr>
            <a:r>
              <a:rPr lang="ru-RU" sz="20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РОДНЫМ ЯЗЫКОМ КАК СРЕДСТВОМ И ИСТОЧНИКОМ </a:t>
            </a:r>
          </a:p>
          <a:p>
            <a:pPr>
              <a:defRPr/>
            </a:pPr>
            <a:r>
              <a:rPr lang="ru-RU" sz="20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ФОРМИРОВАНИЯ ГАРМОНИЧНОЙ ЛИЧНОСТИ РЕБЁНКА</a:t>
            </a:r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1785918" y="1214422"/>
            <a:ext cx="8001024" cy="1428760"/>
          </a:xfrm>
          <a:prstGeom prst="wave">
            <a:avLst>
              <a:gd name="adj1" fmla="val 13005"/>
              <a:gd name="adj2" fmla="val 0"/>
            </a:avLst>
          </a:prstGeom>
          <a:ln w="28575">
            <a:headEnd/>
            <a:tailEnd/>
          </a:ln>
          <a:scene3d>
            <a:camera prst="perspectiveHeroicExtremeRightFacing"/>
            <a:lightRig rig="threePt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НАСТОЯЩЕЕ ВРЕМЯ ОТМЕЧАЕТСЯ НЕУКЛОННЫЙ РОСТ </a:t>
            </a:r>
          </a:p>
          <a:p>
            <a:pPr>
              <a:defRPr/>
            </a:pPr>
            <a:r>
              <a:rPr lang="ru-RU" sz="20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ЧИСЛА ДЕТЕЙ С ПРОБЛЕМАМИ В РЕЧЕВОМ РАЗВИТИИ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14290"/>
            <a:ext cx="7715304" cy="830997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 algn="ctr">
              <a:defRPr/>
            </a:pPr>
            <a:r>
              <a:rPr lang="ru-RU" sz="4800" b="1" u="sng" dirty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28926" y="357166"/>
            <a:ext cx="2500330" cy="923330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 algn="ctr">
              <a:defRPr/>
            </a:pPr>
            <a:r>
              <a:rPr lang="ru-RU" sz="5400" b="1" u="sng" dirty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</a:t>
            </a: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611560" y="836712"/>
            <a:ext cx="8100392" cy="3672408"/>
          </a:xfrm>
          <a:prstGeom prst="horizontalScroll">
            <a:avLst>
              <a:gd name="adj" fmla="val 12500"/>
            </a:avLst>
          </a:prstGeom>
          <a:ln w="19050">
            <a:headEnd/>
            <a:tailEnd/>
          </a:ln>
          <a:scene3d>
            <a:camera prst="perspectiveLeft"/>
            <a:lightRig rig="threePt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buFont typeface="Wingdings 2" pitchFamily="18" charset="2"/>
              <a:buNone/>
              <a:defRPr/>
            </a:pPr>
            <a:r>
              <a:rPr lang="ru-RU" sz="3600" b="1" dirty="0">
                <a:ln w="11430">
                  <a:solidFill>
                    <a:schemeClr val="tx1"/>
                  </a:solidFill>
                </a:ln>
                <a:solidFill>
                  <a:srgbClr val="CC66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Повышение уровня 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3600" b="1" dirty="0">
                <a:ln w="11430">
                  <a:solidFill>
                    <a:schemeClr val="tx1"/>
                  </a:solidFill>
                </a:ln>
                <a:solidFill>
                  <a:srgbClr val="CC66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компетентности родителей 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3600" b="1" dirty="0">
                <a:ln w="11430">
                  <a:solidFill>
                    <a:schemeClr val="tx1"/>
                  </a:solidFill>
                </a:ln>
                <a:solidFill>
                  <a:srgbClr val="CC66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в вопросах речевого развития 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3600" b="1" dirty="0">
                <a:ln w="11430">
                  <a:solidFill>
                    <a:schemeClr val="tx1"/>
                  </a:solidFill>
                </a:ln>
                <a:solidFill>
                  <a:srgbClr val="CC66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 старшего 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3600" b="1" dirty="0">
                <a:ln w="11430">
                  <a:solidFill>
                    <a:schemeClr val="tx1"/>
                  </a:solidFill>
                </a:ln>
                <a:solidFill>
                  <a:srgbClr val="CC66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</a:p>
        </p:txBody>
      </p:sp>
      <p:pic>
        <p:nvPicPr>
          <p:cNvPr id="68609" name="Picture 1" descr="F:\163CANON\IMG_15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005064"/>
            <a:ext cx="3127896" cy="23459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285720" y="4643446"/>
            <a:ext cx="8501122" cy="1500198"/>
          </a:xfrm>
          <a:prstGeom prst="homePlate">
            <a:avLst/>
          </a:prstGeom>
          <a:ln w="38100"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r>
              <a:rPr lang="ru-RU" sz="20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ВКЛЮЧЕНИЕ РОДИТЕЛЕЙ В АКТИВНУЮ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КОРРЕКЦИОННО-РАЗВИВАЮЩУЮ ДЕЯТЕЛЬНОСТЬ</a:t>
            </a: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285720" y="2643182"/>
            <a:ext cx="8572560" cy="1571636"/>
          </a:xfrm>
          <a:prstGeom prst="homePlate">
            <a:avLst/>
          </a:prstGeom>
          <a:ln w="38100"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r>
              <a:rPr lang="ru-RU" sz="20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РАЦИОНАЛЬНО ПЛАНИРОВАТЬ РАБОТУ С РОДИТЕЛЯМИ,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СПОСОБСТВУЯ ИХ АКТИВНОМУ ВКЛЮЧЕНИЮ 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КОРРЕКЦИОННО-РАЗВИВАЮЩИЙ ПРОЦЕСС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214282" y="857232"/>
            <a:ext cx="8715436" cy="1500198"/>
          </a:xfrm>
          <a:prstGeom prst="homePlate">
            <a:avLst/>
          </a:prstGeom>
          <a:ln w="38100"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ct val="150000"/>
              </a:lnSpc>
              <a:defRPr/>
            </a:pPr>
            <a:endParaRPr lang="ru-RU" sz="2000" b="1" i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ru-RU" sz="20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ПОДОБРАТЬ НАИБОЛЕЕ ОПТИМАЛЬНЫЕ ФОРМЫ И МЕТОДЫ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ВЗАИМОДЕЙСТВИЯ С СЕМЬЁЙ, УЧИТЫВАЯ ИНДИВИДУАЛЬНОСТЬ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КАЖДОГО ИЗ РОДИТЕЛЕЙ</a:t>
            </a:r>
          </a:p>
          <a:p>
            <a:pPr>
              <a:defRPr/>
            </a:pPr>
            <a:endParaRPr lang="ru-RU" sz="2000" b="1" i="1" dirty="0">
              <a:ln w="1905">
                <a:solidFill>
                  <a:sysClr val="windowText" lastClr="000000"/>
                </a:solidFill>
              </a:ln>
              <a:solidFill>
                <a:srgbClr val="99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0"/>
            <a:ext cx="3786214" cy="830997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 algn="ctr">
              <a:defRPr/>
            </a:pPr>
            <a:r>
              <a:rPr lang="ru-RU" sz="4800" b="1" u="sng" dirty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u6o49g02.jpg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714347" y="1428736"/>
            <a:ext cx="7500989" cy="4791089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357422" y="285728"/>
            <a:ext cx="3786214" cy="830997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 algn="ctr">
              <a:defRPr/>
            </a:pPr>
            <a:r>
              <a:rPr lang="ru-RU" sz="4800" b="1" u="sng" dirty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ГИПОТЕЗА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28875" y="1643063"/>
            <a:ext cx="3714750" cy="1000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500174"/>
            <a:ext cx="7572428" cy="3730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0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ПОВЫШЕНИЕ КОМПЕТЕНТНОСТИ РОДИТЕЛЕЙ В ВОПРОСАХ РЕЧЕВОГО РАЗВИТИЯ ДЕТЕЙ ПОЗВОЛИТ НАХОДИТЬ ИНДИВИДУАЛЬНЫЙ ПОДХОД К КАЖДОМУ РЕБЁНКУ, РАЗВИТЬ ЕГО ПОЗНАВАТЕЛЬНУЮ, ТВОРЧЕСКУЮ АКТИВНОСТЬ.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ИСПОЛЬЗУЯ ПОМОЩЬ РОДИТЕЛЕЙ, ДЕТИ БУДУТ АКТИВНЕЕ ПОЛЬЗОВАТЬСЯ РЕЧЬЮ КАК СРЕДСТВОМ ОБЩЕНИЯ И ПОЗНАНИЯ</a:t>
            </a:r>
          </a:p>
        </p:txBody>
      </p:sp>
      <p:pic>
        <p:nvPicPr>
          <p:cNvPr id="7" name="Рисунок 6" descr="6u6o49g02.jpg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57616" t="92683" r="31302" b="3223"/>
          <a:stretch>
            <a:fillRect/>
          </a:stretch>
        </p:blipFill>
        <p:spPr>
          <a:xfrm flipH="1">
            <a:off x="714348" y="5643578"/>
            <a:ext cx="2357454" cy="571504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7715304" cy="830997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 algn="ctr">
              <a:defRPr/>
            </a:pPr>
            <a:r>
              <a:rPr lang="ru-RU" sz="4800" b="1" u="sng" dirty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ПРОБЛЕМА</a:t>
            </a: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0" y="1214422"/>
            <a:ext cx="9144000" cy="5072098"/>
          </a:xfrm>
          <a:prstGeom prst="flowChartDecision">
            <a:avLst/>
          </a:prstGeom>
          <a:ln w="28575"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2800" b="1" i="1" dirty="0">
              <a:ln w="1905">
                <a:solidFill>
                  <a:sysClr val="windowText" lastClr="000000"/>
                </a:solidFill>
              </a:ln>
              <a:solidFill>
                <a:srgbClr val="99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endParaRPr lang="ru-RU" sz="3600" b="1" i="1" dirty="0">
              <a:ln w="1905">
                <a:solidFill>
                  <a:sysClr val="windowText" lastClr="000000"/>
                </a:solidFill>
              </a:ln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2357430"/>
            <a:ext cx="8001056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КАК ПОВЫСИТЬ</a:t>
            </a:r>
          </a:p>
          <a:p>
            <a:pPr algn="ctr">
              <a:defRPr/>
            </a:pPr>
            <a:r>
              <a:rPr lang="ru-RU" sz="36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ЭФФЕКТИВНОСТЬ</a:t>
            </a:r>
          </a:p>
          <a:p>
            <a:pPr algn="ctr">
              <a:defRPr/>
            </a:pPr>
            <a:r>
              <a:rPr lang="ru-RU" sz="36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КОРРЕКЦИОННО-РАЗВИВАЮЩЕЙ</a:t>
            </a:r>
          </a:p>
          <a:p>
            <a:pPr algn="ctr">
              <a:defRPr/>
            </a:pPr>
            <a:r>
              <a:rPr lang="ru-RU" sz="3600" b="1" i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РАБОТЫ?</a:t>
            </a:r>
            <a:endParaRPr lang="ru-RU" sz="3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92696"/>
            <a:ext cx="1089025" cy="1584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078" y="149202"/>
            <a:ext cx="2286016" cy="830997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 algn="ctr">
              <a:defRPr/>
            </a:pPr>
            <a:r>
              <a:rPr lang="ru-RU" sz="4800" b="1" u="sng" dirty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ИДЕЯ</a:t>
            </a:r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285720" y="4929198"/>
            <a:ext cx="8643998" cy="1430466"/>
          </a:xfrm>
          <a:prstGeom prst="snip2DiagRect">
            <a:avLst>
              <a:gd name="adj1" fmla="val 48335"/>
              <a:gd name="adj2" fmla="val 50000"/>
            </a:avLst>
          </a:prstGeom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УБЕДИТЬ РОДИТЕЛЕЙ В ТОМ, ЧТО НЕОБХОДИМО ЗАКРЕПЛЯТЬ ИЗУЧЕННЫЙ МАТЕРИАЛ В ДОМАШНИХ УСЛОВИЯХ</a:t>
            </a: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142844" y="1357298"/>
            <a:ext cx="8643998" cy="1216152"/>
          </a:xfrm>
          <a:prstGeom prst="snip2DiagRect">
            <a:avLst>
              <a:gd name="adj1" fmla="val 50000"/>
              <a:gd name="adj2" fmla="val 50000"/>
            </a:avLst>
          </a:prstGeom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ПРИОБЩИТЬ РОДИТЕЛЕЙ К КОРРЕКЦИОННОЙ РАБОТЕ, ОЗНАКОМИТЬ С ПРИЕМАМИ ОБУЧЕНИЯ И РАЗВИТИЯ РЕЧИ</a:t>
            </a:r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214282" y="3036944"/>
            <a:ext cx="8643998" cy="1428760"/>
          </a:xfrm>
          <a:prstGeom prst="snip2DiagRect">
            <a:avLst>
              <a:gd name="adj1" fmla="val 48335"/>
              <a:gd name="adj2" fmla="val 50000"/>
            </a:avLst>
          </a:prstGeom>
          <a:ln w="38100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ru-RU" sz="20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ПОМОЧЬ РОДИТЕЛЯМ УВИДЕТЬ АКТУАЛЬНУЮ ПРОБЛЕМУ РЕБЕНКА, ИЛИ НАОБОРОТ, УБЕДИТЬ В УСПЕШНОСТИ ОСВОЕНИЯ ИМ ОПРЕДЕЛЕННЫХ ЗНАНИЙ И УМЕНИЙ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Овал 16"/>
          <p:cNvSpPr/>
          <p:nvPr/>
        </p:nvSpPr>
        <p:spPr>
          <a:xfrm>
            <a:off x="214282" y="4500570"/>
            <a:ext cx="3714776" cy="2214578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286380" y="4500570"/>
            <a:ext cx="3714776" cy="2214578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429224" y="1142984"/>
            <a:ext cx="3714776" cy="2214578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0" y="1340768"/>
            <a:ext cx="3925100" cy="2448272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00034" y="214290"/>
            <a:ext cx="7715304" cy="830997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>
            <a:spAutoFit/>
            <a:scene3d>
              <a:camera prst="perspectiveContrastingRightFacing"/>
              <a:lightRig rig="threePt" dir="t"/>
            </a:scene3d>
            <a:sp3d extrusionH="76200">
              <a:bevelT w="50800" h="38100" prst="riblet"/>
            </a:sp3d>
          </a:bodyPr>
          <a:lstStyle/>
          <a:p>
            <a:pPr algn="ctr">
              <a:defRPr/>
            </a:pPr>
            <a:r>
              <a:rPr lang="ru-RU" sz="4800" b="1" u="sng" dirty="0">
                <a:ln w="1905"/>
                <a:solidFill>
                  <a:srgbClr val="800080"/>
                </a:solidFill>
                <a:effectLst>
                  <a:outerShdw blurRad="60007" dist="310007" dir="7680000" sy="30000" kx="1300200" algn="ctr" rotWithShape="0">
                    <a:srgbClr val="990099">
                      <a:alpha val="32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УЧАСТНИКИ ПРОЕКТА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95536" y="1628800"/>
            <a:ext cx="621510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endParaRPr lang="ru-RU" sz="2800" b="1" i="1" dirty="0">
              <a:ln w="11430"/>
              <a:solidFill>
                <a:srgbClr val="9900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2800" b="1" i="1" dirty="0">
              <a:ln w="11430"/>
              <a:solidFill>
                <a:srgbClr val="9900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2800" b="1" i="1" dirty="0">
              <a:ln w="11430"/>
              <a:solidFill>
                <a:srgbClr val="9900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2800" b="1" i="1" dirty="0">
              <a:ln w="11430"/>
              <a:solidFill>
                <a:srgbClr val="9900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2800" b="1" i="1" dirty="0">
              <a:ln w="11430"/>
              <a:solidFill>
                <a:srgbClr val="9900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2800" b="1" i="1" dirty="0">
              <a:ln w="11430"/>
              <a:solidFill>
                <a:srgbClr val="9900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2800" b="1" i="1" dirty="0">
              <a:ln w="11430"/>
              <a:solidFill>
                <a:srgbClr val="9900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2800" b="1" i="1" dirty="0">
              <a:ln w="11430"/>
              <a:solidFill>
                <a:srgbClr val="9900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2800" b="1" i="1" dirty="0">
              <a:ln w="11430"/>
              <a:solidFill>
                <a:srgbClr val="9900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2800" b="1" i="1" dirty="0">
              <a:ln w="11430"/>
              <a:solidFill>
                <a:srgbClr val="9900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2800" b="1" i="1" dirty="0">
              <a:ln w="11430"/>
              <a:solidFill>
                <a:srgbClr val="9900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2800" b="1" i="1" dirty="0">
              <a:ln w="11430"/>
              <a:solidFill>
                <a:srgbClr val="9900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2800" b="1" i="1" dirty="0">
              <a:ln w="11430"/>
              <a:solidFill>
                <a:srgbClr val="9900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2800" b="1" i="1" dirty="0">
              <a:ln w="11430"/>
              <a:solidFill>
                <a:srgbClr val="9900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700808"/>
            <a:ext cx="35062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1500174"/>
            <a:ext cx="3214678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Дети старшего </a:t>
            </a:r>
          </a:p>
          <a:p>
            <a:pPr algn="ctr">
              <a:defRPr/>
            </a:pPr>
            <a:r>
              <a:rPr lang="ru-RU" sz="32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215074" y="5357826"/>
            <a:ext cx="1916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Родители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85786" y="5286388"/>
            <a:ext cx="25755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ln w="1905">
                  <a:solidFill>
                    <a:sysClr val="windowText" lastClr="000000"/>
                  </a:solidFill>
                </a:ln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Воспитатели</a:t>
            </a:r>
          </a:p>
        </p:txBody>
      </p:sp>
      <p:sp>
        <p:nvSpPr>
          <p:cNvPr id="18" name="Овал 17"/>
          <p:cNvSpPr/>
          <p:nvPr/>
        </p:nvSpPr>
        <p:spPr>
          <a:xfrm>
            <a:off x="2922575" y="2979733"/>
            <a:ext cx="3714776" cy="2214578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26" name="Прямоугольник 19"/>
          <p:cNvSpPr>
            <a:spLocks noChangeArrowheads="1"/>
          </p:cNvSpPr>
          <p:nvPr/>
        </p:nvSpPr>
        <p:spPr bwMode="auto">
          <a:xfrm>
            <a:off x="3214688" y="3714750"/>
            <a:ext cx="2786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фото</a:t>
            </a:r>
          </a:p>
        </p:txBody>
      </p:sp>
      <p:sp>
        <p:nvSpPr>
          <p:cNvPr id="14" name="Овал 13"/>
          <p:cNvSpPr/>
          <p:nvPr/>
        </p:nvSpPr>
        <p:spPr>
          <a:xfrm>
            <a:off x="0" y="1556792"/>
            <a:ext cx="3714750" cy="2016224"/>
          </a:xfrm>
          <a:prstGeom prst="ellipse">
            <a:avLst/>
          </a:prstGeom>
          <a:noFill/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429250" y="1357313"/>
            <a:ext cx="3714750" cy="1785937"/>
          </a:xfrm>
          <a:prstGeom prst="ellipse">
            <a:avLst/>
          </a:prstGeom>
          <a:noFill/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14313" y="4714875"/>
            <a:ext cx="3714750" cy="1785938"/>
          </a:xfrm>
          <a:prstGeom prst="ellipse">
            <a:avLst/>
          </a:prstGeom>
          <a:noFill/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286375" y="4714875"/>
            <a:ext cx="3714750" cy="1785938"/>
          </a:xfrm>
          <a:prstGeom prst="ellipse">
            <a:avLst/>
          </a:prstGeom>
          <a:noFill/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3489" name="Picture 1" descr="F:\163CANON\IMG_15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996952"/>
            <a:ext cx="3744416" cy="2232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2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2012</TotalTime>
  <Words>967</Words>
  <Application>Microsoft Office PowerPoint</Application>
  <PresentationFormat>Экран (4:3)</PresentationFormat>
  <Paragraphs>218</Paragraphs>
  <Slides>26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Поток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ВЫВОД:</vt:lpstr>
      <vt:lpstr>Слайд 24</vt:lpstr>
      <vt:lpstr>Информационные  ресурсы</vt:lpstr>
      <vt:lpstr>Слайд 26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</dc:creator>
  <cp:lastModifiedBy>Admin</cp:lastModifiedBy>
  <cp:revision>192</cp:revision>
  <dcterms:created xsi:type="dcterms:W3CDTF">2012-11-26T19:07:23Z</dcterms:created>
  <dcterms:modified xsi:type="dcterms:W3CDTF">2012-12-19T09:54:43Z</dcterms:modified>
</cp:coreProperties>
</file>