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DF25BE-1A40-480D-A75A-2E1ACA97D0E3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73F86A-100C-43A3-8E52-94C72DADE6E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Admin\Рабочий стол\доу сенсорика\71594665_F41ED270AA6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43108" y="2000240"/>
            <a:ext cx="4786346" cy="9175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Особенности </a:t>
            </a:r>
            <a:r>
              <a:rPr lang="ru-RU" sz="3200" dirty="0" smtClean="0"/>
              <a:t>сенсорного восприятия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детей раннего возраста </a:t>
            </a:r>
            <a:endParaRPr lang="ru-RU" sz="3200" dirty="0"/>
          </a:p>
        </p:txBody>
      </p:sp>
    </p:spTree>
  </p:cSld>
  <p:clrMapOvr>
    <a:masterClrMapping/>
  </p:clrMapOvr>
  <p:transition advTm="179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00063"/>
            <a:ext cx="9144000" cy="5824537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На 1-ом году </a:t>
            </a:r>
            <a:r>
              <a:rPr lang="ru-RU" sz="2400" dirty="0" smtClean="0"/>
              <a:t>жизни – развивается восприятие величины и формы, цвет же – не воспринимается;</a:t>
            </a:r>
          </a:p>
          <a:p>
            <a:pPr>
              <a:buNone/>
            </a:pPr>
            <a:r>
              <a:rPr lang="ru-RU" sz="4000" b="1" dirty="0" smtClean="0"/>
              <a:t>К  1,5 годам – </a:t>
            </a:r>
            <a:r>
              <a:rPr lang="ru-RU" sz="2400" dirty="0" smtClean="0"/>
              <a:t>ориентация на отдельные , бросающиеся в глаза признаки.</a:t>
            </a:r>
          </a:p>
          <a:p>
            <a:pPr>
              <a:buNone/>
            </a:pPr>
            <a:r>
              <a:rPr lang="ru-RU" sz="4000" b="1" dirty="0" smtClean="0"/>
              <a:t>К 2-м годам – </a:t>
            </a:r>
            <a:r>
              <a:rPr lang="ru-RU" sz="2400" dirty="0" smtClean="0"/>
              <a:t>появляется опредмеченность восприятия; восприятие по средствам сравнения свойств предметов при манипулировании ими; активно развивается зрительное и слуховое восприятие;</a:t>
            </a:r>
          </a:p>
          <a:p>
            <a:pPr>
              <a:buNone/>
            </a:pPr>
            <a:r>
              <a:rPr lang="ru-RU" sz="4000" b="1" dirty="0" smtClean="0"/>
              <a:t>К 3-м годам </a:t>
            </a:r>
            <a:r>
              <a:rPr lang="ru-RU" sz="2400" dirty="0" smtClean="0"/>
              <a:t>– характерен ускоренный темп сенсорного развития, появляется потребность в воспроизведении за взрослым (слов –названий формы, цвета и самостоятельному их употреблению)</a:t>
            </a:r>
            <a:endParaRPr lang="ru-RU" sz="2400" dirty="0"/>
          </a:p>
        </p:txBody>
      </p:sp>
    </p:spTree>
  </p:cSld>
  <p:clrMapOvr>
    <a:masterClrMapping/>
  </p:clrMapOvr>
  <p:transition advTm="16907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2865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/>
          </a:p>
          <a:p>
            <a:r>
              <a:rPr lang="ru-RU" sz="3200" b="1" dirty="0" smtClean="0"/>
              <a:t>В 3 года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познавательная потребность ребенка направлена на обследование величины, формы, фактуры предметов; издаваемых ими звуков, соотнесения частей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Появляется стремление более четко следовать образцу. Теперь малыш при предъявлении дидактического материала с удовольствием рассматривает его, слушает пояснения взрослого, понимает, что от него хотят, и только потом начинает действовать, следуя инструкции</a:t>
            </a:r>
          </a:p>
          <a:p>
            <a:pPr>
              <a:buNone/>
            </a:pPr>
            <a:r>
              <a:rPr lang="ru-RU" sz="3200" b="1" dirty="0" smtClean="0"/>
              <a:t>После 3-х лет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основное место в сенсорном воспитании – ознакомление  с  общепринятыми сенсорными эталонами и способами их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потребления.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Tm="1753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4286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Возрастные нормы сенсорного развития 2-3 лет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929718" cy="61436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/>
              <a:t>2- 2</a:t>
            </a:r>
            <a:r>
              <a:rPr lang="ru-RU" sz="1600" b="1" dirty="0" smtClean="0"/>
              <a:t>г</a:t>
            </a:r>
            <a:r>
              <a:rPr lang="ru-RU" sz="2800" b="1" dirty="0" smtClean="0"/>
              <a:t>3</a:t>
            </a:r>
            <a:r>
              <a:rPr lang="ru-RU" sz="1600" b="1" dirty="0" smtClean="0"/>
              <a:t>м</a:t>
            </a:r>
            <a:r>
              <a:rPr lang="ru-RU" sz="2800" b="1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7030A0"/>
                </a:solidFill>
              </a:rPr>
              <a:t>группируют по образцу 4 разновидности по цвету, форме и величине;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соотносят разнородные предметы по цвету, форме, величине, фактуре из 4-х разновидностей;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узнают в различных цветовых пятнах предметы или явления имеющие характерный цветовой признак (снег, трава, апельсин и т.п.)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В пятнах разной величины  - медведя и медвежонка, кошку и котенка и т.д.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800" b="1" dirty="0" smtClean="0"/>
              <a:t>2</a:t>
            </a:r>
            <a:r>
              <a:rPr lang="ru-RU" sz="1600" b="1" dirty="0" smtClean="0"/>
              <a:t>г</a:t>
            </a:r>
            <a:r>
              <a:rPr lang="ru-RU" sz="2800" b="1" dirty="0" smtClean="0"/>
              <a:t> 4</a:t>
            </a:r>
            <a:r>
              <a:rPr lang="ru-RU" sz="1600" b="1" dirty="0" smtClean="0"/>
              <a:t>м</a:t>
            </a:r>
            <a:r>
              <a:rPr lang="ru-RU" sz="2800" b="1" dirty="0" smtClean="0"/>
              <a:t> – 2</a:t>
            </a:r>
            <a:r>
              <a:rPr lang="ru-RU" sz="1600" b="1" dirty="0" smtClean="0"/>
              <a:t>г</a:t>
            </a:r>
            <a:r>
              <a:rPr lang="ru-RU" sz="2800" b="1" dirty="0" smtClean="0"/>
              <a:t> 6</a:t>
            </a:r>
            <a:r>
              <a:rPr lang="ru-RU" sz="1600" b="1" dirty="0" smtClean="0"/>
              <a:t>м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/>
              <a:t>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обозначают различные предметы в соответствии с их характерными сенсорными признаками: лес, море, солнце, листья, огоньки и т.п.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активно используют «опредмеченные» слова – названия для обозначения формы (мяч,, шар, крыша,), цвета (помидор, небо, солнце).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отбирают предметы необходимой формы или цвета для развития сюжетно – ролевой игры (грузят на машину бруски – «кирпичики», наряжают кукол подбирая по цвету детали и т.п.</a:t>
            </a:r>
          </a:p>
          <a:p>
            <a:pPr>
              <a:buNone/>
            </a:pPr>
            <a:r>
              <a:rPr lang="ru-RU" sz="2800" b="1" dirty="0" smtClean="0"/>
              <a:t>2</a:t>
            </a:r>
            <a:r>
              <a:rPr lang="ru-RU" sz="1600" b="1" dirty="0" smtClean="0"/>
              <a:t>г</a:t>
            </a:r>
            <a:r>
              <a:rPr lang="ru-RU" sz="2800" b="1" dirty="0" smtClean="0"/>
              <a:t> 7 </a:t>
            </a:r>
            <a:r>
              <a:rPr lang="ru-RU" sz="1600" b="1" dirty="0" smtClean="0"/>
              <a:t>м</a:t>
            </a:r>
            <a:r>
              <a:rPr lang="ru-RU" sz="2800" b="1" dirty="0" smtClean="0"/>
              <a:t> – 3</a:t>
            </a:r>
            <a:r>
              <a:rPr lang="ru-RU" sz="1600" b="1" dirty="0" smtClean="0"/>
              <a:t>г 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/>
              <a:t>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активно пользуются общепринятыми названиями предмета, цвета, формы и т.д.</a:t>
            </a:r>
          </a:p>
          <a:p>
            <a:pPr>
              <a:buNone/>
            </a:pPr>
            <a:endParaRPr lang="ru-RU" sz="2400" dirty="0" smtClean="0"/>
          </a:p>
          <a:p>
            <a:pPr>
              <a:buFont typeface="Wingdings" pitchFamily="2" charset="2"/>
              <a:buChar char="§"/>
            </a:pPr>
            <a:endParaRPr lang="ru-RU" sz="2400" dirty="0" smtClean="0"/>
          </a:p>
          <a:p>
            <a:pPr>
              <a:buNone/>
            </a:pPr>
            <a:endParaRPr lang="ru-RU" sz="2800" b="1" dirty="0" smtClean="0"/>
          </a:p>
          <a:p>
            <a:pPr>
              <a:buFont typeface="Wingdings" pitchFamily="2" charset="2"/>
              <a:buChar char="§"/>
            </a:pPr>
            <a:endParaRPr lang="ru-RU" sz="2800" b="1" dirty="0"/>
          </a:p>
        </p:txBody>
      </p:sp>
    </p:spTree>
  </p:cSld>
  <p:clrMapOvr>
    <a:masterClrMapping/>
  </p:clrMapOvr>
  <p:transition advTm="16422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356</TotalTime>
  <Words>340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        Особенности сенсорного восприятия детей раннего возраста </vt:lpstr>
      <vt:lpstr>Слайд 2</vt:lpstr>
      <vt:lpstr>Слайд 3</vt:lpstr>
      <vt:lpstr>Возрастные нормы сенсорного развития 2-3 лет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Сенсорное восприятие детей раннего возраста </dc:title>
  <dc:creator>Admin</dc:creator>
  <cp:lastModifiedBy>Admin</cp:lastModifiedBy>
  <cp:revision>37</cp:revision>
  <dcterms:created xsi:type="dcterms:W3CDTF">2013-02-04T07:52:53Z</dcterms:created>
  <dcterms:modified xsi:type="dcterms:W3CDTF">2013-02-11T08:39:43Z</dcterms:modified>
</cp:coreProperties>
</file>