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4"/>
  </p:notesMasterIdLst>
  <p:sldIdLst>
    <p:sldId id="269" r:id="rId2"/>
    <p:sldId id="306" r:id="rId3"/>
    <p:sldId id="314" r:id="rId4"/>
    <p:sldId id="326" r:id="rId5"/>
    <p:sldId id="368" r:id="rId6"/>
    <p:sldId id="349" r:id="rId7"/>
    <p:sldId id="352" r:id="rId8"/>
    <p:sldId id="318" r:id="rId9"/>
    <p:sldId id="319" r:id="rId10"/>
    <p:sldId id="322" r:id="rId11"/>
    <p:sldId id="321" r:id="rId12"/>
    <p:sldId id="32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C22"/>
    <a:srgbClr val="F6E7FF"/>
    <a:srgbClr val="D2B2FC"/>
    <a:srgbClr val="E69DF5"/>
    <a:srgbClr val="050B13"/>
    <a:srgbClr val="4C1900"/>
    <a:srgbClr val="793905"/>
    <a:srgbClr val="7E0033"/>
    <a:srgbClr val="7E003F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9" autoAdjust="0"/>
    <p:restoredTop sz="94660"/>
  </p:normalViewPr>
  <p:slideViewPr>
    <p:cSldViewPr>
      <p:cViewPr varScale="1">
        <p:scale>
          <a:sx n="64" d="100"/>
          <a:sy n="64" d="100"/>
        </p:scale>
        <p:origin x="-15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C8B91-9248-40AF-B699-0BFA1DF0573F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952944-1F98-42BC-9FD8-2FC3E5954B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125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A6C2-3E5F-4C25-8F90-5EEFE9F7557D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7D853-483E-4128-B486-56768D0C0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A6C2-3E5F-4C25-8F90-5EEFE9F7557D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7D853-483E-4128-B486-56768D0C0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A6C2-3E5F-4C25-8F90-5EEFE9F7557D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7D853-483E-4128-B486-56768D0C0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A6C2-3E5F-4C25-8F90-5EEFE9F7557D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7D853-483E-4128-B486-56768D0C0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A6C2-3E5F-4C25-8F90-5EEFE9F7557D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7D853-483E-4128-B486-56768D0C0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A6C2-3E5F-4C25-8F90-5EEFE9F7557D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7D853-483E-4128-B486-56768D0C0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A6C2-3E5F-4C25-8F90-5EEFE9F7557D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7D853-483E-4128-B486-56768D0C0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A6C2-3E5F-4C25-8F90-5EEFE9F7557D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7D853-483E-4128-B486-56768D0C0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A6C2-3E5F-4C25-8F90-5EEFE9F7557D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7D853-483E-4128-B486-56768D0C0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A6C2-3E5F-4C25-8F90-5EEFE9F7557D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7D853-483E-4128-B486-56768D0C0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A6C2-3E5F-4C25-8F90-5EEFE9F7557D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7D853-483E-4128-B486-56768D0C0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5A6C2-3E5F-4C25-8F90-5EEFE9F7557D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7D853-483E-4128-B486-56768D0C0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H:\tea\ptk%20xfq.mp3" TargetMode="External"/><Relationship Id="rId1" Type="http://schemas.openxmlformats.org/officeDocument/2006/relationships/audio" Target="file:///C:\Users\&#1059;&#1095;&#1077;&#1085;&#1080;&#1082;\Desktop\tea%207\marina_khlebnikova_.mp3" TargetMode="Externa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3648" y="260648"/>
            <a:ext cx="6480720" cy="136815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TEA  OR  COFFEE  </a:t>
            </a:r>
            <a:r>
              <a:rPr lang="ru-RU" sz="5400" b="1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?</a:t>
            </a:r>
            <a:r>
              <a:rPr lang="en-US" sz="5400" b="1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sz="5400" b="1" cap="none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988840"/>
            <a:ext cx="4499992" cy="17281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642100"/>
                </a:solidFill>
                <a:latin typeface="Times New Roman" pitchFamily="18" charset="0"/>
                <a:cs typeface="Times New Roman" pitchFamily="18" charset="0"/>
              </a:rPr>
              <a:t>Авторы проекта</a:t>
            </a:r>
            <a:r>
              <a:rPr lang="en-US" sz="2400" b="1" dirty="0" smtClean="0">
                <a:solidFill>
                  <a:srgbClr val="6421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 smtClean="0">
              <a:solidFill>
                <a:srgbClr val="6421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Дементьев Александр  11 «А»,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Жигалина Анастасия   10 «А»,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Медведникова </a:t>
            </a:r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Дарина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10 «А».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71800" y="4077072"/>
            <a:ext cx="4328864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642100"/>
                </a:solidFill>
                <a:latin typeface="Times New Roman" pitchFamily="18" charset="0"/>
                <a:cs typeface="Times New Roman" pitchFamily="18" charset="0"/>
              </a:rPr>
              <a:t>Руководители</a:t>
            </a:r>
            <a:r>
              <a:rPr lang="en-US" sz="2400" b="1" dirty="0" smtClean="0">
                <a:solidFill>
                  <a:srgbClr val="6421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 smtClean="0">
              <a:solidFill>
                <a:srgbClr val="6421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Адамян Н.В., Ваганова Е.В., Негру А.Д.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3968" y="5733256"/>
            <a:ext cx="43204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42100"/>
                </a:solidFill>
                <a:latin typeface="Times New Roman" pitchFamily="18" charset="0"/>
                <a:cs typeface="Times New Roman" pitchFamily="18" charset="0"/>
              </a:rPr>
              <a:t>ГБОУ СОШ №297 г. Москва</a:t>
            </a:r>
            <a:endParaRPr lang="ru-RU" sz="2000" b="1" dirty="0">
              <a:solidFill>
                <a:srgbClr val="6421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815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Freeform 3"/>
          <p:cNvSpPr>
            <a:spLocks/>
          </p:cNvSpPr>
          <p:nvPr/>
        </p:nvSpPr>
        <p:spPr bwMode="gray">
          <a:xfrm>
            <a:off x="971600" y="2924944"/>
            <a:ext cx="7255966" cy="2952328"/>
          </a:xfrm>
          <a:custGeom>
            <a:avLst/>
            <a:gdLst/>
            <a:ahLst/>
            <a:cxnLst>
              <a:cxn ang="0">
                <a:pos x="2216" y="584"/>
              </a:cxn>
              <a:cxn ang="0">
                <a:pos x="963" y="122"/>
              </a:cxn>
              <a:cxn ang="0">
                <a:pos x="1" y="550"/>
              </a:cxn>
              <a:cxn ang="0">
                <a:pos x="888" y="1038"/>
              </a:cxn>
              <a:cxn ang="0">
                <a:pos x="2216" y="645"/>
              </a:cxn>
              <a:cxn ang="0">
                <a:pos x="3443" y="1057"/>
              </a:cxn>
              <a:cxn ang="0">
                <a:pos x="4405" y="590"/>
              </a:cxn>
              <a:cxn ang="0">
                <a:pos x="3497" y="129"/>
              </a:cxn>
              <a:cxn ang="0">
                <a:pos x="2216" y="584"/>
              </a:cxn>
            </a:cxnLst>
            <a:rect l="0" t="0" r="r" b="b"/>
            <a:pathLst>
              <a:path w="4419" h="1125">
                <a:moveTo>
                  <a:pt x="2216" y="584"/>
                </a:moveTo>
                <a:cubicBezTo>
                  <a:pt x="1769" y="582"/>
                  <a:pt x="1490" y="244"/>
                  <a:pt x="963" y="122"/>
                </a:cubicBezTo>
                <a:cubicBezTo>
                  <a:pt x="437" y="0"/>
                  <a:pt x="0" y="204"/>
                  <a:pt x="1" y="550"/>
                </a:cubicBezTo>
                <a:cubicBezTo>
                  <a:pt x="2" y="896"/>
                  <a:pt x="389" y="1066"/>
                  <a:pt x="888" y="1038"/>
                </a:cubicBezTo>
                <a:cubicBezTo>
                  <a:pt x="1387" y="1010"/>
                  <a:pt x="1756" y="644"/>
                  <a:pt x="2216" y="645"/>
                </a:cubicBezTo>
                <a:cubicBezTo>
                  <a:pt x="2676" y="646"/>
                  <a:pt x="2908" y="989"/>
                  <a:pt x="3443" y="1057"/>
                </a:cubicBezTo>
                <a:cubicBezTo>
                  <a:pt x="3978" y="1125"/>
                  <a:pt x="4391" y="936"/>
                  <a:pt x="4405" y="590"/>
                </a:cubicBezTo>
                <a:cubicBezTo>
                  <a:pt x="4419" y="244"/>
                  <a:pt x="3937" y="34"/>
                  <a:pt x="3497" y="129"/>
                </a:cubicBezTo>
                <a:cubicBezTo>
                  <a:pt x="3057" y="224"/>
                  <a:pt x="2663" y="586"/>
                  <a:pt x="2216" y="584"/>
                </a:cubicBezTo>
                <a:close/>
              </a:path>
            </a:pathLst>
          </a:custGeom>
          <a:gradFill rotWithShape="1">
            <a:gsLst>
              <a:gs pos="0">
                <a:srgbClr val="DDDDDD">
                  <a:gamma/>
                  <a:shade val="76078"/>
                  <a:invGamma/>
                </a:srgbClr>
              </a:gs>
              <a:gs pos="50000">
                <a:srgbClr val="DDDDDD"/>
              </a:gs>
              <a:gs pos="100000">
                <a:srgbClr val="DDDDDD">
                  <a:gamma/>
                  <a:shade val="76078"/>
                  <a:invGamma/>
                </a:srgbClr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ObliqueBottom">
              <a:rot lat="18900000" lon="0" rev="0"/>
            </a:camera>
            <a:lightRig rig="legacyNormal2" dir="b"/>
          </a:scene3d>
          <a:sp3d extrusionH="430200" prstMaterial="legacyMetal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gray">
          <a:xfrm>
            <a:off x="2051720" y="4293096"/>
            <a:ext cx="504825" cy="217487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gray">
          <a:xfrm>
            <a:off x="2051720" y="1628800"/>
            <a:ext cx="463550" cy="333201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50530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248" name="Oval 8"/>
          <p:cNvSpPr>
            <a:spLocks noChangeArrowheads="1"/>
          </p:cNvSpPr>
          <p:nvPr/>
        </p:nvSpPr>
        <p:spPr bwMode="gray">
          <a:xfrm>
            <a:off x="1331640" y="4293096"/>
            <a:ext cx="504825" cy="249238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gray">
          <a:xfrm>
            <a:off x="1331640" y="3356992"/>
            <a:ext cx="463550" cy="193675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18780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250" name="Oval 10"/>
          <p:cNvSpPr>
            <a:spLocks noChangeArrowheads="1"/>
          </p:cNvSpPr>
          <p:nvPr/>
        </p:nvSpPr>
        <p:spPr bwMode="gray">
          <a:xfrm>
            <a:off x="7164288" y="4365104"/>
            <a:ext cx="504825" cy="249238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1" name="Oval 11"/>
          <p:cNvSpPr>
            <a:spLocks noChangeArrowheads="1"/>
          </p:cNvSpPr>
          <p:nvPr/>
        </p:nvSpPr>
        <p:spPr bwMode="ltGray">
          <a:xfrm>
            <a:off x="7164288" y="3140968"/>
            <a:ext cx="463550" cy="193675"/>
          </a:xfrm>
          <a:prstGeom prst="ellipse">
            <a:avLst/>
          </a:prstGeom>
          <a:solidFill>
            <a:schemeClr val="hlink"/>
          </a:soli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2513000" prstMaterial="legacyPlastic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252" name="Oval 12"/>
          <p:cNvSpPr>
            <a:spLocks noChangeArrowheads="1"/>
          </p:cNvSpPr>
          <p:nvPr/>
        </p:nvSpPr>
        <p:spPr bwMode="gray">
          <a:xfrm>
            <a:off x="6300192" y="4365104"/>
            <a:ext cx="527279" cy="282061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Oval 13"/>
          <p:cNvSpPr>
            <a:spLocks noChangeArrowheads="1"/>
          </p:cNvSpPr>
          <p:nvPr/>
        </p:nvSpPr>
        <p:spPr bwMode="gray">
          <a:xfrm>
            <a:off x="6300192" y="3573016"/>
            <a:ext cx="463550" cy="1936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18018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gray">
          <a:xfrm>
            <a:off x="683568" y="4653136"/>
            <a:ext cx="151216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F8F8F8"/>
                </a:solidFill>
              </a:rPr>
              <a:t>Natural ground coffee</a:t>
            </a:r>
            <a:endParaRPr lang="en-US" b="1" dirty="0">
              <a:solidFill>
                <a:srgbClr val="F8F8F8"/>
              </a:solidFill>
            </a:endParaRP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gray">
          <a:xfrm>
            <a:off x="5508104" y="4653136"/>
            <a:ext cx="30963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 smtClean="0">
                <a:solidFill>
                  <a:srgbClr val="F8F8F8"/>
                </a:solidFill>
              </a:rPr>
              <a:t>Green tea      Black tea</a:t>
            </a:r>
            <a:endParaRPr lang="en-US" sz="2000" b="1" dirty="0">
              <a:solidFill>
                <a:srgbClr val="F8F8F8"/>
              </a:solidFill>
            </a:endParaRP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1273175" y="2924944"/>
            <a:ext cx="654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38</a:t>
            </a:r>
            <a:r>
              <a:rPr lang="ru-RU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%</a:t>
            </a:r>
            <a:endParaRPr lang="en-US" b="1" dirty="0">
              <a:solidFill>
                <a:srgbClr val="16161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1879600" y="1268760"/>
            <a:ext cx="827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62</a:t>
            </a:r>
            <a:r>
              <a:rPr lang="ru-RU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%</a:t>
            </a:r>
            <a:endParaRPr lang="en-US" b="1" dirty="0">
              <a:solidFill>
                <a:srgbClr val="16161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6084168" y="3140968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44</a:t>
            </a:r>
            <a:r>
              <a:rPr lang="ru-RU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%</a:t>
            </a:r>
            <a:endParaRPr lang="en-US" b="1" dirty="0">
              <a:solidFill>
                <a:srgbClr val="16161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7092280" y="2708920"/>
            <a:ext cx="6480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  <a:r>
              <a:rPr lang="en-US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  <a:r>
              <a:rPr lang="ru-RU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%</a:t>
            </a:r>
            <a:endParaRPr lang="en-US" b="1" dirty="0">
              <a:solidFill>
                <a:srgbClr val="16161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64" name="Rectangle 24"/>
          <p:cNvSpPr>
            <a:spLocks noChangeArrowheads="1"/>
          </p:cNvSpPr>
          <p:nvPr/>
        </p:nvSpPr>
        <p:spPr bwMode="black">
          <a:xfrm>
            <a:off x="539552" y="5589240"/>
            <a:ext cx="8136904" cy="11079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62%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of people prefer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natural ground coffee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to instant coffee</a:t>
            </a:r>
            <a:r>
              <a:rPr lang="en-US" b="1" dirty="0" smtClean="0"/>
              <a:t>.</a:t>
            </a:r>
          </a:p>
          <a:p>
            <a:pPr algn="ctr" eaLnBrk="0" hangingPunct="0">
              <a:lnSpc>
                <a:spcPct val="110000"/>
              </a:lnSpc>
            </a:pPr>
            <a:endParaRPr lang="en-US" b="1" dirty="0" smtClean="0"/>
          </a:p>
          <a:p>
            <a:pPr algn="ctr" eaLnBrk="0" hangingPunct="0">
              <a:lnSpc>
                <a:spcPct val="110000"/>
              </a:lnSpc>
            </a:pP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35" name="Text Box 16"/>
          <p:cNvSpPr txBox="1">
            <a:spLocks noChangeArrowheads="1"/>
          </p:cNvSpPr>
          <p:nvPr/>
        </p:nvSpPr>
        <p:spPr bwMode="gray">
          <a:xfrm>
            <a:off x="2051720" y="4581128"/>
            <a:ext cx="13681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F8F8F8"/>
                </a:solidFill>
              </a:rPr>
              <a:t>Instant coffee</a:t>
            </a:r>
            <a:endParaRPr lang="en-US" b="1" dirty="0">
              <a:solidFill>
                <a:srgbClr val="F8F8F8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83568" y="6165303"/>
            <a:ext cx="7704856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sz="2400" b="1" dirty="0" smtClean="0">
                <a:solidFill>
                  <a:srgbClr val="7E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56%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of people prefer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black tea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to green tea.</a:t>
            </a: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Questionnaire</a:t>
            </a:r>
          </a:p>
        </p:txBody>
      </p:sp>
    </p:spTree>
    <p:extLst>
      <p:ext uri="{BB962C8B-B14F-4D97-AF65-F5344CB8AC3E}">
        <p14:creationId xmlns:p14="http://schemas.microsoft.com/office/powerpoint/2010/main" val="142429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Freeform 3"/>
          <p:cNvSpPr>
            <a:spLocks/>
          </p:cNvSpPr>
          <p:nvPr/>
        </p:nvSpPr>
        <p:spPr bwMode="gray">
          <a:xfrm>
            <a:off x="1060450" y="3708400"/>
            <a:ext cx="7015163" cy="1785938"/>
          </a:xfrm>
          <a:custGeom>
            <a:avLst/>
            <a:gdLst/>
            <a:ahLst/>
            <a:cxnLst>
              <a:cxn ang="0">
                <a:pos x="2216" y="584"/>
              </a:cxn>
              <a:cxn ang="0">
                <a:pos x="963" y="122"/>
              </a:cxn>
              <a:cxn ang="0">
                <a:pos x="1" y="550"/>
              </a:cxn>
              <a:cxn ang="0">
                <a:pos x="888" y="1038"/>
              </a:cxn>
              <a:cxn ang="0">
                <a:pos x="2216" y="645"/>
              </a:cxn>
              <a:cxn ang="0">
                <a:pos x="3443" y="1057"/>
              </a:cxn>
              <a:cxn ang="0">
                <a:pos x="4405" y="590"/>
              </a:cxn>
              <a:cxn ang="0">
                <a:pos x="3497" y="129"/>
              </a:cxn>
              <a:cxn ang="0">
                <a:pos x="2216" y="584"/>
              </a:cxn>
            </a:cxnLst>
            <a:rect l="0" t="0" r="r" b="b"/>
            <a:pathLst>
              <a:path w="4419" h="1125">
                <a:moveTo>
                  <a:pt x="2216" y="584"/>
                </a:moveTo>
                <a:cubicBezTo>
                  <a:pt x="1769" y="582"/>
                  <a:pt x="1490" y="244"/>
                  <a:pt x="963" y="122"/>
                </a:cubicBezTo>
                <a:cubicBezTo>
                  <a:pt x="437" y="0"/>
                  <a:pt x="0" y="204"/>
                  <a:pt x="1" y="550"/>
                </a:cubicBezTo>
                <a:cubicBezTo>
                  <a:pt x="2" y="896"/>
                  <a:pt x="389" y="1066"/>
                  <a:pt x="888" y="1038"/>
                </a:cubicBezTo>
                <a:cubicBezTo>
                  <a:pt x="1387" y="1010"/>
                  <a:pt x="1756" y="644"/>
                  <a:pt x="2216" y="645"/>
                </a:cubicBezTo>
                <a:cubicBezTo>
                  <a:pt x="2676" y="646"/>
                  <a:pt x="2908" y="989"/>
                  <a:pt x="3443" y="1057"/>
                </a:cubicBezTo>
                <a:cubicBezTo>
                  <a:pt x="3978" y="1125"/>
                  <a:pt x="4391" y="936"/>
                  <a:pt x="4405" y="590"/>
                </a:cubicBezTo>
                <a:cubicBezTo>
                  <a:pt x="4419" y="244"/>
                  <a:pt x="3937" y="34"/>
                  <a:pt x="3497" y="129"/>
                </a:cubicBezTo>
                <a:cubicBezTo>
                  <a:pt x="3057" y="224"/>
                  <a:pt x="2663" y="586"/>
                  <a:pt x="2216" y="584"/>
                </a:cubicBezTo>
                <a:close/>
              </a:path>
            </a:pathLst>
          </a:custGeom>
          <a:gradFill rotWithShape="1">
            <a:gsLst>
              <a:gs pos="0">
                <a:srgbClr val="DDDDDD">
                  <a:gamma/>
                  <a:shade val="76078"/>
                  <a:invGamma/>
                </a:srgbClr>
              </a:gs>
              <a:gs pos="50000">
                <a:srgbClr val="DDDDDD"/>
              </a:gs>
              <a:gs pos="100000">
                <a:srgbClr val="DDDDDD">
                  <a:gamma/>
                  <a:shade val="76078"/>
                  <a:invGamma/>
                </a:srgbClr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ObliqueBottom">
              <a:rot lat="18900000" lon="0" rev="0"/>
            </a:camera>
            <a:lightRig rig="legacyNormal2" dir="b"/>
          </a:scene3d>
          <a:sp3d extrusionH="430200" prstMaterial="legacyMetal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gray">
          <a:xfrm>
            <a:off x="2030413" y="4389438"/>
            <a:ext cx="504825" cy="217487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gray">
          <a:xfrm>
            <a:off x="2054225" y="1871663"/>
            <a:ext cx="463550" cy="333201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50530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250" name="Oval 10"/>
          <p:cNvSpPr>
            <a:spLocks noChangeArrowheads="1"/>
          </p:cNvSpPr>
          <p:nvPr/>
        </p:nvSpPr>
        <p:spPr bwMode="gray">
          <a:xfrm>
            <a:off x="6732240" y="4437112"/>
            <a:ext cx="504825" cy="249238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1" name="Oval 11"/>
          <p:cNvSpPr>
            <a:spLocks noChangeArrowheads="1"/>
          </p:cNvSpPr>
          <p:nvPr/>
        </p:nvSpPr>
        <p:spPr bwMode="ltGray">
          <a:xfrm>
            <a:off x="6732240" y="3212976"/>
            <a:ext cx="463550" cy="193675"/>
          </a:xfrm>
          <a:prstGeom prst="ellipse">
            <a:avLst/>
          </a:prstGeom>
          <a:solidFill>
            <a:schemeClr val="hlink"/>
          </a:soli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2513000" prstMaterial="legacyPlastic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1879600" y="1524000"/>
            <a:ext cx="827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78</a:t>
            </a:r>
            <a:r>
              <a:rPr lang="ru-RU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%</a:t>
            </a:r>
            <a:endParaRPr lang="en-US" b="1" dirty="0">
              <a:solidFill>
                <a:srgbClr val="16161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6588224" y="270892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22</a:t>
            </a:r>
            <a:r>
              <a:rPr lang="ru-RU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%</a:t>
            </a:r>
            <a:endParaRPr lang="en-US" b="1" dirty="0">
              <a:solidFill>
                <a:srgbClr val="16161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64" name="Rectangle 24"/>
          <p:cNvSpPr>
            <a:spLocks noChangeArrowheads="1"/>
          </p:cNvSpPr>
          <p:nvPr/>
        </p:nvSpPr>
        <p:spPr bwMode="black">
          <a:xfrm>
            <a:off x="827584" y="5517232"/>
            <a:ext cx="7344816" cy="4985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sz="2400" b="1" dirty="0" smtClean="0">
                <a:solidFill>
                  <a:srgbClr val="7E003F"/>
                </a:solidFill>
                <a:latin typeface="Times New Roman" pitchFamily="18" charset="0"/>
                <a:cs typeface="Times New Roman" pitchFamily="18" charset="0"/>
              </a:rPr>
              <a:t>The students consider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tea to be healthier </a:t>
            </a:r>
            <a:r>
              <a:rPr lang="en-US" sz="2400" b="1" dirty="0" smtClean="0">
                <a:solidFill>
                  <a:srgbClr val="7E003F"/>
                </a:solidFill>
                <a:latin typeface="Times New Roman" pitchFamily="18" charset="0"/>
                <a:cs typeface="Times New Roman" pitchFamily="18" charset="0"/>
              </a:rPr>
              <a:t>than coffee</a:t>
            </a:r>
            <a:r>
              <a:rPr lang="ru-RU" sz="2400" b="1" dirty="0" smtClean="0">
                <a:solidFill>
                  <a:srgbClr val="7E003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>
              <a:solidFill>
                <a:srgbClr val="7E003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5" name="Freeform 25"/>
          <p:cNvSpPr>
            <a:spLocks/>
          </p:cNvSpPr>
          <p:nvPr/>
        </p:nvSpPr>
        <p:spPr bwMode="gray">
          <a:xfrm>
            <a:off x="3347864" y="1754188"/>
            <a:ext cx="2338561" cy="1386780"/>
          </a:xfrm>
          <a:custGeom>
            <a:avLst/>
            <a:gdLst/>
            <a:ahLst/>
            <a:cxnLst>
              <a:cxn ang="0">
                <a:pos x="4" y="391"/>
              </a:cxn>
              <a:cxn ang="0">
                <a:pos x="6" y="788"/>
              </a:cxn>
              <a:cxn ang="0">
                <a:pos x="1098" y="782"/>
              </a:cxn>
              <a:cxn ang="0">
                <a:pos x="1314" y="388"/>
              </a:cxn>
              <a:cxn ang="0">
                <a:pos x="1315" y="0"/>
              </a:cxn>
              <a:cxn ang="0">
                <a:pos x="244" y="3"/>
              </a:cxn>
              <a:cxn ang="0">
                <a:pos x="4" y="391"/>
              </a:cxn>
            </a:cxnLst>
            <a:rect l="0" t="0" r="r" b="b"/>
            <a:pathLst>
              <a:path w="1321" h="788">
                <a:moveTo>
                  <a:pt x="4" y="391"/>
                </a:moveTo>
                <a:cubicBezTo>
                  <a:pt x="5" y="589"/>
                  <a:pt x="6" y="788"/>
                  <a:pt x="6" y="788"/>
                </a:cubicBezTo>
                <a:lnTo>
                  <a:pt x="1098" y="782"/>
                </a:lnTo>
                <a:cubicBezTo>
                  <a:pt x="1321" y="782"/>
                  <a:pt x="1315" y="667"/>
                  <a:pt x="1314" y="388"/>
                </a:cubicBezTo>
                <a:cubicBezTo>
                  <a:pt x="1314" y="193"/>
                  <a:pt x="1315" y="0"/>
                  <a:pt x="1315" y="0"/>
                </a:cubicBezTo>
                <a:lnTo>
                  <a:pt x="244" y="3"/>
                </a:lnTo>
                <a:cubicBezTo>
                  <a:pt x="0" y="3"/>
                  <a:pt x="5" y="138"/>
                  <a:pt x="4" y="391"/>
                </a:cubicBezTo>
                <a:close/>
              </a:path>
            </a:pathLst>
          </a:custGeom>
          <a:gradFill rotWithShape="1">
            <a:gsLst>
              <a:gs pos="0">
                <a:srgbClr val="FFFFFF">
                  <a:gamma/>
                  <a:shade val="76078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6078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FFFFFF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10267" name="Oval 27"/>
          <p:cNvSpPr>
            <a:spLocks noChangeArrowheads="1"/>
          </p:cNvSpPr>
          <p:nvPr/>
        </p:nvSpPr>
        <p:spPr bwMode="gray">
          <a:xfrm>
            <a:off x="3914775" y="2249488"/>
            <a:ext cx="225425" cy="22542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68" name="Oval 28"/>
          <p:cNvSpPr>
            <a:spLocks noChangeArrowheads="1"/>
          </p:cNvSpPr>
          <p:nvPr/>
        </p:nvSpPr>
        <p:spPr bwMode="gray">
          <a:xfrm>
            <a:off x="3914775" y="2643188"/>
            <a:ext cx="225425" cy="225425"/>
          </a:xfrm>
          <a:prstGeom prst="ellipse">
            <a:avLst/>
          </a:prstGeom>
          <a:solidFill>
            <a:schemeClr val="hlink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Text Box 30"/>
          <p:cNvSpPr txBox="1">
            <a:spLocks noChangeArrowheads="1"/>
          </p:cNvSpPr>
          <p:nvPr/>
        </p:nvSpPr>
        <p:spPr bwMode="auto">
          <a:xfrm>
            <a:off x="4355976" y="2132857"/>
            <a:ext cx="13717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F8F8F8"/>
                </a:solidFill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Tea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 Box 29"/>
          <p:cNvSpPr txBox="1">
            <a:spLocks noChangeArrowheads="1"/>
          </p:cNvSpPr>
          <p:nvPr/>
        </p:nvSpPr>
        <p:spPr bwMode="auto">
          <a:xfrm>
            <a:off x="4225925" y="2492896"/>
            <a:ext cx="15702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>
                <a:solidFill>
                  <a:srgbClr val="161614"/>
                </a:solidFill>
                <a:latin typeface="Times New Roman" pitchFamily="18" charset="0"/>
                <a:cs typeface="Times New Roman" pitchFamily="18" charset="0"/>
              </a:rPr>
              <a:t>Coffee</a:t>
            </a:r>
            <a:endParaRPr lang="en-US" sz="2400" b="1" dirty="0">
              <a:solidFill>
                <a:srgbClr val="16161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Questionnaire</a:t>
            </a:r>
          </a:p>
        </p:txBody>
      </p:sp>
    </p:spTree>
    <p:extLst>
      <p:ext uri="{BB962C8B-B14F-4D97-AF65-F5344CB8AC3E}">
        <p14:creationId xmlns:p14="http://schemas.microsoft.com/office/powerpoint/2010/main" val="142429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marina_khlebnikova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388424" y="6381328"/>
            <a:ext cx="304800" cy="304800"/>
          </a:xfrm>
          <a:prstGeom prst="rect">
            <a:avLst/>
          </a:prstGeom>
        </p:spPr>
      </p:pic>
      <p:pic>
        <p:nvPicPr>
          <p:cNvPr id="14" name="ptk xfq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Picture 2" descr="DSC0498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5586442"/>
            <a:ext cx="8964489" cy="10801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>
                <a:gd name="adj1" fmla="val 12500"/>
                <a:gd name="adj2" fmla="val -738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THANKS  FOR  ATTENTION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11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14:vortex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numSld="50">
                <p:cTn id="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724" y="-1"/>
            <a:ext cx="9150724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21" y="1329430"/>
            <a:ext cx="3811169" cy="3213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Прямоугольник 18"/>
          <p:cNvSpPr/>
          <p:nvPr/>
        </p:nvSpPr>
        <p:spPr>
          <a:xfrm>
            <a:off x="3987490" y="2055291"/>
            <a:ext cx="51845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210E30"/>
                </a:solidFill>
                <a:latin typeface="Times New Roman" pitchFamily="18" charset="0"/>
                <a:cs typeface="Times New Roman" pitchFamily="18" charset="0"/>
              </a:rPr>
              <a:t>Tea became known </a:t>
            </a:r>
            <a:r>
              <a:rPr lang="ru-RU" sz="2400" b="1" dirty="0" smtClean="0">
                <a:solidFill>
                  <a:srgbClr val="210E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 Russia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dirty="0" smtClean="0">
                <a:solidFill>
                  <a:srgbClr val="210E30"/>
                </a:solidFill>
                <a:latin typeface="Times New Roman" pitchFamily="18" charset="0"/>
                <a:cs typeface="Times New Roman" pitchFamily="18" charset="0"/>
              </a:rPr>
              <a:t>at the beginning </a:t>
            </a:r>
            <a:r>
              <a:rPr lang="ru-RU" sz="2400" b="1" dirty="0" smtClean="0">
                <a:solidFill>
                  <a:srgbClr val="210E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210E30"/>
                </a:solidFill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17th century. 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878288" y="3517462"/>
            <a:ext cx="44279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Dutch and Portuguese sailors brought tea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to Britain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and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Holland.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3440" y="-61937"/>
            <a:ext cx="506571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4427984" y="1036185"/>
            <a:ext cx="40324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ea was  introduced into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West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400 years ago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07704" y="5013176"/>
            <a:ext cx="6768752" cy="151216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>
                <a:gd name="adj1" fmla="val 12500"/>
                <a:gd name="adj2" fmla="val -1538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History of Tea</a:t>
            </a:r>
            <a:endParaRPr lang="ru-RU" sz="5400" b="1" cap="none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724" y="0"/>
            <a:ext cx="9150724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0510"/>
            <a:ext cx="3293286" cy="2829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798462" y="1044205"/>
            <a:ext cx="532859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At the beginning of the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18th century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tea arrived in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Northern America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8786" y="2708920"/>
            <a:ext cx="4067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Tea bags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appeared at the beginning of the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20th century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3862" y="2708920"/>
            <a:ext cx="3314924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909249"/>
            <a:ext cx="3181997" cy="2121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000022" y="5805264"/>
            <a:ext cx="39959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210E3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letters stood for: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210E3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210E3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To Insure Prompt Service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  <p:bldP spid="8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724" y="-1"/>
            <a:ext cx="9150724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124744"/>
            <a:ext cx="2857500" cy="34345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48231" y="183026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 folk medicine the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health benefits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of tea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were already recognized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5000 years ago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3169597" y="4860833"/>
            <a:ext cx="525658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egular drinking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of black and green tea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prevents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wide variety of diseases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8301" y="4065133"/>
            <a:ext cx="2520280" cy="2765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6E7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914" y="0"/>
            <a:ext cx="4524392" cy="2942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95536" y="2852936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beans are found in coffee cherries, which grow on trees cultivated in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over 70 countries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998" y="4074511"/>
            <a:ext cx="3750421" cy="2479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758533" y="4437112"/>
            <a:ext cx="3989931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Coffee is one of the most-consumed beverages in the world.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03748" y="821935"/>
            <a:ext cx="4536504" cy="16561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COFFEE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90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g74.ru/deskphoto/26372/0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024"/>
            <a:ext cx="9144001" cy="687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93" y="2362871"/>
            <a:ext cx="3131840" cy="2298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733058"/>
            <a:ext cx="2520280" cy="2124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124744"/>
            <a:ext cx="291581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645024"/>
            <a:ext cx="2166648" cy="2185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0"/>
            <a:ext cx="1482090" cy="115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Прямая со стрелкой 17"/>
          <p:cNvCxnSpPr>
            <a:stCxn id="73732" idx="1"/>
          </p:cNvCxnSpPr>
          <p:nvPr/>
        </p:nvCxnSpPr>
        <p:spPr>
          <a:xfrm flipH="1" flipV="1">
            <a:off x="2411760" y="548680"/>
            <a:ext cx="1800200" cy="27218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3275856" y="1124744"/>
            <a:ext cx="936104" cy="12241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73732" idx="2"/>
          </p:cNvCxnSpPr>
          <p:nvPr/>
        </p:nvCxnSpPr>
        <p:spPr>
          <a:xfrm flipH="1">
            <a:off x="3275856" y="1151796"/>
            <a:ext cx="1677149" cy="36453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73732" idx="2"/>
          </p:cNvCxnSpPr>
          <p:nvPr/>
        </p:nvCxnSpPr>
        <p:spPr>
          <a:xfrm>
            <a:off x="4953005" y="1151796"/>
            <a:ext cx="483091" cy="32133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73732" idx="2"/>
          </p:cNvCxnSpPr>
          <p:nvPr/>
        </p:nvCxnSpPr>
        <p:spPr>
          <a:xfrm>
            <a:off x="4953005" y="1151796"/>
            <a:ext cx="1923251" cy="34293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73732" idx="3"/>
            <a:endCxn id="11" idx="0"/>
          </p:cNvCxnSpPr>
          <p:nvPr/>
        </p:nvCxnSpPr>
        <p:spPr>
          <a:xfrm>
            <a:off x="5694050" y="575898"/>
            <a:ext cx="1992042" cy="54884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2771800" y="188640"/>
            <a:ext cx="936104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India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123728" y="2060848"/>
            <a:ext cx="165618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Italy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851920" y="3645024"/>
            <a:ext cx="1368152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Europe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236296" y="5877272"/>
            <a:ext cx="15121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Indonesia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804248" y="476672"/>
            <a:ext cx="209661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America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4365104"/>
            <a:ext cx="2763743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3734" name="Picture 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2425452" cy="1730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620688"/>
            <a:ext cx="1152128" cy="1365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0681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g74.ru/deskphoto/26372/0.jpg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024"/>
            <a:ext cx="9144001" cy="687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2072230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0" y="2996953"/>
            <a:ext cx="3131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Clansman’s Coffee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78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501008"/>
            <a:ext cx="2629461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179512" y="6381328"/>
            <a:ext cx="3096344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Irish coffee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408" y="2132855"/>
            <a:ext cx="2952328" cy="3538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3131840" y="5301208"/>
            <a:ext cx="3096344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Coffee Amaretto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78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3356992"/>
            <a:ext cx="2326635" cy="2908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Прямоугольник 17"/>
          <p:cNvSpPr/>
          <p:nvPr/>
        </p:nvSpPr>
        <p:spPr>
          <a:xfrm>
            <a:off x="6588224" y="6237312"/>
            <a:ext cx="2555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Liqueur 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Kahlúa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7830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0"/>
            <a:ext cx="1839838" cy="2759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Прямоугольник 19"/>
          <p:cNvSpPr/>
          <p:nvPr/>
        </p:nvSpPr>
        <p:spPr>
          <a:xfrm>
            <a:off x="6156176" y="2708920"/>
            <a:ext cx="2987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Liqueur  Tia Maria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203848" y="692697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Coffee can also be incorporated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with alcohol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 beverages.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81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Freeform 3"/>
          <p:cNvSpPr>
            <a:spLocks/>
          </p:cNvSpPr>
          <p:nvPr/>
        </p:nvSpPr>
        <p:spPr bwMode="gray">
          <a:xfrm>
            <a:off x="1043608" y="3645024"/>
            <a:ext cx="7015163" cy="1785938"/>
          </a:xfrm>
          <a:custGeom>
            <a:avLst/>
            <a:gdLst/>
            <a:ahLst/>
            <a:cxnLst>
              <a:cxn ang="0">
                <a:pos x="2216" y="584"/>
              </a:cxn>
              <a:cxn ang="0">
                <a:pos x="963" y="122"/>
              </a:cxn>
              <a:cxn ang="0">
                <a:pos x="1" y="550"/>
              </a:cxn>
              <a:cxn ang="0">
                <a:pos x="888" y="1038"/>
              </a:cxn>
              <a:cxn ang="0">
                <a:pos x="2216" y="645"/>
              </a:cxn>
              <a:cxn ang="0">
                <a:pos x="3443" y="1057"/>
              </a:cxn>
              <a:cxn ang="0">
                <a:pos x="4405" y="590"/>
              </a:cxn>
              <a:cxn ang="0">
                <a:pos x="3497" y="129"/>
              </a:cxn>
              <a:cxn ang="0">
                <a:pos x="2216" y="584"/>
              </a:cxn>
            </a:cxnLst>
            <a:rect l="0" t="0" r="r" b="b"/>
            <a:pathLst>
              <a:path w="4419" h="1125">
                <a:moveTo>
                  <a:pt x="2216" y="584"/>
                </a:moveTo>
                <a:cubicBezTo>
                  <a:pt x="1769" y="582"/>
                  <a:pt x="1490" y="244"/>
                  <a:pt x="963" y="122"/>
                </a:cubicBezTo>
                <a:cubicBezTo>
                  <a:pt x="437" y="0"/>
                  <a:pt x="0" y="204"/>
                  <a:pt x="1" y="550"/>
                </a:cubicBezTo>
                <a:cubicBezTo>
                  <a:pt x="2" y="896"/>
                  <a:pt x="389" y="1066"/>
                  <a:pt x="888" y="1038"/>
                </a:cubicBezTo>
                <a:cubicBezTo>
                  <a:pt x="1387" y="1010"/>
                  <a:pt x="1756" y="644"/>
                  <a:pt x="2216" y="645"/>
                </a:cubicBezTo>
                <a:cubicBezTo>
                  <a:pt x="2676" y="646"/>
                  <a:pt x="2908" y="989"/>
                  <a:pt x="3443" y="1057"/>
                </a:cubicBezTo>
                <a:cubicBezTo>
                  <a:pt x="3978" y="1125"/>
                  <a:pt x="4391" y="936"/>
                  <a:pt x="4405" y="590"/>
                </a:cubicBezTo>
                <a:cubicBezTo>
                  <a:pt x="4419" y="244"/>
                  <a:pt x="3937" y="34"/>
                  <a:pt x="3497" y="129"/>
                </a:cubicBezTo>
                <a:cubicBezTo>
                  <a:pt x="3057" y="224"/>
                  <a:pt x="2663" y="586"/>
                  <a:pt x="2216" y="584"/>
                </a:cubicBezTo>
                <a:close/>
              </a:path>
            </a:pathLst>
          </a:custGeom>
          <a:gradFill rotWithShape="1">
            <a:gsLst>
              <a:gs pos="0">
                <a:srgbClr val="DDDDDD">
                  <a:gamma/>
                  <a:shade val="76078"/>
                  <a:invGamma/>
                </a:srgbClr>
              </a:gs>
              <a:gs pos="50000">
                <a:srgbClr val="DDDDDD"/>
              </a:gs>
              <a:gs pos="100000">
                <a:srgbClr val="DDDDDD">
                  <a:gamma/>
                  <a:shade val="76078"/>
                  <a:invGamma/>
                </a:srgbClr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ObliqueBottom">
              <a:rot lat="18900000" lon="0" rev="0"/>
            </a:camera>
            <a:lightRig rig="legacyNormal2" dir="b"/>
          </a:scene3d>
          <a:sp3d extrusionH="430200" prstMaterial="legacyMetal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gray">
          <a:xfrm>
            <a:off x="2030413" y="4389438"/>
            <a:ext cx="504825" cy="217487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gray">
          <a:xfrm>
            <a:off x="2054225" y="1871663"/>
            <a:ext cx="463550" cy="333201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50530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248" name="Oval 8"/>
          <p:cNvSpPr>
            <a:spLocks noChangeArrowheads="1"/>
          </p:cNvSpPr>
          <p:nvPr/>
        </p:nvSpPr>
        <p:spPr bwMode="gray">
          <a:xfrm>
            <a:off x="1384300" y="4451350"/>
            <a:ext cx="504825" cy="249238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gray">
          <a:xfrm>
            <a:off x="1408113" y="3538538"/>
            <a:ext cx="463550" cy="193675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18780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250" name="Oval 10"/>
          <p:cNvSpPr>
            <a:spLocks noChangeArrowheads="1"/>
          </p:cNvSpPr>
          <p:nvPr/>
        </p:nvSpPr>
        <p:spPr bwMode="gray">
          <a:xfrm>
            <a:off x="7262813" y="4479925"/>
            <a:ext cx="504825" cy="249238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Oval 12"/>
          <p:cNvSpPr>
            <a:spLocks noChangeArrowheads="1"/>
          </p:cNvSpPr>
          <p:nvPr/>
        </p:nvSpPr>
        <p:spPr bwMode="gray">
          <a:xfrm>
            <a:off x="6608763" y="4335463"/>
            <a:ext cx="504825" cy="249237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Oval 13"/>
          <p:cNvSpPr>
            <a:spLocks noChangeArrowheads="1"/>
          </p:cNvSpPr>
          <p:nvPr/>
        </p:nvSpPr>
        <p:spPr bwMode="gray">
          <a:xfrm>
            <a:off x="6632575" y="3465513"/>
            <a:ext cx="463550" cy="1936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18018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gray">
          <a:xfrm>
            <a:off x="1115616" y="4725144"/>
            <a:ext cx="20943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>
                <a:solidFill>
                  <a:srgbClr val="F8F8F8"/>
                </a:solidFill>
                <a:latin typeface="Times New Roman" pitchFamily="18" charset="0"/>
                <a:cs typeface="Times New Roman" pitchFamily="18" charset="0"/>
              </a:rPr>
              <a:t>The pupils</a:t>
            </a:r>
            <a:endParaRPr lang="en-US" sz="2400" b="1" dirty="0">
              <a:solidFill>
                <a:srgbClr val="F8F8F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gray">
          <a:xfrm>
            <a:off x="5508104" y="4797153"/>
            <a:ext cx="288032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 smtClean="0">
                <a:solidFill>
                  <a:srgbClr val="F8F8F8"/>
                </a:solidFill>
                <a:latin typeface="Times New Roman" pitchFamily="18" charset="0"/>
                <a:cs typeface="Times New Roman" pitchFamily="18" charset="0"/>
              </a:rPr>
              <a:t>The parents</a:t>
            </a:r>
            <a:endParaRPr lang="en-US" sz="2400" b="1" dirty="0">
              <a:solidFill>
                <a:srgbClr val="F8F8F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1273175" y="3184525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27%</a:t>
            </a:r>
            <a:endParaRPr lang="en-US" b="1" dirty="0">
              <a:solidFill>
                <a:srgbClr val="16161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1879600" y="1524000"/>
            <a:ext cx="827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73%</a:t>
            </a:r>
            <a:endParaRPr lang="en-US" b="1" dirty="0">
              <a:solidFill>
                <a:srgbClr val="16161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6496050" y="3117850"/>
            <a:ext cx="654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48%</a:t>
            </a:r>
            <a:endParaRPr lang="en-US" b="1" dirty="0">
              <a:solidFill>
                <a:srgbClr val="16161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7236296" y="3212976"/>
            <a:ext cx="582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  <a:r>
              <a:rPr lang="en-US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%</a:t>
            </a:r>
            <a:endParaRPr lang="en-US" b="1" dirty="0">
              <a:solidFill>
                <a:srgbClr val="16161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65" name="Freeform 25"/>
          <p:cNvSpPr>
            <a:spLocks/>
          </p:cNvSpPr>
          <p:nvPr/>
        </p:nvSpPr>
        <p:spPr bwMode="gray">
          <a:xfrm>
            <a:off x="3347864" y="1754188"/>
            <a:ext cx="2338561" cy="1386780"/>
          </a:xfrm>
          <a:custGeom>
            <a:avLst/>
            <a:gdLst/>
            <a:ahLst/>
            <a:cxnLst>
              <a:cxn ang="0">
                <a:pos x="4" y="391"/>
              </a:cxn>
              <a:cxn ang="0">
                <a:pos x="6" y="788"/>
              </a:cxn>
              <a:cxn ang="0">
                <a:pos x="1098" y="782"/>
              </a:cxn>
              <a:cxn ang="0">
                <a:pos x="1314" y="388"/>
              </a:cxn>
              <a:cxn ang="0">
                <a:pos x="1315" y="0"/>
              </a:cxn>
              <a:cxn ang="0">
                <a:pos x="244" y="3"/>
              </a:cxn>
              <a:cxn ang="0">
                <a:pos x="4" y="391"/>
              </a:cxn>
            </a:cxnLst>
            <a:rect l="0" t="0" r="r" b="b"/>
            <a:pathLst>
              <a:path w="1321" h="788">
                <a:moveTo>
                  <a:pt x="4" y="391"/>
                </a:moveTo>
                <a:cubicBezTo>
                  <a:pt x="5" y="589"/>
                  <a:pt x="6" y="788"/>
                  <a:pt x="6" y="788"/>
                </a:cubicBezTo>
                <a:lnTo>
                  <a:pt x="1098" y="782"/>
                </a:lnTo>
                <a:cubicBezTo>
                  <a:pt x="1321" y="782"/>
                  <a:pt x="1315" y="667"/>
                  <a:pt x="1314" y="388"/>
                </a:cubicBezTo>
                <a:cubicBezTo>
                  <a:pt x="1314" y="193"/>
                  <a:pt x="1315" y="0"/>
                  <a:pt x="1315" y="0"/>
                </a:cubicBezTo>
                <a:lnTo>
                  <a:pt x="244" y="3"/>
                </a:lnTo>
                <a:cubicBezTo>
                  <a:pt x="0" y="3"/>
                  <a:pt x="5" y="138"/>
                  <a:pt x="4" y="391"/>
                </a:cubicBezTo>
                <a:close/>
              </a:path>
            </a:pathLst>
          </a:custGeom>
          <a:gradFill rotWithShape="1">
            <a:gsLst>
              <a:gs pos="0">
                <a:srgbClr val="FFFFFF">
                  <a:gamma/>
                  <a:shade val="76078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6078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FFFFFF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10266" name="Oval 26"/>
          <p:cNvSpPr>
            <a:spLocks noChangeArrowheads="1"/>
          </p:cNvSpPr>
          <p:nvPr/>
        </p:nvSpPr>
        <p:spPr bwMode="gray">
          <a:xfrm>
            <a:off x="3779913" y="1988840"/>
            <a:ext cx="288032" cy="288032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67" name="Oval 27"/>
          <p:cNvSpPr>
            <a:spLocks noChangeArrowheads="1"/>
          </p:cNvSpPr>
          <p:nvPr/>
        </p:nvSpPr>
        <p:spPr bwMode="gray">
          <a:xfrm>
            <a:off x="3707904" y="2420888"/>
            <a:ext cx="369441" cy="29743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4225925" y="1844824"/>
            <a:ext cx="15702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>
                <a:solidFill>
                  <a:srgbClr val="161614"/>
                </a:solidFill>
                <a:latin typeface="Times New Roman" pitchFamily="18" charset="0"/>
                <a:cs typeface="Times New Roman" pitchFamily="18" charset="0"/>
              </a:rPr>
              <a:t>Coffee</a:t>
            </a:r>
            <a:endParaRPr lang="en-US" sz="2400" b="1" dirty="0">
              <a:solidFill>
                <a:srgbClr val="16161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4225925" y="2348880"/>
            <a:ext cx="15017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rgbClr val="F8F8F8"/>
                </a:solidFill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Tea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gray">
          <a:xfrm>
            <a:off x="7308304" y="3573016"/>
            <a:ext cx="463550" cy="193675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18780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5" name="Rectangle 24"/>
          <p:cNvSpPr>
            <a:spLocks noChangeArrowheads="1"/>
          </p:cNvSpPr>
          <p:nvPr/>
        </p:nvSpPr>
        <p:spPr bwMode="black">
          <a:xfrm>
            <a:off x="827584" y="5517232"/>
            <a:ext cx="7344816" cy="904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73% of the pupils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prefer  tea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to coffee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lnSpc>
                <a:spcPct val="110000"/>
              </a:lnSpc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835696" y="6093296"/>
            <a:ext cx="54726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7E003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52% of the parents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prefer  coffee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to  tea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/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Questionnaire</a:t>
            </a:r>
          </a:p>
        </p:txBody>
      </p:sp>
    </p:spTree>
    <p:extLst>
      <p:ext uri="{BB962C8B-B14F-4D97-AF65-F5344CB8AC3E}">
        <p14:creationId xmlns:p14="http://schemas.microsoft.com/office/powerpoint/2010/main" val="142429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Freeform 3"/>
          <p:cNvSpPr>
            <a:spLocks/>
          </p:cNvSpPr>
          <p:nvPr/>
        </p:nvSpPr>
        <p:spPr bwMode="gray">
          <a:xfrm>
            <a:off x="1115616" y="3717032"/>
            <a:ext cx="7015163" cy="1785938"/>
          </a:xfrm>
          <a:custGeom>
            <a:avLst/>
            <a:gdLst/>
            <a:ahLst/>
            <a:cxnLst>
              <a:cxn ang="0">
                <a:pos x="2216" y="584"/>
              </a:cxn>
              <a:cxn ang="0">
                <a:pos x="963" y="122"/>
              </a:cxn>
              <a:cxn ang="0">
                <a:pos x="1" y="550"/>
              </a:cxn>
              <a:cxn ang="0">
                <a:pos x="888" y="1038"/>
              </a:cxn>
              <a:cxn ang="0">
                <a:pos x="2216" y="645"/>
              </a:cxn>
              <a:cxn ang="0">
                <a:pos x="3443" y="1057"/>
              </a:cxn>
              <a:cxn ang="0">
                <a:pos x="4405" y="590"/>
              </a:cxn>
              <a:cxn ang="0">
                <a:pos x="3497" y="129"/>
              </a:cxn>
              <a:cxn ang="0">
                <a:pos x="2216" y="584"/>
              </a:cxn>
            </a:cxnLst>
            <a:rect l="0" t="0" r="r" b="b"/>
            <a:pathLst>
              <a:path w="4419" h="1125">
                <a:moveTo>
                  <a:pt x="2216" y="584"/>
                </a:moveTo>
                <a:cubicBezTo>
                  <a:pt x="1769" y="582"/>
                  <a:pt x="1490" y="244"/>
                  <a:pt x="963" y="122"/>
                </a:cubicBezTo>
                <a:cubicBezTo>
                  <a:pt x="437" y="0"/>
                  <a:pt x="0" y="204"/>
                  <a:pt x="1" y="550"/>
                </a:cubicBezTo>
                <a:cubicBezTo>
                  <a:pt x="2" y="896"/>
                  <a:pt x="389" y="1066"/>
                  <a:pt x="888" y="1038"/>
                </a:cubicBezTo>
                <a:cubicBezTo>
                  <a:pt x="1387" y="1010"/>
                  <a:pt x="1756" y="644"/>
                  <a:pt x="2216" y="645"/>
                </a:cubicBezTo>
                <a:cubicBezTo>
                  <a:pt x="2676" y="646"/>
                  <a:pt x="2908" y="989"/>
                  <a:pt x="3443" y="1057"/>
                </a:cubicBezTo>
                <a:cubicBezTo>
                  <a:pt x="3978" y="1125"/>
                  <a:pt x="4391" y="936"/>
                  <a:pt x="4405" y="590"/>
                </a:cubicBezTo>
                <a:cubicBezTo>
                  <a:pt x="4419" y="244"/>
                  <a:pt x="3937" y="34"/>
                  <a:pt x="3497" y="129"/>
                </a:cubicBezTo>
                <a:cubicBezTo>
                  <a:pt x="3057" y="224"/>
                  <a:pt x="2663" y="586"/>
                  <a:pt x="2216" y="584"/>
                </a:cubicBezTo>
                <a:close/>
              </a:path>
            </a:pathLst>
          </a:custGeom>
          <a:gradFill rotWithShape="1">
            <a:gsLst>
              <a:gs pos="0">
                <a:srgbClr val="DDDDDD">
                  <a:gamma/>
                  <a:shade val="76078"/>
                  <a:invGamma/>
                </a:srgbClr>
              </a:gs>
              <a:gs pos="50000">
                <a:srgbClr val="DDDDDD"/>
              </a:gs>
              <a:gs pos="100000">
                <a:srgbClr val="DDDDDD">
                  <a:gamma/>
                  <a:shade val="76078"/>
                  <a:invGamma/>
                </a:srgbClr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ObliqueBottom">
              <a:rot lat="18900000" lon="0" rev="0"/>
            </a:camera>
            <a:lightRig rig="legacyNormal2" dir="b"/>
          </a:scene3d>
          <a:sp3d extrusionH="430200" prstMaterial="legacyMetal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gray">
          <a:xfrm>
            <a:off x="2123728" y="4509120"/>
            <a:ext cx="504825" cy="217487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gray">
          <a:xfrm>
            <a:off x="7308304" y="1844824"/>
            <a:ext cx="463550" cy="333201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50530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248" name="Oval 8"/>
          <p:cNvSpPr>
            <a:spLocks noChangeArrowheads="1"/>
          </p:cNvSpPr>
          <p:nvPr/>
        </p:nvSpPr>
        <p:spPr bwMode="gray">
          <a:xfrm>
            <a:off x="1384300" y="4451350"/>
            <a:ext cx="504825" cy="249238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0" name="Oval 10"/>
          <p:cNvSpPr>
            <a:spLocks noChangeArrowheads="1"/>
          </p:cNvSpPr>
          <p:nvPr/>
        </p:nvSpPr>
        <p:spPr bwMode="gray">
          <a:xfrm>
            <a:off x="7262813" y="4479925"/>
            <a:ext cx="504825" cy="249238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1" name="Oval 11"/>
          <p:cNvSpPr>
            <a:spLocks noChangeArrowheads="1"/>
          </p:cNvSpPr>
          <p:nvPr/>
        </p:nvSpPr>
        <p:spPr bwMode="ltGray">
          <a:xfrm>
            <a:off x="6660232" y="3140968"/>
            <a:ext cx="463550" cy="193675"/>
          </a:xfrm>
          <a:prstGeom prst="ellipse">
            <a:avLst/>
          </a:prstGeom>
          <a:solidFill>
            <a:schemeClr val="hlink"/>
          </a:soli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2513000" prstMaterial="legacyPlastic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252" name="Oval 12"/>
          <p:cNvSpPr>
            <a:spLocks noChangeArrowheads="1"/>
          </p:cNvSpPr>
          <p:nvPr/>
        </p:nvSpPr>
        <p:spPr bwMode="gray">
          <a:xfrm>
            <a:off x="6608763" y="4335463"/>
            <a:ext cx="504825" cy="249237"/>
          </a:xfrm>
          <a:prstGeom prst="ellipse">
            <a:avLst/>
          </a:prstGeom>
          <a:solidFill>
            <a:srgbClr val="161614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Oval 13"/>
          <p:cNvSpPr>
            <a:spLocks noChangeArrowheads="1"/>
          </p:cNvSpPr>
          <p:nvPr/>
        </p:nvSpPr>
        <p:spPr bwMode="gray">
          <a:xfrm>
            <a:off x="1403648" y="3284984"/>
            <a:ext cx="463550" cy="1936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18018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255" name="Oval 15"/>
          <p:cNvSpPr>
            <a:spLocks noChangeArrowheads="1"/>
          </p:cNvSpPr>
          <p:nvPr/>
        </p:nvSpPr>
        <p:spPr bwMode="gray">
          <a:xfrm>
            <a:off x="1403648" y="4221088"/>
            <a:ext cx="463550" cy="216024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4302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gray">
          <a:xfrm>
            <a:off x="1259631" y="4797152"/>
            <a:ext cx="18722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 smtClean="0">
                <a:solidFill>
                  <a:srgbClr val="F8F8F8"/>
                </a:solidFill>
                <a:latin typeface="Times New Roman" pitchFamily="18" charset="0"/>
                <a:cs typeface="Times New Roman" pitchFamily="18" charset="0"/>
              </a:rPr>
              <a:t>Breakfast</a:t>
            </a:r>
            <a:endParaRPr lang="en-US" sz="2400" b="1" dirty="0">
              <a:solidFill>
                <a:srgbClr val="F8F8F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gray">
          <a:xfrm>
            <a:off x="5940152" y="4797153"/>
            <a:ext cx="24482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 smtClean="0">
                <a:solidFill>
                  <a:srgbClr val="F8F8F8"/>
                </a:solidFill>
                <a:latin typeface="Times New Roman" pitchFamily="18" charset="0"/>
                <a:cs typeface="Times New Roman" pitchFamily="18" charset="0"/>
              </a:rPr>
              <a:t>Supper</a:t>
            </a:r>
            <a:endParaRPr lang="en-US" sz="2400" b="1" dirty="0">
              <a:solidFill>
                <a:srgbClr val="F8F8F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1273175" y="2852936"/>
            <a:ext cx="6345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51</a:t>
            </a:r>
            <a:r>
              <a:rPr lang="ru-RU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%</a:t>
            </a:r>
            <a:endParaRPr lang="en-US" b="1" dirty="0">
              <a:solidFill>
                <a:srgbClr val="16161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2051720" y="2852936"/>
            <a:ext cx="6480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49</a:t>
            </a:r>
            <a:r>
              <a:rPr lang="ru-RU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%</a:t>
            </a:r>
            <a:endParaRPr lang="en-US" b="1" dirty="0">
              <a:solidFill>
                <a:srgbClr val="16161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6372200" y="2708920"/>
            <a:ext cx="79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ru-RU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%</a:t>
            </a:r>
            <a:endParaRPr lang="en-US" b="1" dirty="0">
              <a:solidFill>
                <a:srgbClr val="16161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65" name="Freeform 25"/>
          <p:cNvSpPr>
            <a:spLocks/>
          </p:cNvSpPr>
          <p:nvPr/>
        </p:nvSpPr>
        <p:spPr bwMode="gray">
          <a:xfrm>
            <a:off x="3347864" y="1754188"/>
            <a:ext cx="2338561" cy="1386780"/>
          </a:xfrm>
          <a:custGeom>
            <a:avLst/>
            <a:gdLst/>
            <a:ahLst/>
            <a:cxnLst>
              <a:cxn ang="0">
                <a:pos x="4" y="391"/>
              </a:cxn>
              <a:cxn ang="0">
                <a:pos x="6" y="788"/>
              </a:cxn>
              <a:cxn ang="0">
                <a:pos x="1098" y="782"/>
              </a:cxn>
              <a:cxn ang="0">
                <a:pos x="1314" y="388"/>
              </a:cxn>
              <a:cxn ang="0">
                <a:pos x="1315" y="0"/>
              </a:cxn>
              <a:cxn ang="0">
                <a:pos x="244" y="3"/>
              </a:cxn>
              <a:cxn ang="0">
                <a:pos x="4" y="391"/>
              </a:cxn>
            </a:cxnLst>
            <a:rect l="0" t="0" r="r" b="b"/>
            <a:pathLst>
              <a:path w="1321" h="788">
                <a:moveTo>
                  <a:pt x="4" y="391"/>
                </a:moveTo>
                <a:cubicBezTo>
                  <a:pt x="5" y="589"/>
                  <a:pt x="6" y="788"/>
                  <a:pt x="6" y="788"/>
                </a:cubicBezTo>
                <a:lnTo>
                  <a:pt x="1098" y="782"/>
                </a:lnTo>
                <a:cubicBezTo>
                  <a:pt x="1321" y="782"/>
                  <a:pt x="1315" y="667"/>
                  <a:pt x="1314" y="388"/>
                </a:cubicBezTo>
                <a:cubicBezTo>
                  <a:pt x="1314" y="193"/>
                  <a:pt x="1315" y="0"/>
                  <a:pt x="1315" y="0"/>
                </a:cubicBezTo>
                <a:lnTo>
                  <a:pt x="244" y="3"/>
                </a:lnTo>
                <a:cubicBezTo>
                  <a:pt x="0" y="3"/>
                  <a:pt x="5" y="138"/>
                  <a:pt x="4" y="391"/>
                </a:cubicBezTo>
                <a:close/>
              </a:path>
            </a:pathLst>
          </a:custGeom>
          <a:gradFill rotWithShape="1">
            <a:gsLst>
              <a:gs pos="0">
                <a:srgbClr val="FFFFFF">
                  <a:gamma/>
                  <a:shade val="76078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6078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FFFFFF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10267" name="Oval 27"/>
          <p:cNvSpPr>
            <a:spLocks noChangeArrowheads="1"/>
          </p:cNvSpPr>
          <p:nvPr/>
        </p:nvSpPr>
        <p:spPr bwMode="gray">
          <a:xfrm>
            <a:off x="3851920" y="2132856"/>
            <a:ext cx="225425" cy="22542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68" name="Oval 28"/>
          <p:cNvSpPr>
            <a:spLocks noChangeArrowheads="1"/>
          </p:cNvSpPr>
          <p:nvPr/>
        </p:nvSpPr>
        <p:spPr bwMode="gray">
          <a:xfrm>
            <a:off x="3914775" y="2643188"/>
            <a:ext cx="225425" cy="225425"/>
          </a:xfrm>
          <a:prstGeom prst="ellipse">
            <a:avLst/>
          </a:prstGeom>
          <a:solidFill>
            <a:schemeClr val="hlink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4225925" y="1916833"/>
            <a:ext cx="15017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smtClean="0">
                <a:solidFill>
                  <a:srgbClr val="161614"/>
                </a:solidFill>
                <a:latin typeface="Times New Roman" pitchFamily="18" charset="0"/>
                <a:cs typeface="Times New Roman" pitchFamily="18" charset="0"/>
              </a:rPr>
              <a:t>Tea</a:t>
            </a:r>
            <a:endParaRPr lang="en-US" sz="2400" b="1" dirty="0">
              <a:solidFill>
                <a:srgbClr val="16161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4225925" y="2420888"/>
            <a:ext cx="1642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>
                <a:solidFill>
                  <a:srgbClr val="161614"/>
                </a:solidFill>
                <a:latin typeface="Times New Roman" pitchFamily="18" charset="0"/>
                <a:cs typeface="Times New Roman" pitchFamily="18" charset="0"/>
              </a:rPr>
              <a:t>Coffee</a:t>
            </a:r>
            <a:endParaRPr lang="en-US" sz="2400" b="1" dirty="0">
              <a:solidFill>
                <a:srgbClr val="16161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Oval 11"/>
          <p:cNvSpPr>
            <a:spLocks noChangeArrowheads="1"/>
          </p:cNvSpPr>
          <p:nvPr/>
        </p:nvSpPr>
        <p:spPr bwMode="ltGray">
          <a:xfrm>
            <a:off x="2123728" y="3284984"/>
            <a:ext cx="463550" cy="193675"/>
          </a:xfrm>
          <a:prstGeom prst="ellipse">
            <a:avLst/>
          </a:prstGeom>
          <a:solidFill>
            <a:schemeClr val="hlink"/>
          </a:solidFill>
          <a:ln w="9525">
            <a:noFill/>
            <a:round/>
            <a:headEnd/>
            <a:tailEnd/>
          </a:ln>
          <a:effectLst/>
          <a:scene3d>
            <a:camera prst="legacyObliqueBottom"/>
            <a:lightRig rig="legacyNormal3" dir="l"/>
          </a:scene3d>
          <a:sp3d extrusionH="2513000" prstMaterial="legacyPlastic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3"/>
          <p:cNvSpPr txBox="1">
            <a:spLocks noChangeArrowheads="1"/>
          </p:cNvSpPr>
          <p:nvPr/>
        </p:nvSpPr>
        <p:spPr bwMode="auto">
          <a:xfrm>
            <a:off x="7092280" y="1484784"/>
            <a:ext cx="8785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66</a:t>
            </a:r>
            <a:r>
              <a:rPr lang="ru-RU" b="1" dirty="0" smtClean="0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%</a:t>
            </a:r>
            <a:endParaRPr lang="en-US" b="1" dirty="0">
              <a:solidFill>
                <a:srgbClr val="16161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" name="Rectangle 24"/>
          <p:cNvSpPr>
            <a:spLocks noChangeArrowheads="1"/>
          </p:cNvSpPr>
          <p:nvPr/>
        </p:nvSpPr>
        <p:spPr bwMode="black">
          <a:xfrm>
            <a:off x="-180528" y="5517232"/>
            <a:ext cx="9577064" cy="13111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49% of families have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tea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for breakfast and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66 % - for supper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0" hangingPunct="0">
              <a:lnSpc>
                <a:spcPct val="110000"/>
              </a:lnSpc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51%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of families have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coffee for breakfast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and  only 34 % - for supper.</a:t>
            </a:r>
          </a:p>
          <a:p>
            <a:pPr algn="ctr" eaLnBrk="0" hangingPunct="0">
              <a:lnSpc>
                <a:spcPct val="110000"/>
              </a:lnSpc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Questionnaire</a:t>
            </a:r>
          </a:p>
        </p:txBody>
      </p:sp>
    </p:spTree>
    <p:extLst>
      <p:ext uri="{BB962C8B-B14F-4D97-AF65-F5344CB8AC3E}">
        <p14:creationId xmlns:p14="http://schemas.microsoft.com/office/powerpoint/2010/main" val="142429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1278</TotalTime>
  <Words>352</Words>
  <Application>Microsoft Office PowerPoint</Application>
  <PresentationFormat>Экран (4:3)</PresentationFormat>
  <Paragraphs>80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Ученик</cp:lastModifiedBy>
  <cp:revision>236</cp:revision>
  <dcterms:created xsi:type="dcterms:W3CDTF">2012-04-13T14:05:32Z</dcterms:created>
  <dcterms:modified xsi:type="dcterms:W3CDTF">2013-02-25T15:53:23Z</dcterms:modified>
</cp:coreProperties>
</file>