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8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2075-A379-4FFB-A70B-2EB32B5B9E95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487A-5B1D-4A9E-B31C-11A772A74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2075-A379-4FFB-A70B-2EB32B5B9E95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487A-5B1D-4A9E-B31C-11A772A74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2075-A379-4FFB-A70B-2EB32B5B9E95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487A-5B1D-4A9E-B31C-11A772A74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2075-A379-4FFB-A70B-2EB32B5B9E95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487A-5B1D-4A9E-B31C-11A772A74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2075-A379-4FFB-A70B-2EB32B5B9E95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487A-5B1D-4A9E-B31C-11A772A74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2075-A379-4FFB-A70B-2EB32B5B9E95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487A-5B1D-4A9E-B31C-11A772A74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2075-A379-4FFB-A70B-2EB32B5B9E95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487A-5B1D-4A9E-B31C-11A772A74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2075-A379-4FFB-A70B-2EB32B5B9E95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487A-5B1D-4A9E-B31C-11A772A74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2075-A379-4FFB-A70B-2EB32B5B9E95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487A-5B1D-4A9E-B31C-11A772A74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2075-A379-4FFB-A70B-2EB32B5B9E95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487A-5B1D-4A9E-B31C-11A772A74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2075-A379-4FFB-A70B-2EB32B5B9E95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4B8487A-5B1D-4A9E-B31C-11A772A74A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E7A2075-A379-4FFB-A70B-2EB32B5B9E95}" type="datetimeFigureOut">
              <a:rPr lang="ru-RU" smtClean="0"/>
              <a:pPr/>
              <a:t>14.05.2012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B8487A-5B1D-4A9E-B31C-11A772A74A9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8.xml"/><Relationship Id="rId7" Type="http://schemas.openxmlformats.org/officeDocument/2006/relationships/slide" Target="slide5.xml"/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8.xml"/><Relationship Id="rId7" Type="http://schemas.openxmlformats.org/officeDocument/2006/relationships/slide" Target="slide5.xml"/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slide" Target="slide1.xml"/><Relationship Id="rId5" Type="http://schemas.openxmlformats.org/officeDocument/2006/relationships/slide" Target="slide3.xml"/><Relationship Id="rId10" Type="http://schemas.openxmlformats.org/officeDocument/2006/relationships/image" Target="../media/image20.png"/><Relationship Id="rId4" Type="http://schemas.openxmlformats.org/officeDocument/2006/relationships/slide" Target="slide2.xml"/><Relationship Id="rId9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3.jpeg"/><Relationship Id="rId7" Type="http://schemas.openxmlformats.org/officeDocument/2006/relationships/slide" Target="slide3.xml"/><Relationship Id="rId12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11" Type="http://schemas.openxmlformats.org/officeDocument/2006/relationships/slide" Target="slide7.xml"/><Relationship Id="rId5" Type="http://schemas.openxmlformats.org/officeDocument/2006/relationships/slide" Target="slide8.xml"/><Relationship Id="rId10" Type="http://schemas.openxmlformats.org/officeDocument/2006/relationships/slide" Target="slide6.xml"/><Relationship Id="rId4" Type="http://schemas.openxmlformats.org/officeDocument/2006/relationships/slide" Target="slide9.xml"/><Relationship Id="rId9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jpeg"/><Relationship Id="rId7" Type="http://schemas.openxmlformats.org/officeDocument/2006/relationships/slide" Target="slide3.xml"/><Relationship Id="rId12" Type="http://schemas.openxmlformats.org/officeDocument/2006/relationships/slide" Target="slide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11" Type="http://schemas.openxmlformats.org/officeDocument/2006/relationships/slide" Target="slide7.xml"/><Relationship Id="rId5" Type="http://schemas.openxmlformats.org/officeDocument/2006/relationships/slide" Target="slide8.xml"/><Relationship Id="rId10" Type="http://schemas.openxmlformats.org/officeDocument/2006/relationships/slide" Target="slide6.xml"/><Relationship Id="rId4" Type="http://schemas.openxmlformats.org/officeDocument/2006/relationships/slide" Target="slide9.xml"/><Relationship Id="rId9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7.jpeg"/><Relationship Id="rId7" Type="http://schemas.openxmlformats.org/officeDocument/2006/relationships/slide" Target="slide3.xml"/><Relationship Id="rId12" Type="http://schemas.openxmlformats.org/officeDocument/2006/relationships/slide" Target="slide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11" Type="http://schemas.openxmlformats.org/officeDocument/2006/relationships/slide" Target="slide7.xml"/><Relationship Id="rId5" Type="http://schemas.openxmlformats.org/officeDocument/2006/relationships/slide" Target="slide8.xml"/><Relationship Id="rId10" Type="http://schemas.openxmlformats.org/officeDocument/2006/relationships/slide" Target="slide6.xml"/><Relationship Id="rId4" Type="http://schemas.openxmlformats.org/officeDocument/2006/relationships/slide" Target="slide9.xm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9.jpeg"/><Relationship Id="rId7" Type="http://schemas.openxmlformats.org/officeDocument/2006/relationships/slide" Target="slide3.xml"/><Relationship Id="rId12" Type="http://schemas.openxmlformats.org/officeDocument/2006/relationships/slide" Target="slide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11" Type="http://schemas.openxmlformats.org/officeDocument/2006/relationships/slide" Target="slide7.xml"/><Relationship Id="rId5" Type="http://schemas.openxmlformats.org/officeDocument/2006/relationships/slide" Target="slide8.xml"/><Relationship Id="rId10" Type="http://schemas.openxmlformats.org/officeDocument/2006/relationships/slide" Target="slide6.xml"/><Relationship Id="rId4" Type="http://schemas.openxmlformats.org/officeDocument/2006/relationships/slide" Target="slide9.xml"/><Relationship Id="rId9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1.xml"/><Relationship Id="rId3" Type="http://schemas.openxmlformats.org/officeDocument/2006/relationships/image" Target="../media/image11.jpeg"/><Relationship Id="rId7" Type="http://schemas.openxmlformats.org/officeDocument/2006/relationships/slide" Target="slide2.xml"/><Relationship Id="rId12" Type="http://schemas.openxmlformats.org/officeDocument/2006/relationships/slide" Target="slide7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11" Type="http://schemas.openxmlformats.org/officeDocument/2006/relationships/slide" Target="slide6.xml"/><Relationship Id="rId5" Type="http://schemas.openxmlformats.org/officeDocument/2006/relationships/slide" Target="slide9.xml"/><Relationship Id="rId10" Type="http://schemas.openxmlformats.org/officeDocument/2006/relationships/slide" Target="slide5.xml"/><Relationship Id="rId4" Type="http://schemas.openxmlformats.org/officeDocument/2006/relationships/image" Target="../media/image12.jpeg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4.jpeg"/><Relationship Id="rId7" Type="http://schemas.openxmlformats.org/officeDocument/2006/relationships/slide" Target="slide3.xml"/><Relationship Id="rId12" Type="http://schemas.openxmlformats.org/officeDocument/2006/relationships/slide" Target="slide1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11" Type="http://schemas.openxmlformats.org/officeDocument/2006/relationships/slide" Target="slide7.xml"/><Relationship Id="rId5" Type="http://schemas.openxmlformats.org/officeDocument/2006/relationships/slide" Target="slide8.xml"/><Relationship Id="rId10" Type="http://schemas.openxmlformats.org/officeDocument/2006/relationships/slide" Target="slide6.xml"/><Relationship Id="rId4" Type="http://schemas.openxmlformats.org/officeDocument/2006/relationships/slide" Target="slide9.xml"/><Relationship Id="rId9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1.xml"/><Relationship Id="rId3" Type="http://schemas.openxmlformats.org/officeDocument/2006/relationships/image" Target="../media/image16.jpeg"/><Relationship Id="rId7" Type="http://schemas.openxmlformats.org/officeDocument/2006/relationships/slide" Target="slide2.xml"/><Relationship Id="rId12" Type="http://schemas.openxmlformats.org/officeDocument/2006/relationships/slide" Target="slide7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11" Type="http://schemas.openxmlformats.org/officeDocument/2006/relationships/slide" Target="slide6.xml"/><Relationship Id="rId5" Type="http://schemas.openxmlformats.org/officeDocument/2006/relationships/slide" Target="slide9.xml"/><Relationship Id="rId10" Type="http://schemas.openxmlformats.org/officeDocument/2006/relationships/slide" Target="slide5.xml"/><Relationship Id="rId4" Type="http://schemas.openxmlformats.org/officeDocument/2006/relationships/image" Target="../media/image17.jpeg"/><Relationship Id="rId9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9.jpeg"/><Relationship Id="rId7" Type="http://schemas.openxmlformats.org/officeDocument/2006/relationships/slide" Target="slide3.xml"/><Relationship Id="rId12" Type="http://schemas.openxmlformats.org/officeDocument/2006/relationships/slide" Target="slide1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11" Type="http://schemas.openxmlformats.org/officeDocument/2006/relationships/slide" Target="slide7.xml"/><Relationship Id="rId5" Type="http://schemas.openxmlformats.org/officeDocument/2006/relationships/slide" Target="slide8.xml"/><Relationship Id="rId10" Type="http://schemas.openxmlformats.org/officeDocument/2006/relationships/slide" Target="slide6.xml"/><Relationship Id="rId4" Type="http://schemas.openxmlformats.org/officeDocument/2006/relationships/slide" Target="slide9.xml"/><Relationship Id="rId9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2352" y="1428736"/>
            <a:ext cx="7851648" cy="1828800"/>
          </a:xfrm>
        </p:spPr>
        <p:txBody>
          <a:bodyPr/>
          <a:lstStyle/>
          <a:p>
            <a:r>
              <a:rPr lang="ru-RU" dirty="0" smtClean="0"/>
              <a:t>Аквариумные Рыбки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5286388"/>
            <a:ext cx="4639986" cy="68103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Выполнил </a:t>
            </a:r>
            <a:r>
              <a:rPr lang="ru-RU" dirty="0" smtClean="0"/>
              <a:t>: Алексеенко Вячеслав</a:t>
            </a:r>
          </a:p>
          <a:p>
            <a:r>
              <a:rPr lang="ru-RU" dirty="0" smtClean="0"/>
              <a:t>Класс: 8 «М»</a:t>
            </a:r>
            <a:endParaRPr lang="ru-RU" dirty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00992" y="6357934"/>
            <a:ext cx="114300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-964433" y="3321831"/>
            <a:ext cx="700090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Багетная рамка 16">
            <a:hlinkClick r:id="rId2" action="ppaction://hlinksldjump"/>
          </p:cNvPr>
          <p:cNvSpPr/>
          <p:nvPr/>
        </p:nvSpPr>
        <p:spPr>
          <a:xfrm>
            <a:off x="357158" y="5500702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Дискус</a:t>
            </a:r>
            <a:endParaRPr lang="ru-RU" dirty="0"/>
          </a:p>
        </p:txBody>
      </p:sp>
      <p:sp>
        <p:nvSpPr>
          <p:cNvPr id="18" name="Багетная рамка 17">
            <a:hlinkClick r:id="rId3" action="ppaction://hlinksldjump"/>
          </p:cNvPr>
          <p:cNvSpPr/>
          <p:nvPr/>
        </p:nvSpPr>
        <p:spPr>
          <a:xfrm>
            <a:off x="357158" y="4714884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Пецилия</a:t>
            </a:r>
            <a:endParaRPr lang="ru-RU" dirty="0"/>
          </a:p>
        </p:txBody>
      </p:sp>
      <p:sp>
        <p:nvSpPr>
          <p:cNvPr id="19" name="Багетная рамка 18">
            <a:hlinkClick r:id="rId4" action="ppaction://hlinksldjump"/>
          </p:cNvPr>
          <p:cNvSpPr/>
          <p:nvPr/>
        </p:nvSpPr>
        <p:spPr>
          <a:xfrm>
            <a:off x="357158" y="0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Гуппи</a:t>
            </a:r>
            <a:endParaRPr lang="ru-RU" dirty="0"/>
          </a:p>
        </p:txBody>
      </p:sp>
      <p:sp>
        <p:nvSpPr>
          <p:cNvPr id="20" name="Багетная рамка 19">
            <a:hlinkClick r:id="rId5" action="ppaction://hlinksldjump"/>
          </p:cNvPr>
          <p:cNvSpPr/>
          <p:nvPr/>
        </p:nvSpPr>
        <p:spPr>
          <a:xfrm>
            <a:off x="357158" y="785794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Меценосцы</a:t>
            </a:r>
            <a:endParaRPr lang="ru-RU" dirty="0"/>
          </a:p>
        </p:txBody>
      </p:sp>
      <p:sp>
        <p:nvSpPr>
          <p:cNvPr id="21" name="Багетная рамка 20">
            <a:hlinkClick r:id="rId6" action="ppaction://hlinksldjump"/>
          </p:cNvPr>
          <p:cNvSpPr/>
          <p:nvPr/>
        </p:nvSpPr>
        <p:spPr>
          <a:xfrm>
            <a:off x="357158" y="1571612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Золотая рыбка</a:t>
            </a:r>
            <a:endParaRPr lang="ru-RU" dirty="0"/>
          </a:p>
        </p:txBody>
      </p:sp>
      <p:sp>
        <p:nvSpPr>
          <p:cNvPr id="22" name="Багетная рамка 21">
            <a:hlinkClick r:id="rId7" action="ppaction://hlinksldjump"/>
          </p:cNvPr>
          <p:cNvSpPr/>
          <p:nvPr/>
        </p:nvSpPr>
        <p:spPr>
          <a:xfrm>
            <a:off x="357158" y="2357430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Анцитрус</a:t>
            </a:r>
            <a:endParaRPr lang="ru-RU" dirty="0"/>
          </a:p>
        </p:txBody>
      </p:sp>
      <p:sp>
        <p:nvSpPr>
          <p:cNvPr id="23" name="Багетная рамка 22">
            <a:hlinkClick r:id="rId8" action="ppaction://hlinksldjump"/>
          </p:cNvPr>
          <p:cNvSpPr/>
          <p:nvPr/>
        </p:nvSpPr>
        <p:spPr>
          <a:xfrm>
            <a:off x="357158" y="3143248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Скалярии</a:t>
            </a:r>
            <a:endParaRPr lang="ru-RU" dirty="0"/>
          </a:p>
        </p:txBody>
      </p:sp>
      <p:sp>
        <p:nvSpPr>
          <p:cNvPr id="24" name="Багетная рамка 23">
            <a:hlinkClick r:id="rId9" action="ppaction://hlinksldjump"/>
          </p:cNvPr>
          <p:cNvSpPr/>
          <p:nvPr/>
        </p:nvSpPr>
        <p:spPr>
          <a:xfrm>
            <a:off x="357158" y="3929066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Барбусы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00992" y="6357934"/>
            <a:ext cx="114300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-964433" y="3321831"/>
            <a:ext cx="700090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Багетная рамка 16">
            <a:hlinkClick r:id="rId2" action="ppaction://hlinksldjump"/>
          </p:cNvPr>
          <p:cNvSpPr/>
          <p:nvPr/>
        </p:nvSpPr>
        <p:spPr>
          <a:xfrm>
            <a:off x="357158" y="5500702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Дискус</a:t>
            </a:r>
            <a:endParaRPr lang="ru-RU" dirty="0"/>
          </a:p>
        </p:txBody>
      </p:sp>
      <p:sp>
        <p:nvSpPr>
          <p:cNvPr id="18" name="Багетная рамка 17">
            <a:hlinkClick r:id="rId3" action="ppaction://hlinksldjump"/>
          </p:cNvPr>
          <p:cNvSpPr/>
          <p:nvPr/>
        </p:nvSpPr>
        <p:spPr>
          <a:xfrm>
            <a:off x="357158" y="4714884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Пецилия</a:t>
            </a:r>
            <a:endParaRPr lang="ru-RU" dirty="0"/>
          </a:p>
        </p:txBody>
      </p:sp>
      <p:sp>
        <p:nvSpPr>
          <p:cNvPr id="19" name="Багетная рамка 18">
            <a:hlinkClick r:id="rId4" action="ppaction://hlinksldjump"/>
          </p:cNvPr>
          <p:cNvSpPr/>
          <p:nvPr/>
        </p:nvSpPr>
        <p:spPr>
          <a:xfrm>
            <a:off x="357158" y="0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Гуппи</a:t>
            </a:r>
            <a:endParaRPr lang="ru-RU" dirty="0"/>
          </a:p>
        </p:txBody>
      </p:sp>
      <p:sp>
        <p:nvSpPr>
          <p:cNvPr id="20" name="Багетная рамка 19">
            <a:hlinkClick r:id="rId5" action="ppaction://hlinksldjump"/>
          </p:cNvPr>
          <p:cNvSpPr/>
          <p:nvPr/>
        </p:nvSpPr>
        <p:spPr>
          <a:xfrm>
            <a:off x="357158" y="785794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Меценосцы</a:t>
            </a:r>
            <a:endParaRPr lang="ru-RU" dirty="0"/>
          </a:p>
        </p:txBody>
      </p:sp>
      <p:sp>
        <p:nvSpPr>
          <p:cNvPr id="21" name="Багетная рамка 20">
            <a:hlinkClick r:id="rId6" action="ppaction://hlinksldjump"/>
          </p:cNvPr>
          <p:cNvSpPr/>
          <p:nvPr/>
        </p:nvSpPr>
        <p:spPr>
          <a:xfrm>
            <a:off x="357158" y="1571612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Золотая рыбка</a:t>
            </a:r>
            <a:endParaRPr lang="ru-RU" dirty="0"/>
          </a:p>
        </p:txBody>
      </p:sp>
      <p:sp>
        <p:nvSpPr>
          <p:cNvPr id="22" name="Багетная рамка 21">
            <a:hlinkClick r:id="rId7" action="ppaction://hlinksldjump"/>
          </p:cNvPr>
          <p:cNvSpPr/>
          <p:nvPr/>
        </p:nvSpPr>
        <p:spPr>
          <a:xfrm>
            <a:off x="357158" y="2357430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Анцитрус</a:t>
            </a:r>
            <a:endParaRPr lang="ru-RU" dirty="0"/>
          </a:p>
        </p:txBody>
      </p:sp>
      <p:sp>
        <p:nvSpPr>
          <p:cNvPr id="23" name="Багетная рамка 22">
            <a:hlinkClick r:id="rId8" action="ppaction://hlinksldjump"/>
          </p:cNvPr>
          <p:cNvSpPr/>
          <p:nvPr/>
        </p:nvSpPr>
        <p:spPr>
          <a:xfrm>
            <a:off x="357158" y="3143248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Скалярии</a:t>
            </a:r>
            <a:endParaRPr lang="ru-RU" dirty="0"/>
          </a:p>
        </p:txBody>
      </p:sp>
      <p:sp>
        <p:nvSpPr>
          <p:cNvPr id="24" name="Багетная рамка 23">
            <a:hlinkClick r:id="rId9" action="ppaction://hlinksldjump"/>
          </p:cNvPr>
          <p:cNvSpPr/>
          <p:nvPr/>
        </p:nvSpPr>
        <p:spPr>
          <a:xfrm>
            <a:off x="357158" y="3929066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Барбусы</a:t>
            </a:r>
            <a:endParaRPr lang="ru-RU" dirty="0"/>
          </a:p>
        </p:txBody>
      </p:sp>
      <p:sp>
        <p:nvSpPr>
          <p:cNvPr id="14" name="Стрелка вправо 13">
            <a:hlinkClick r:id="" action="ppaction://hlinkshowjump?jump=previousslide"/>
          </p:cNvPr>
          <p:cNvSpPr/>
          <p:nvPr/>
        </p:nvSpPr>
        <p:spPr>
          <a:xfrm rot="10800000">
            <a:off x="0" y="6357934"/>
            <a:ext cx="114300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071934" y="1071546"/>
            <a:ext cx="25737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Конец!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pic>
        <p:nvPicPr>
          <p:cNvPr id="16" name="Рисунок 15" descr="238743086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928926" y="2143116"/>
            <a:ext cx="5143536" cy="435771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857620" y="6488668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solidFill>
                  <a:srgbClr val="FF0000"/>
                </a:solidFill>
                <a:hlinkClick r:id="rId11" action="ppaction://hlinksldjump"/>
              </a:rPr>
              <a:t>На главную</a:t>
            </a:r>
            <a:endParaRPr lang="ru-RU" sz="20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00992" y="6357934"/>
            <a:ext cx="114300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" action="ppaction://hlinkshowjump?jump=previousslide"/>
          </p:cNvPr>
          <p:cNvSpPr/>
          <p:nvPr/>
        </p:nvSpPr>
        <p:spPr>
          <a:xfrm rot="10800000">
            <a:off x="0" y="6357934"/>
            <a:ext cx="114300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500298" y="0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Гуппи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4612" y="1142984"/>
            <a:ext cx="31432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Гуппи </a:t>
            </a:r>
            <a:r>
              <a:rPr lang="ru-RU" sz="1200" dirty="0"/>
              <a:t>- рыбка маленькая. Самки в редких случаях достигают 5 сантиметров, самцы же в аквариумах обычно не превышают 2 </a:t>
            </a:r>
            <a:r>
              <a:rPr lang="ru-RU" sz="1200" dirty="0" err="1"/>
              <a:t>сантиметров.Самки</a:t>
            </a:r>
            <a:r>
              <a:rPr lang="ru-RU" sz="1200" dirty="0"/>
              <a:t> серенькие с темным пятном и задней части брюшка. Редко-редко на заднем плавнике появляются черные, желтые или красноватые пятнышки. Ничего не скажешь - окраска невзрачная, </a:t>
            </a:r>
            <a:r>
              <a:rPr lang="ru-RU" sz="1200" dirty="0" err="1"/>
              <a:t>неинтересная.Но</a:t>
            </a:r>
            <a:r>
              <a:rPr lang="ru-RU" sz="1200" dirty="0"/>
              <a:t> зато самец! Тут не может быть двух мнений: самец </a:t>
            </a:r>
            <a:r>
              <a:rPr lang="ru-RU" sz="1200" dirty="0" err="1"/>
              <a:t>гуппи</a:t>
            </a:r>
            <a:r>
              <a:rPr lang="ru-RU" sz="1200" dirty="0"/>
              <a:t> - одна из красивейших аквариумных рыб. Маленькое узкое тельце хорошего взрослого самца сплошь покрыто разноцветными пятнами.</a:t>
            </a:r>
          </a:p>
        </p:txBody>
      </p:sp>
      <p:pic>
        <p:nvPicPr>
          <p:cNvPr id="10" name="Рисунок 9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52" y="1142984"/>
            <a:ext cx="3286148" cy="178595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1,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3857628"/>
            <a:ext cx="2071702" cy="192882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6" name="TextBox 15"/>
          <p:cNvSpPr txBox="1"/>
          <p:nvPr/>
        </p:nvSpPr>
        <p:spPr>
          <a:xfrm>
            <a:off x="4643438" y="3929066"/>
            <a:ext cx="46434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Угольно-черные штрихи и точки, красные, золотые, серебряные, зеленые, синие и фиолетовые пятна слагаются в красивый рисунок и обычно переходят на спинной и хвостовой плавники. Все это блестит, переливается, светится. И главное - что ни самец, то новый рисунок... А плавники? Разве можно остаться равнодушным, глядя на их разнообразные формы! Спинной плавник то круглый, то треугольный, то квадратный, то вытянут в длинную, заходящую за хвост ленту, то свисает длинной косицей.</a:t>
            </a:r>
          </a:p>
          <a:p>
            <a:endParaRPr lang="ru-RU" dirty="0"/>
          </a:p>
        </p:txBody>
      </p:sp>
      <p:sp>
        <p:nvSpPr>
          <p:cNvPr id="28" name="Багетная рамка 27">
            <a:hlinkClick r:id="rId4" action="ppaction://hlinksldjump"/>
          </p:cNvPr>
          <p:cNvSpPr/>
          <p:nvPr/>
        </p:nvSpPr>
        <p:spPr>
          <a:xfrm>
            <a:off x="357158" y="5500702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Дискус</a:t>
            </a:r>
            <a:endParaRPr lang="ru-RU" dirty="0"/>
          </a:p>
        </p:txBody>
      </p:sp>
      <p:sp>
        <p:nvSpPr>
          <p:cNvPr id="29" name="Багетная рамка 28">
            <a:hlinkClick r:id="rId5" action="ppaction://hlinksldjump"/>
          </p:cNvPr>
          <p:cNvSpPr/>
          <p:nvPr/>
        </p:nvSpPr>
        <p:spPr>
          <a:xfrm>
            <a:off x="357158" y="4714884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Пецилия</a:t>
            </a:r>
            <a:endParaRPr lang="ru-RU" dirty="0"/>
          </a:p>
        </p:txBody>
      </p:sp>
      <p:sp>
        <p:nvSpPr>
          <p:cNvPr id="30" name="Багетная рамка 29">
            <a:hlinkClick r:id="rId6" action="ppaction://hlinksldjump"/>
          </p:cNvPr>
          <p:cNvSpPr/>
          <p:nvPr/>
        </p:nvSpPr>
        <p:spPr>
          <a:xfrm>
            <a:off x="357158" y="0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Гуппи</a:t>
            </a:r>
            <a:endParaRPr lang="ru-RU" dirty="0"/>
          </a:p>
        </p:txBody>
      </p:sp>
      <p:sp>
        <p:nvSpPr>
          <p:cNvPr id="31" name="Багетная рамка 30">
            <a:hlinkClick r:id="rId7" action="ppaction://hlinksldjump"/>
          </p:cNvPr>
          <p:cNvSpPr/>
          <p:nvPr/>
        </p:nvSpPr>
        <p:spPr>
          <a:xfrm>
            <a:off x="357158" y="785794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Меценосцы</a:t>
            </a:r>
            <a:endParaRPr lang="ru-RU" dirty="0"/>
          </a:p>
        </p:txBody>
      </p:sp>
      <p:sp>
        <p:nvSpPr>
          <p:cNvPr id="32" name="Багетная рамка 31">
            <a:hlinkClick r:id="rId8" action="ppaction://hlinksldjump"/>
          </p:cNvPr>
          <p:cNvSpPr/>
          <p:nvPr/>
        </p:nvSpPr>
        <p:spPr>
          <a:xfrm>
            <a:off x="357158" y="1571612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Золотая рыбка</a:t>
            </a:r>
            <a:endParaRPr lang="ru-RU" dirty="0"/>
          </a:p>
        </p:txBody>
      </p:sp>
      <p:sp>
        <p:nvSpPr>
          <p:cNvPr id="33" name="Багетная рамка 32">
            <a:hlinkClick r:id="rId9" action="ppaction://hlinksldjump"/>
          </p:cNvPr>
          <p:cNvSpPr/>
          <p:nvPr/>
        </p:nvSpPr>
        <p:spPr>
          <a:xfrm>
            <a:off x="357158" y="2357430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Анцитрус</a:t>
            </a:r>
            <a:endParaRPr lang="ru-RU" dirty="0"/>
          </a:p>
        </p:txBody>
      </p:sp>
      <p:sp>
        <p:nvSpPr>
          <p:cNvPr id="34" name="Багетная рамка 33">
            <a:hlinkClick r:id="rId10" action="ppaction://hlinksldjump"/>
          </p:cNvPr>
          <p:cNvSpPr/>
          <p:nvPr/>
        </p:nvSpPr>
        <p:spPr>
          <a:xfrm>
            <a:off x="357158" y="3143248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Скалярии</a:t>
            </a:r>
            <a:endParaRPr lang="ru-RU" dirty="0"/>
          </a:p>
        </p:txBody>
      </p:sp>
      <p:sp>
        <p:nvSpPr>
          <p:cNvPr id="35" name="Багетная рамка 34">
            <a:hlinkClick r:id="rId11" action="ppaction://hlinksldjump"/>
          </p:cNvPr>
          <p:cNvSpPr/>
          <p:nvPr/>
        </p:nvSpPr>
        <p:spPr>
          <a:xfrm>
            <a:off x="357158" y="3929066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Барбусы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-964433" y="3321831"/>
            <a:ext cx="700090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57620" y="6488668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solidFill>
                  <a:srgbClr val="FF0000"/>
                </a:solidFill>
                <a:hlinkClick r:id="rId12" action="ppaction://hlinksldjump"/>
              </a:rPr>
              <a:t>На главную</a:t>
            </a:r>
            <a:endParaRPr lang="ru-RU" sz="20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00992" y="6357934"/>
            <a:ext cx="114300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" action="ppaction://hlinkshowjump?jump=previousslide"/>
          </p:cNvPr>
          <p:cNvSpPr/>
          <p:nvPr/>
        </p:nvSpPr>
        <p:spPr>
          <a:xfrm rot="10800000">
            <a:off x="0" y="6357934"/>
            <a:ext cx="114300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500298" y="0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Меценосцы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4612" y="1357298"/>
            <a:ext cx="3286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МЕЧЕНОСЦЫ</a:t>
            </a:r>
            <a:r>
              <a:rPr lang="ru-RU" sz="1200" b="1" dirty="0"/>
              <a:t> </a:t>
            </a:r>
            <a:r>
              <a:rPr lang="ru-RU" sz="1200" dirty="0"/>
              <a:t>(</a:t>
            </a:r>
            <a:r>
              <a:rPr lang="ru-RU" sz="1200" dirty="0" err="1"/>
              <a:t>Xiphophorus</a:t>
            </a:r>
            <a:r>
              <a:rPr lang="ru-RU" sz="1200" dirty="0"/>
              <a:t> </a:t>
            </a:r>
            <a:r>
              <a:rPr lang="ru-RU" sz="1200" dirty="0" err="1"/>
              <a:t>helleri</a:t>
            </a:r>
            <a:r>
              <a:rPr lang="ru-RU" sz="1200" dirty="0"/>
              <a:t> </a:t>
            </a:r>
            <a:r>
              <a:rPr lang="ru-RU" sz="1200" dirty="0" err="1"/>
              <a:t>Heckel</a:t>
            </a:r>
            <a:r>
              <a:rPr lang="ru-RU" sz="1200" dirty="0"/>
              <a:t> —одни из самых популярных аквариумных рыб.</a:t>
            </a:r>
            <a:br>
              <a:rPr lang="ru-RU" sz="1200" dirty="0"/>
            </a:br>
            <a:r>
              <a:rPr lang="ru-RU" sz="1200" dirty="0"/>
              <a:t>Свое название они получили из-за напоминающих меч удлиненных нижних</a:t>
            </a:r>
            <a:br>
              <a:rPr lang="ru-RU" sz="1200" dirty="0"/>
            </a:br>
            <a:r>
              <a:rPr lang="ru-RU" sz="1200" dirty="0"/>
              <a:t>лучей хвостового плавника.</a:t>
            </a:r>
          </a:p>
        </p:txBody>
      </p:sp>
      <p:pic>
        <p:nvPicPr>
          <p:cNvPr id="10" name="Рисунок 9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18" y="1071546"/>
            <a:ext cx="2786082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5214910" y="3714752"/>
            <a:ext cx="392909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В результате </a:t>
            </a:r>
            <a:r>
              <a:rPr lang="ru-RU" sz="1200" dirty="0"/>
              <a:t>скрещивания с различными цветовыми</a:t>
            </a:r>
            <a:br>
              <a:rPr lang="ru-RU" sz="1200" dirty="0"/>
            </a:br>
            <a:r>
              <a:rPr lang="ru-RU" sz="1200" dirty="0"/>
              <a:t>вариантами </a:t>
            </a:r>
            <a:r>
              <a:rPr lang="ru-RU" sz="1200" dirty="0" err="1"/>
              <a:t>пецилий</a:t>
            </a:r>
            <a:r>
              <a:rPr lang="ru-RU" sz="1200" dirty="0"/>
              <a:t> (X. </a:t>
            </a:r>
            <a:r>
              <a:rPr lang="ru-RU" sz="1200" dirty="0" err="1"/>
              <a:t>maculatus</a:t>
            </a:r>
            <a:r>
              <a:rPr lang="ru-RU" sz="1200" dirty="0"/>
              <a:t>) выведены </a:t>
            </a:r>
            <a:r>
              <a:rPr lang="ru-RU" sz="1200" i="1" dirty="0"/>
              <a:t>меченосцы</a:t>
            </a:r>
            <a:r>
              <a:rPr lang="ru-RU" sz="1200" dirty="0"/>
              <a:t> различной окраски — золотые, красные, зеленые, черные. Исходная форма в настоящее время почти не встречается у любителей.</a:t>
            </a:r>
          </a:p>
          <a:p>
            <a:endParaRPr lang="ru-RU" dirty="0"/>
          </a:p>
        </p:txBody>
      </p:sp>
      <p:pic>
        <p:nvPicPr>
          <p:cNvPr id="15" name="Рисунок 14" descr="2,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3286124"/>
            <a:ext cx="2571768" cy="24288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6" name="Багетная рамка 15">
            <a:hlinkClick r:id="rId4" action="ppaction://hlinksldjump"/>
          </p:cNvPr>
          <p:cNvSpPr/>
          <p:nvPr/>
        </p:nvSpPr>
        <p:spPr>
          <a:xfrm>
            <a:off x="357158" y="5500702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Дискус</a:t>
            </a:r>
            <a:endParaRPr lang="ru-RU" dirty="0"/>
          </a:p>
        </p:txBody>
      </p:sp>
      <p:sp>
        <p:nvSpPr>
          <p:cNvPr id="17" name="Багетная рамка 16">
            <a:hlinkClick r:id="rId5" action="ppaction://hlinksldjump"/>
          </p:cNvPr>
          <p:cNvSpPr/>
          <p:nvPr/>
        </p:nvSpPr>
        <p:spPr>
          <a:xfrm>
            <a:off x="357158" y="4714884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Пецилия</a:t>
            </a:r>
            <a:endParaRPr lang="ru-RU" dirty="0"/>
          </a:p>
        </p:txBody>
      </p:sp>
      <p:sp>
        <p:nvSpPr>
          <p:cNvPr id="18" name="Багетная рамка 17">
            <a:hlinkClick r:id="rId6" action="ppaction://hlinksldjump"/>
          </p:cNvPr>
          <p:cNvSpPr/>
          <p:nvPr/>
        </p:nvSpPr>
        <p:spPr>
          <a:xfrm>
            <a:off x="357158" y="0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Гуппи</a:t>
            </a:r>
            <a:endParaRPr lang="ru-RU" dirty="0"/>
          </a:p>
        </p:txBody>
      </p:sp>
      <p:sp>
        <p:nvSpPr>
          <p:cNvPr id="19" name="Багетная рамка 18">
            <a:hlinkClick r:id="rId7" action="ppaction://hlinksldjump"/>
          </p:cNvPr>
          <p:cNvSpPr/>
          <p:nvPr/>
        </p:nvSpPr>
        <p:spPr>
          <a:xfrm>
            <a:off x="357158" y="785794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Меценосцы</a:t>
            </a:r>
            <a:endParaRPr lang="ru-RU" dirty="0"/>
          </a:p>
        </p:txBody>
      </p:sp>
      <p:sp>
        <p:nvSpPr>
          <p:cNvPr id="20" name="Багетная рамка 19">
            <a:hlinkClick r:id="rId8" action="ppaction://hlinksldjump"/>
          </p:cNvPr>
          <p:cNvSpPr/>
          <p:nvPr/>
        </p:nvSpPr>
        <p:spPr>
          <a:xfrm>
            <a:off x="357158" y="1571612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Золотая рыбка</a:t>
            </a:r>
            <a:endParaRPr lang="ru-RU" dirty="0"/>
          </a:p>
        </p:txBody>
      </p:sp>
      <p:sp>
        <p:nvSpPr>
          <p:cNvPr id="21" name="Багетная рамка 20">
            <a:hlinkClick r:id="rId9" action="ppaction://hlinksldjump"/>
          </p:cNvPr>
          <p:cNvSpPr/>
          <p:nvPr/>
        </p:nvSpPr>
        <p:spPr>
          <a:xfrm>
            <a:off x="357158" y="2357430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Анцитрус</a:t>
            </a:r>
            <a:endParaRPr lang="ru-RU" dirty="0"/>
          </a:p>
        </p:txBody>
      </p:sp>
      <p:sp>
        <p:nvSpPr>
          <p:cNvPr id="22" name="Багетная рамка 21">
            <a:hlinkClick r:id="rId10" action="ppaction://hlinksldjump"/>
          </p:cNvPr>
          <p:cNvSpPr/>
          <p:nvPr/>
        </p:nvSpPr>
        <p:spPr>
          <a:xfrm>
            <a:off x="357158" y="3143248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Скалярии</a:t>
            </a:r>
            <a:endParaRPr lang="ru-RU" dirty="0"/>
          </a:p>
        </p:txBody>
      </p:sp>
      <p:sp>
        <p:nvSpPr>
          <p:cNvPr id="23" name="Багетная рамка 22">
            <a:hlinkClick r:id="rId11" action="ppaction://hlinksldjump"/>
          </p:cNvPr>
          <p:cNvSpPr/>
          <p:nvPr/>
        </p:nvSpPr>
        <p:spPr>
          <a:xfrm>
            <a:off x="357158" y="3929066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Барбусы</a:t>
            </a:r>
            <a:endParaRPr lang="ru-RU" dirty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16200000" flipH="1">
            <a:off x="-964433" y="3321831"/>
            <a:ext cx="700090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857620" y="6488668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solidFill>
                  <a:srgbClr val="FF0000"/>
                </a:solidFill>
                <a:hlinkClick r:id="rId12" action="ppaction://hlinksldjump"/>
              </a:rPr>
              <a:t>На главную</a:t>
            </a:r>
            <a:endParaRPr lang="ru-RU" sz="20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00992" y="6357934"/>
            <a:ext cx="114300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" action="ppaction://hlinkshowjump?jump=previousslide"/>
          </p:cNvPr>
          <p:cNvSpPr/>
          <p:nvPr/>
        </p:nvSpPr>
        <p:spPr>
          <a:xfrm rot="10800000">
            <a:off x="0" y="6357934"/>
            <a:ext cx="114300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00298" y="0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Золотая рыбка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3857628"/>
            <a:ext cx="2714644" cy="18573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643174" y="1357298"/>
            <a:ext cx="228601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Золотая </a:t>
            </a:r>
            <a:r>
              <a:rPr lang="ru-RU" sz="1200" dirty="0"/>
              <a:t>рыбка — одна из самых распространенных и известных аквариумных рыб. В наше время ее можно увидеть в любом зоомагазине</a:t>
            </a:r>
            <a:r>
              <a:rPr lang="ru-RU" dirty="0"/>
              <a:t>.</a:t>
            </a:r>
          </a:p>
        </p:txBody>
      </p:sp>
      <p:pic>
        <p:nvPicPr>
          <p:cNvPr id="9" name="Рисунок 8" descr="3,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472" y="1285860"/>
            <a:ext cx="4000528" cy="18573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6143604" y="3929066"/>
            <a:ext cx="30003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А </a:t>
            </a:r>
            <a:r>
              <a:rPr lang="ru-RU" sz="1200" dirty="0"/>
              <a:t>вот в дореволюционной России, в 70-80-х годах XIX века, аквариумом или бассейном с золотыми рыбками могли похвастаться только  богатые люди</a:t>
            </a:r>
          </a:p>
          <a:p>
            <a:endParaRPr lang="ru-RU" dirty="0"/>
          </a:p>
        </p:txBody>
      </p:sp>
      <p:sp>
        <p:nvSpPr>
          <p:cNvPr id="13" name="Багетная рамка 12">
            <a:hlinkClick r:id="rId4" action="ppaction://hlinksldjump"/>
          </p:cNvPr>
          <p:cNvSpPr/>
          <p:nvPr/>
        </p:nvSpPr>
        <p:spPr>
          <a:xfrm>
            <a:off x="357158" y="5500702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Дискус</a:t>
            </a:r>
            <a:endParaRPr lang="ru-RU" dirty="0"/>
          </a:p>
        </p:txBody>
      </p:sp>
      <p:sp>
        <p:nvSpPr>
          <p:cNvPr id="14" name="Багетная рамка 13">
            <a:hlinkClick r:id="rId5" action="ppaction://hlinksldjump"/>
          </p:cNvPr>
          <p:cNvSpPr/>
          <p:nvPr/>
        </p:nvSpPr>
        <p:spPr>
          <a:xfrm>
            <a:off x="357158" y="4714884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Пецилия</a:t>
            </a:r>
            <a:endParaRPr lang="ru-RU" dirty="0"/>
          </a:p>
        </p:txBody>
      </p:sp>
      <p:sp>
        <p:nvSpPr>
          <p:cNvPr id="15" name="Багетная рамка 14">
            <a:hlinkClick r:id="rId6" action="ppaction://hlinksldjump"/>
          </p:cNvPr>
          <p:cNvSpPr/>
          <p:nvPr/>
        </p:nvSpPr>
        <p:spPr>
          <a:xfrm>
            <a:off x="357158" y="0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Гуппи</a:t>
            </a:r>
            <a:endParaRPr lang="ru-RU" dirty="0"/>
          </a:p>
        </p:txBody>
      </p:sp>
      <p:sp>
        <p:nvSpPr>
          <p:cNvPr id="16" name="Багетная рамка 15">
            <a:hlinkClick r:id="rId7" action="ppaction://hlinksldjump"/>
          </p:cNvPr>
          <p:cNvSpPr/>
          <p:nvPr/>
        </p:nvSpPr>
        <p:spPr>
          <a:xfrm>
            <a:off x="357158" y="785794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Меценосцы</a:t>
            </a:r>
            <a:endParaRPr lang="ru-RU" dirty="0"/>
          </a:p>
        </p:txBody>
      </p:sp>
      <p:sp>
        <p:nvSpPr>
          <p:cNvPr id="17" name="Багетная рамка 16">
            <a:hlinkClick r:id="rId8" action="ppaction://hlinksldjump"/>
          </p:cNvPr>
          <p:cNvSpPr/>
          <p:nvPr/>
        </p:nvSpPr>
        <p:spPr>
          <a:xfrm>
            <a:off x="357158" y="1571612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Золотая рыбка</a:t>
            </a:r>
            <a:endParaRPr lang="ru-RU" dirty="0"/>
          </a:p>
        </p:txBody>
      </p:sp>
      <p:sp>
        <p:nvSpPr>
          <p:cNvPr id="18" name="Багетная рамка 17">
            <a:hlinkClick r:id="rId9" action="ppaction://hlinksldjump"/>
          </p:cNvPr>
          <p:cNvSpPr/>
          <p:nvPr/>
        </p:nvSpPr>
        <p:spPr>
          <a:xfrm>
            <a:off x="357158" y="2357430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Анцитрус</a:t>
            </a:r>
            <a:endParaRPr lang="ru-RU" dirty="0"/>
          </a:p>
        </p:txBody>
      </p:sp>
      <p:sp>
        <p:nvSpPr>
          <p:cNvPr id="19" name="Багетная рамка 18">
            <a:hlinkClick r:id="rId10" action="ppaction://hlinksldjump"/>
          </p:cNvPr>
          <p:cNvSpPr/>
          <p:nvPr/>
        </p:nvSpPr>
        <p:spPr>
          <a:xfrm>
            <a:off x="357158" y="3143248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Скалярии</a:t>
            </a:r>
            <a:endParaRPr lang="ru-RU" dirty="0"/>
          </a:p>
        </p:txBody>
      </p:sp>
      <p:sp>
        <p:nvSpPr>
          <p:cNvPr id="20" name="Багетная рамка 19">
            <a:hlinkClick r:id="rId11" action="ppaction://hlinksldjump"/>
          </p:cNvPr>
          <p:cNvSpPr/>
          <p:nvPr/>
        </p:nvSpPr>
        <p:spPr>
          <a:xfrm>
            <a:off x="357158" y="3929066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Барбусы</a:t>
            </a:r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-964433" y="3321831"/>
            <a:ext cx="700090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57620" y="6488668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solidFill>
                  <a:srgbClr val="FF0000"/>
                </a:solidFill>
                <a:hlinkClick r:id="rId12" action="ppaction://hlinksldjump"/>
              </a:rPr>
              <a:t>На главную</a:t>
            </a:r>
            <a:endParaRPr lang="ru-RU" sz="20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00992" y="6357934"/>
            <a:ext cx="114300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" action="ppaction://hlinkshowjump?jump=previousslide"/>
          </p:cNvPr>
          <p:cNvSpPr/>
          <p:nvPr/>
        </p:nvSpPr>
        <p:spPr>
          <a:xfrm rot="10800000">
            <a:off x="0" y="6357934"/>
            <a:ext cx="114300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00298" y="0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Анцитрус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00364" y="1571612"/>
            <a:ext cx="34290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Семейство </a:t>
            </a:r>
            <a:r>
              <a:rPr lang="ru-RU" sz="1200" dirty="0"/>
              <a:t>Кольчужные сомы (</a:t>
            </a:r>
            <a:r>
              <a:rPr lang="ru-RU" sz="1200" dirty="0" err="1"/>
              <a:t>Loricariidae</a:t>
            </a:r>
            <a:r>
              <a:rPr lang="ru-RU" sz="1200" dirty="0"/>
              <a:t>).</a:t>
            </a:r>
            <a:r>
              <a:rPr lang="ru-RU" sz="1200" dirty="0" err="1"/>
              <a:t>Анциструс</a:t>
            </a:r>
            <a:r>
              <a:rPr lang="ru-RU" sz="1200" dirty="0"/>
              <a:t> обыкновенный обитает в горных реках Южной Америки в притоках Амазонки,  в Андах в Перу, а так же верховьях Ориноко в Венесуэле. В нашу страну был завезен в конце 70-х. Продолжительность жизни обыкновенных </a:t>
            </a:r>
            <a:r>
              <a:rPr lang="ru-RU" sz="1200" dirty="0" err="1"/>
              <a:t>анциструсов</a:t>
            </a:r>
            <a:r>
              <a:rPr lang="ru-RU" sz="1200" dirty="0"/>
              <a:t> в аквариуме при должном содержании составляет 5 - 6 лет.</a:t>
            </a:r>
          </a:p>
          <a:p>
            <a:endParaRPr lang="ru-RU" sz="1200" dirty="0"/>
          </a:p>
        </p:txBody>
      </p:sp>
      <p:pic>
        <p:nvPicPr>
          <p:cNvPr id="9" name="Рисунок 8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3714752"/>
            <a:ext cx="3429024" cy="2214578"/>
          </a:xfrm>
          <a:prstGeom prst="rect">
            <a:avLst/>
          </a:prstGeom>
          <a:effectLst>
            <a:reflection blurRad="6350" stA="50000" endA="275" endPos="40000" dist="101600" dir="5400000" sy="-100000" algn="bl" rotWithShape="0"/>
          </a:effectLst>
        </p:spPr>
      </p:pic>
      <p:pic>
        <p:nvPicPr>
          <p:cNvPr id="10" name="Рисунок 9" descr="4,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56" y="1643050"/>
            <a:ext cx="2714644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Багетная рамка 10">
            <a:hlinkClick r:id="rId4" action="ppaction://hlinksldjump"/>
          </p:cNvPr>
          <p:cNvSpPr/>
          <p:nvPr/>
        </p:nvSpPr>
        <p:spPr>
          <a:xfrm>
            <a:off x="357158" y="5500702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Дискус</a:t>
            </a:r>
            <a:endParaRPr lang="ru-RU" dirty="0"/>
          </a:p>
        </p:txBody>
      </p:sp>
      <p:sp>
        <p:nvSpPr>
          <p:cNvPr id="12" name="Багетная рамка 11">
            <a:hlinkClick r:id="rId5" action="ppaction://hlinksldjump"/>
          </p:cNvPr>
          <p:cNvSpPr/>
          <p:nvPr/>
        </p:nvSpPr>
        <p:spPr>
          <a:xfrm>
            <a:off x="357158" y="4714884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Пецилия</a:t>
            </a:r>
            <a:endParaRPr lang="ru-RU" dirty="0"/>
          </a:p>
        </p:txBody>
      </p:sp>
      <p:sp>
        <p:nvSpPr>
          <p:cNvPr id="13" name="Багетная рамка 12">
            <a:hlinkClick r:id="rId6" action="ppaction://hlinksldjump"/>
          </p:cNvPr>
          <p:cNvSpPr/>
          <p:nvPr/>
        </p:nvSpPr>
        <p:spPr>
          <a:xfrm>
            <a:off x="357158" y="0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Гуппи</a:t>
            </a:r>
            <a:endParaRPr lang="ru-RU" dirty="0"/>
          </a:p>
        </p:txBody>
      </p:sp>
      <p:sp>
        <p:nvSpPr>
          <p:cNvPr id="14" name="Багетная рамка 13">
            <a:hlinkClick r:id="rId7" action="ppaction://hlinksldjump"/>
          </p:cNvPr>
          <p:cNvSpPr/>
          <p:nvPr/>
        </p:nvSpPr>
        <p:spPr>
          <a:xfrm>
            <a:off x="357158" y="785794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Меценосцы</a:t>
            </a:r>
            <a:endParaRPr lang="ru-RU" dirty="0"/>
          </a:p>
        </p:txBody>
      </p:sp>
      <p:sp>
        <p:nvSpPr>
          <p:cNvPr id="15" name="Багетная рамка 14">
            <a:hlinkClick r:id="rId8" action="ppaction://hlinksldjump"/>
          </p:cNvPr>
          <p:cNvSpPr/>
          <p:nvPr/>
        </p:nvSpPr>
        <p:spPr>
          <a:xfrm>
            <a:off x="357158" y="1571612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Золотая рыбка</a:t>
            </a:r>
            <a:endParaRPr lang="ru-RU" dirty="0"/>
          </a:p>
        </p:txBody>
      </p:sp>
      <p:sp>
        <p:nvSpPr>
          <p:cNvPr id="16" name="Багетная рамка 15">
            <a:hlinkClick r:id="rId9" action="ppaction://hlinksldjump"/>
          </p:cNvPr>
          <p:cNvSpPr/>
          <p:nvPr/>
        </p:nvSpPr>
        <p:spPr>
          <a:xfrm>
            <a:off x="357158" y="2357430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Анцитрус</a:t>
            </a:r>
            <a:endParaRPr lang="ru-RU" dirty="0"/>
          </a:p>
        </p:txBody>
      </p:sp>
      <p:sp>
        <p:nvSpPr>
          <p:cNvPr id="17" name="Багетная рамка 16">
            <a:hlinkClick r:id="rId10" action="ppaction://hlinksldjump"/>
          </p:cNvPr>
          <p:cNvSpPr/>
          <p:nvPr/>
        </p:nvSpPr>
        <p:spPr>
          <a:xfrm>
            <a:off x="357158" y="3143248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Скалярии</a:t>
            </a:r>
            <a:endParaRPr lang="ru-RU" dirty="0"/>
          </a:p>
        </p:txBody>
      </p:sp>
      <p:sp>
        <p:nvSpPr>
          <p:cNvPr id="18" name="Багетная рамка 17">
            <a:hlinkClick r:id="rId11" action="ppaction://hlinksldjump"/>
          </p:cNvPr>
          <p:cNvSpPr/>
          <p:nvPr/>
        </p:nvSpPr>
        <p:spPr>
          <a:xfrm>
            <a:off x="357158" y="3929066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Барбусы</a:t>
            </a:r>
            <a:endParaRPr lang="ru-RU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-964433" y="3321831"/>
            <a:ext cx="700090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57620" y="6488668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solidFill>
                  <a:srgbClr val="FF0000"/>
                </a:solidFill>
                <a:hlinkClick r:id="rId12" action="ppaction://hlinksldjump"/>
              </a:rPr>
              <a:t>На главную</a:t>
            </a:r>
            <a:endParaRPr lang="ru-RU" sz="20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00992" y="6357934"/>
            <a:ext cx="114300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" action="ppaction://hlinkshowjump?jump=previousslide"/>
          </p:cNvPr>
          <p:cNvSpPr/>
          <p:nvPr/>
        </p:nvSpPr>
        <p:spPr>
          <a:xfrm rot="10800000">
            <a:off x="0" y="6357934"/>
            <a:ext cx="114300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500298" y="0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Скалярия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9" name="Рисунок 8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1357298"/>
            <a:ext cx="3286148" cy="257176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" name="TextBox 9"/>
          <p:cNvSpPr txBox="1"/>
          <p:nvPr/>
        </p:nvSpPr>
        <p:spPr>
          <a:xfrm>
            <a:off x="6143636" y="1428736"/>
            <a:ext cx="30003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Необычной </a:t>
            </a:r>
            <a:r>
              <a:rPr lang="ru-RU" sz="1200" dirty="0"/>
              <a:t>формы, высокое сплюснутое с боков тело позволяет </a:t>
            </a:r>
            <a:r>
              <a:rPr lang="ru-RU" sz="1200" dirty="0" err="1"/>
              <a:t>скаляриям</a:t>
            </a:r>
            <a:r>
              <a:rPr lang="ru-RU" sz="1200" dirty="0"/>
              <a:t> передвигаться среди густой растительности. Окраска природных форм рыбы составляет строгий узор. Тело рыбки серебристо-серое пересечено черными поперечными полосами. Первая полоса проходит через голову рыбы, глаза, жаберные крышки и заканчивается у брюшных нитеобразных плавников. Вторая полоса идет от коротких лучей спинного плавника по всему телу рыбки. </a:t>
            </a:r>
          </a:p>
        </p:txBody>
      </p:sp>
      <p:pic>
        <p:nvPicPr>
          <p:cNvPr id="12" name="Рисунок 11" descr="5,,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6578" y="3929066"/>
            <a:ext cx="2185893" cy="166688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TextBox 12"/>
          <p:cNvSpPr txBox="1"/>
          <p:nvPr/>
        </p:nvSpPr>
        <p:spPr>
          <a:xfrm>
            <a:off x="2857488" y="4143380"/>
            <a:ext cx="39290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Третья</a:t>
            </a:r>
            <a:r>
              <a:rPr lang="ru-RU" sz="1200" dirty="0"/>
              <a:t>, наиболее широкая, проходит через все тело, спинной и анальный плавники. Четвертая полоса как бы отграничивает тело рыбки от хвостового плавника. В зависимости от температуры воды, освещения аквариума, условий содержания и кормления они становятся густо-черными или бледнеют. Брюшные плавники удлиненные, спиной и анальный похожи на косой парус. Искусственно выведенные формы весьма разнообразны по внешнему виду и окраске. Скалярии некоторых видов достигают размеров более 15 см.</a:t>
            </a:r>
          </a:p>
          <a:p>
            <a:endParaRPr lang="ru-RU" sz="1200" dirty="0"/>
          </a:p>
        </p:txBody>
      </p:sp>
      <p:pic>
        <p:nvPicPr>
          <p:cNvPr id="14" name="Рисунок 13" descr="5,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16" y="0"/>
            <a:ext cx="1676408" cy="142873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5" name="Багетная рамка 14">
            <a:hlinkClick r:id="rId5" action="ppaction://hlinksldjump"/>
          </p:cNvPr>
          <p:cNvSpPr/>
          <p:nvPr/>
        </p:nvSpPr>
        <p:spPr>
          <a:xfrm>
            <a:off x="357158" y="5500702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Дискус</a:t>
            </a:r>
            <a:endParaRPr lang="ru-RU" dirty="0"/>
          </a:p>
        </p:txBody>
      </p:sp>
      <p:sp>
        <p:nvSpPr>
          <p:cNvPr id="16" name="Багетная рамка 15">
            <a:hlinkClick r:id="rId6" action="ppaction://hlinksldjump"/>
          </p:cNvPr>
          <p:cNvSpPr/>
          <p:nvPr/>
        </p:nvSpPr>
        <p:spPr>
          <a:xfrm>
            <a:off x="357158" y="4714884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Пецилия</a:t>
            </a:r>
            <a:endParaRPr lang="ru-RU" dirty="0"/>
          </a:p>
        </p:txBody>
      </p:sp>
      <p:sp>
        <p:nvSpPr>
          <p:cNvPr id="17" name="Багетная рамка 16">
            <a:hlinkClick r:id="rId7" action="ppaction://hlinksldjump"/>
          </p:cNvPr>
          <p:cNvSpPr/>
          <p:nvPr/>
        </p:nvSpPr>
        <p:spPr>
          <a:xfrm>
            <a:off x="357158" y="0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Гуппи</a:t>
            </a:r>
            <a:endParaRPr lang="ru-RU" dirty="0"/>
          </a:p>
        </p:txBody>
      </p:sp>
      <p:sp>
        <p:nvSpPr>
          <p:cNvPr id="18" name="Багетная рамка 17">
            <a:hlinkClick r:id="rId8" action="ppaction://hlinksldjump"/>
          </p:cNvPr>
          <p:cNvSpPr/>
          <p:nvPr/>
        </p:nvSpPr>
        <p:spPr>
          <a:xfrm>
            <a:off x="357158" y="785794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Меценосцы</a:t>
            </a:r>
            <a:endParaRPr lang="ru-RU" dirty="0"/>
          </a:p>
        </p:txBody>
      </p:sp>
      <p:sp>
        <p:nvSpPr>
          <p:cNvPr id="19" name="Багетная рамка 18">
            <a:hlinkClick r:id="rId9" action="ppaction://hlinksldjump"/>
          </p:cNvPr>
          <p:cNvSpPr/>
          <p:nvPr/>
        </p:nvSpPr>
        <p:spPr>
          <a:xfrm>
            <a:off x="357158" y="1571612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Золотая рыбка</a:t>
            </a:r>
            <a:endParaRPr lang="ru-RU" dirty="0"/>
          </a:p>
        </p:txBody>
      </p:sp>
      <p:sp>
        <p:nvSpPr>
          <p:cNvPr id="20" name="Багетная рамка 19">
            <a:hlinkClick r:id="rId10" action="ppaction://hlinksldjump"/>
          </p:cNvPr>
          <p:cNvSpPr/>
          <p:nvPr/>
        </p:nvSpPr>
        <p:spPr>
          <a:xfrm>
            <a:off x="357158" y="2357430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Анцитрус</a:t>
            </a:r>
            <a:endParaRPr lang="ru-RU" dirty="0"/>
          </a:p>
        </p:txBody>
      </p:sp>
      <p:sp>
        <p:nvSpPr>
          <p:cNvPr id="21" name="Багетная рамка 20">
            <a:hlinkClick r:id="rId11" action="ppaction://hlinksldjump"/>
          </p:cNvPr>
          <p:cNvSpPr/>
          <p:nvPr/>
        </p:nvSpPr>
        <p:spPr>
          <a:xfrm>
            <a:off x="357158" y="3143248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Скалярии</a:t>
            </a:r>
            <a:endParaRPr lang="ru-RU" dirty="0"/>
          </a:p>
        </p:txBody>
      </p:sp>
      <p:sp>
        <p:nvSpPr>
          <p:cNvPr id="22" name="Багетная рамка 21">
            <a:hlinkClick r:id="rId12" action="ppaction://hlinksldjump"/>
          </p:cNvPr>
          <p:cNvSpPr/>
          <p:nvPr/>
        </p:nvSpPr>
        <p:spPr>
          <a:xfrm>
            <a:off x="357158" y="3929066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Барбусы</a:t>
            </a:r>
            <a:endParaRPr lang="ru-RU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16200000" flipH="1">
            <a:off x="-964433" y="3321831"/>
            <a:ext cx="700090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857620" y="6488668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solidFill>
                  <a:srgbClr val="FF0000"/>
                </a:solidFill>
                <a:hlinkClick r:id="rId13" action="ppaction://hlinksldjump"/>
              </a:rPr>
              <a:t>На главную</a:t>
            </a:r>
            <a:endParaRPr lang="ru-RU" sz="20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00992" y="6357934"/>
            <a:ext cx="114300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" action="ppaction://hlinkshowjump?jump=previousslide"/>
          </p:cNvPr>
          <p:cNvSpPr/>
          <p:nvPr/>
        </p:nvSpPr>
        <p:spPr>
          <a:xfrm rot="10800000">
            <a:off x="0" y="6357934"/>
            <a:ext cx="114300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00298" y="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Барбусы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00364" y="1071546"/>
            <a:ext cx="26432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Обитают </a:t>
            </a:r>
            <a:r>
              <a:rPr lang="ru-RU" sz="1200" dirty="0"/>
              <a:t>в водоемах Суматры, Калимантана, Таиланда и п-ова Малакка. Длиной до 7 см, чаще до 5 см. Самка полнее, ее окраска менее интенсивна, края брюшных плавников прозрачные. В окраске самца красный цвет присутствует больше, на спинном плавнике кайма ярко-красная, особенно у активных самцов, лопасти хвостового плавника краснее, чем у самки. </a:t>
            </a:r>
          </a:p>
        </p:txBody>
      </p:sp>
      <p:pic>
        <p:nvPicPr>
          <p:cNvPr id="8" name="Рисунок 7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3571876"/>
            <a:ext cx="3071834" cy="2643206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  <p:pic>
        <p:nvPicPr>
          <p:cNvPr id="9" name="Рисунок 8" descr="6.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976" y="1142984"/>
            <a:ext cx="3429024" cy="2143140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0" name="TextBox 9"/>
          <p:cNvSpPr txBox="1"/>
          <p:nvPr/>
        </p:nvSpPr>
        <p:spPr>
          <a:xfrm>
            <a:off x="6000728" y="4000504"/>
            <a:ext cx="3143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Мирные, но их лучше не держать с малоподвижными видами и вуалевыми формами, у которых они могут обкусывать плавники. Корм - живой, сухой, дополнительно растительный (салат и др.). </a:t>
            </a:r>
          </a:p>
          <a:p>
            <a:endParaRPr lang="ru-RU" dirty="0"/>
          </a:p>
        </p:txBody>
      </p:sp>
      <p:sp>
        <p:nvSpPr>
          <p:cNvPr id="11" name="Багетная рамка 10">
            <a:hlinkClick r:id="rId4" action="ppaction://hlinksldjump"/>
          </p:cNvPr>
          <p:cNvSpPr/>
          <p:nvPr/>
        </p:nvSpPr>
        <p:spPr>
          <a:xfrm>
            <a:off x="357158" y="5500702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Дискус</a:t>
            </a:r>
            <a:endParaRPr lang="ru-RU" dirty="0"/>
          </a:p>
        </p:txBody>
      </p:sp>
      <p:sp>
        <p:nvSpPr>
          <p:cNvPr id="12" name="Багетная рамка 11">
            <a:hlinkClick r:id="rId5" action="ppaction://hlinksldjump"/>
          </p:cNvPr>
          <p:cNvSpPr/>
          <p:nvPr/>
        </p:nvSpPr>
        <p:spPr>
          <a:xfrm>
            <a:off x="357158" y="4714884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Пецилия</a:t>
            </a:r>
            <a:endParaRPr lang="ru-RU" dirty="0"/>
          </a:p>
        </p:txBody>
      </p:sp>
      <p:sp>
        <p:nvSpPr>
          <p:cNvPr id="13" name="Багетная рамка 12">
            <a:hlinkClick r:id="rId6" action="ppaction://hlinksldjump"/>
          </p:cNvPr>
          <p:cNvSpPr/>
          <p:nvPr/>
        </p:nvSpPr>
        <p:spPr>
          <a:xfrm>
            <a:off x="357158" y="0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Гуппи</a:t>
            </a:r>
            <a:endParaRPr lang="ru-RU" dirty="0"/>
          </a:p>
        </p:txBody>
      </p:sp>
      <p:sp>
        <p:nvSpPr>
          <p:cNvPr id="14" name="Багетная рамка 13">
            <a:hlinkClick r:id="rId7" action="ppaction://hlinksldjump"/>
          </p:cNvPr>
          <p:cNvSpPr/>
          <p:nvPr/>
        </p:nvSpPr>
        <p:spPr>
          <a:xfrm>
            <a:off x="357158" y="785794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Меценосцы</a:t>
            </a:r>
            <a:endParaRPr lang="ru-RU" dirty="0"/>
          </a:p>
        </p:txBody>
      </p:sp>
      <p:sp>
        <p:nvSpPr>
          <p:cNvPr id="15" name="Багетная рамка 14">
            <a:hlinkClick r:id="rId8" action="ppaction://hlinksldjump"/>
          </p:cNvPr>
          <p:cNvSpPr/>
          <p:nvPr/>
        </p:nvSpPr>
        <p:spPr>
          <a:xfrm>
            <a:off x="357158" y="1571612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Золотая рыбка</a:t>
            </a:r>
            <a:endParaRPr lang="ru-RU" dirty="0"/>
          </a:p>
        </p:txBody>
      </p:sp>
      <p:sp>
        <p:nvSpPr>
          <p:cNvPr id="16" name="Багетная рамка 15">
            <a:hlinkClick r:id="rId9" action="ppaction://hlinksldjump"/>
          </p:cNvPr>
          <p:cNvSpPr/>
          <p:nvPr/>
        </p:nvSpPr>
        <p:spPr>
          <a:xfrm>
            <a:off x="357158" y="2357430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Анцитрус</a:t>
            </a:r>
            <a:endParaRPr lang="ru-RU" dirty="0"/>
          </a:p>
        </p:txBody>
      </p:sp>
      <p:sp>
        <p:nvSpPr>
          <p:cNvPr id="17" name="Багетная рамка 16">
            <a:hlinkClick r:id="rId10" action="ppaction://hlinksldjump"/>
          </p:cNvPr>
          <p:cNvSpPr/>
          <p:nvPr/>
        </p:nvSpPr>
        <p:spPr>
          <a:xfrm>
            <a:off x="357158" y="3143248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Скалярии</a:t>
            </a:r>
            <a:endParaRPr lang="ru-RU" dirty="0"/>
          </a:p>
        </p:txBody>
      </p:sp>
      <p:sp>
        <p:nvSpPr>
          <p:cNvPr id="18" name="Багетная рамка 17">
            <a:hlinkClick r:id="rId11" action="ppaction://hlinksldjump"/>
          </p:cNvPr>
          <p:cNvSpPr/>
          <p:nvPr/>
        </p:nvSpPr>
        <p:spPr>
          <a:xfrm>
            <a:off x="357158" y="3929066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Барбусы</a:t>
            </a:r>
            <a:endParaRPr lang="ru-RU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-964433" y="3321831"/>
            <a:ext cx="700090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57620" y="6488668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solidFill>
                  <a:srgbClr val="FF0000"/>
                </a:solidFill>
                <a:hlinkClick r:id="rId12" action="ppaction://hlinksldjump"/>
              </a:rPr>
              <a:t>На главную</a:t>
            </a:r>
            <a:endParaRPr lang="ru-RU" sz="20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00992" y="6357934"/>
            <a:ext cx="114300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" action="ppaction://hlinkshowjump?jump=previousslide"/>
          </p:cNvPr>
          <p:cNvSpPr/>
          <p:nvPr/>
        </p:nvSpPr>
        <p:spPr>
          <a:xfrm rot="10800000">
            <a:off x="0" y="6357934"/>
            <a:ext cx="114300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00298" y="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Пецилия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1736" y="1000108"/>
            <a:ext cx="142876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Пецилия </a:t>
            </a:r>
            <a:r>
              <a:rPr lang="ru-RU" sz="1200" dirty="0"/>
              <a:t>многоцветная обитает в низовьях рек Южной </a:t>
            </a:r>
            <a:r>
              <a:rPr lang="ru-RU" sz="1200" dirty="0" err="1"/>
              <a:t>Америки.Впервые</a:t>
            </a:r>
            <a:r>
              <a:rPr lang="ru-RU" sz="1200" dirty="0"/>
              <a:t> в Европу рыбка была завезена в 1907 году, в Россию в 1957 году.</a:t>
            </a:r>
          </a:p>
          <a:p>
            <a:endParaRPr lang="ru-RU" dirty="0"/>
          </a:p>
        </p:txBody>
      </p:sp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35274" y="3429000"/>
            <a:ext cx="3008726" cy="226220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7,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3857628"/>
            <a:ext cx="2786082" cy="171451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7,,,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778" y="857232"/>
            <a:ext cx="4929222" cy="2357454"/>
          </a:xfrm>
          <a:prstGeom prst="rect">
            <a:avLst/>
          </a:prstGeom>
          <a:effectLst>
            <a:glow rad="101600">
              <a:srgbClr val="FF0000">
                <a:alpha val="60000"/>
              </a:srgbClr>
            </a:glow>
          </a:effectLst>
        </p:spPr>
      </p:pic>
      <p:sp>
        <p:nvSpPr>
          <p:cNvPr id="11" name="Багетная рамка 10">
            <a:hlinkClick r:id="rId5" action="ppaction://hlinksldjump"/>
          </p:cNvPr>
          <p:cNvSpPr/>
          <p:nvPr/>
        </p:nvSpPr>
        <p:spPr>
          <a:xfrm>
            <a:off x="357158" y="5500702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Дискус</a:t>
            </a:r>
            <a:endParaRPr lang="ru-RU" dirty="0"/>
          </a:p>
        </p:txBody>
      </p:sp>
      <p:sp>
        <p:nvSpPr>
          <p:cNvPr id="12" name="Багетная рамка 11">
            <a:hlinkClick r:id="rId6" action="ppaction://hlinksldjump"/>
          </p:cNvPr>
          <p:cNvSpPr/>
          <p:nvPr/>
        </p:nvSpPr>
        <p:spPr>
          <a:xfrm>
            <a:off x="357158" y="4714884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Пецилия</a:t>
            </a:r>
            <a:endParaRPr lang="ru-RU" dirty="0"/>
          </a:p>
        </p:txBody>
      </p:sp>
      <p:sp>
        <p:nvSpPr>
          <p:cNvPr id="13" name="Багетная рамка 12">
            <a:hlinkClick r:id="rId7" action="ppaction://hlinksldjump"/>
          </p:cNvPr>
          <p:cNvSpPr/>
          <p:nvPr/>
        </p:nvSpPr>
        <p:spPr>
          <a:xfrm>
            <a:off x="357158" y="0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Гуппи</a:t>
            </a:r>
            <a:endParaRPr lang="ru-RU" dirty="0"/>
          </a:p>
        </p:txBody>
      </p:sp>
      <p:sp>
        <p:nvSpPr>
          <p:cNvPr id="14" name="Багетная рамка 13">
            <a:hlinkClick r:id="rId8" action="ppaction://hlinksldjump"/>
          </p:cNvPr>
          <p:cNvSpPr/>
          <p:nvPr/>
        </p:nvSpPr>
        <p:spPr>
          <a:xfrm>
            <a:off x="357158" y="785794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Меценосцы</a:t>
            </a:r>
            <a:endParaRPr lang="ru-RU" dirty="0"/>
          </a:p>
        </p:txBody>
      </p:sp>
      <p:sp>
        <p:nvSpPr>
          <p:cNvPr id="15" name="Багетная рамка 14">
            <a:hlinkClick r:id="rId9" action="ppaction://hlinksldjump"/>
          </p:cNvPr>
          <p:cNvSpPr/>
          <p:nvPr/>
        </p:nvSpPr>
        <p:spPr>
          <a:xfrm>
            <a:off x="357158" y="1571612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Золотая рыбка</a:t>
            </a:r>
            <a:endParaRPr lang="ru-RU" dirty="0"/>
          </a:p>
        </p:txBody>
      </p:sp>
      <p:sp>
        <p:nvSpPr>
          <p:cNvPr id="16" name="Багетная рамка 15">
            <a:hlinkClick r:id="rId10" action="ppaction://hlinksldjump"/>
          </p:cNvPr>
          <p:cNvSpPr/>
          <p:nvPr/>
        </p:nvSpPr>
        <p:spPr>
          <a:xfrm>
            <a:off x="357158" y="2357430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Анцитрус</a:t>
            </a:r>
            <a:endParaRPr lang="ru-RU" dirty="0"/>
          </a:p>
        </p:txBody>
      </p:sp>
      <p:sp>
        <p:nvSpPr>
          <p:cNvPr id="17" name="Багетная рамка 16">
            <a:hlinkClick r:id="rId11" action="ppaction://hlinksldjump"/>
          </p:cNvPr>
          <p:cNvSpPr/>
          <p:nvPr/>
        </p:nvSpPr>
        <p:spPr>
          <a:xfrm>
            <a:off x="357158" y="3143248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Скалярии</a:t>
            </a:r>
            <a:endParaRPr lang="ru-RU" dirty="0"/>
          </a:p>
        </p:txBody>
      </p:sp>
      <p:sp>
        <p:nvSpPr>
          <p:cNvPr id="18" name="Багетная рамка 17">
            <a:hlinkClick r:id="rId12" action="ppaction://hlinksldjump"/>
          </p:cNvPr>
          <p:cNvSpPr/>
          <p:nvPr/>
        </p:nvSpPr>
        <p:spPr>
          <a:xfrm>
            <a:off x="357158" y="3929066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Барбусы</a:t>
            </a:r>
            <a:endParaRPr lang="ru-RU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-964433" y="3321831"/>
            <a:ext cx="700090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57620" y="6488668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solidFill>
                  <a:srgbClr val="FF0000"/>
                </a:solidFill>
                <a:hlinkClick r:id="rId13" action="ppaction://hlinksldjump"/>
              </a:rPr>
              <a:t>На главную</a:t>
            </a:r>
            <a:endParaRPr lang="ru-RU" sz="20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8000992" y="6357934"/>
            <a:ext cx="114300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" action="ppaction://hlinkshowjump?jump=previousslide"/>
          </p:cNvPr>
          <p:cNvSpPr/>
          <p:nvPr/>
        </p:nvSpPr>
        <p:spPr>
          <a:xfrm rot="10800000">
            <a:off x="0" y="6357934"/>
            <a:ext cx="114300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00298" y="0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Дискус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7" name="Рисунок 6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40" y="1357298"/>
            <a:ext cx="2286016" cy="2571768"/>
          </a:xfrm>
          <a:prstGeom prst="rect">
            <a:avLst/>
          </a:prstGeom>
          <a:effectLst>
            <a:reflection blurRad="6350" stA="50000" endA="300" endPos="90000" dist="508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5715008" y="1928802"/>
            <a:ext cx="34289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К</a:t>
            </a:r>
            <a:r>
              <a:rPr lang="ru-RU" sz="1200" dirty="0"/>
              <a:t> </a:t>
            </a:r>
            <a:r>
              <a:rPr lang="ru-RU" sz="1200" b="1" dirty="0" err="1"/>
              <a:t>дискусам</a:t>
            </a:r>
            <a:r>
              <a:rPr lang="ru-RU" sz="1200" dirty="0"/>
              <a:t> относится несколько представителей рода </a:t>
            </a:r>
            <a:r>
              <a:rPr lang="ru-RU" sz="1200" dirty="0" err="1"/>
              <a:t>Symphysodon</a:t>
            </a:r>
            <a:r>
              <a:rPr lang="ru-RU" sz="1200" dirty="0"/>
              <a:t>, широко распространённых в бассейне реки Амазонки. Для них характерно округлое, сплющенное с боков тело, в окраске присутствует рисунок из девяти вертикальных полос.</a:t>
            </a:r>
          </a:p>
          <a:p>
            <a:endParaRPr lang="ru-RU" dirty="0"/>
          </a:p>
        </p:txBody>
      </p:sp>
      <p:pic>
        <p:nvPicPr>
          <p:cNvPr id="9" name="Рисунок 8" descr="8,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976" y="3357562"/>
            <a:ext cx="3429024" cy="2500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Багетная рамка 9">
            <a:hlinkClick r:id="rId4" action="ppaction://hlinksldjump"/>
          </p:cNvPr>
          <p:cNvSpPr/>
          <p:nvPr/>
        </p:nvSpPr>
        <p:spPr>
          <a:xfrm>
            <a:off x="357158" y="5500702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Дискус</a:t>
            </a:r>
            <a:endParaRPr lang="ru-RU" dirty="0"/>
          </a:p>
        </p:txBody>
      </p:sp>
      <p:sp>
        <p:nvSpPr>
          <p:cNvPr id="11" name="Багетная рамка 10">
            <a:hlinkClick r:id="rId5" action="ppaction://hlinksldjump"/>
          </p:cNvPr>
          <p:cNvSpPr/>
          <p:nvPr/>
        </p:nvSpPr>
        <p:spPr>
          <a:xfrm>
            <a:off x="357158" y="4714884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Пецилия</a:t>
            </a:r>
            <a:endParaRPr lang="ru-RU" dirty="0"/>
          </a:p>
        </p:txBody>
      </p:sp>
      <p:sp>
        <p:nvSpPr>
          <p:cNvPr id="12" name="Багетная рамка 11">
            <a:hlinkClick r:id="rId6" action="ppaction://hlinksldjump"/>
          </p:cNvPr>
          <p:cNvSpPr/>
          <p:nvPr/>
        </p:nvSpPr>
        <p:spPr>
          <a:xfrm>
            <a:off x="357158" y="0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Гуппи</a:t>
            </a:r>
            <a:endParaRPr lang="ru-RU" dirty="0"/>
          </a:p>
        </p:txBody>
      </p:sp>
      <p:sp>
        <p:nvSpPr>
          <p:cNvPr id="13" name="Багетная рамка 12">
            <a:hlinkClick r:id="rId7" action="ppaction://hlinksldjump"/>
          </p:cNvPr>
          <p:cNvSpPr/>
          <p:nvPr/>
        </p:nvSpPr>
        <p:spPr>
          <a:xfrm>
            <a:off x="357158" y="785794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Меценосцы</a:t>
            </a:r>
            <a:endParaRPr lang="ru-RU" dirty="0"/>
          </a:p>
        </p:txBody>
      </p:sp>
      <p:sp>
        <p:nvSpPr>
          <p:cNvPr id="14" name="Багетная рамка 13">
            <a:hlinkClick r:id="rId8" action="ppaction://hlinksldjump"/>
          </p:cNvPr>
          <p:cNvSpPr/>
          <p:nvPr/>
        </p:nvSpPr>
        <p:spPr>
          <a:xfrm>
            <a:off x="357158" y="1571612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Золотая рыбка</a:t>
            </a:r>
            <a:endParaRPr lang="ru-RU" dirty="0"/>
          </a:p>
        </p:txBody>
      </p:sp>
      <p:sp>
        <p:nvSpPr>
          <p:cNvPr id="15" name="Багетная рамка 14">
            <a:hlinkClick r:id="rId9" action="ppaction://hlinksldjump"/>
          </p:cNvPr>
          <p:cNvSpPr/>
          <p:nvPr/>
        </p:nvSpPr>
        <p:spPr>
          <a:xfrm>
            <a:off x="357158" y="2357430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Анцитрус</a:t>
            </a:r>
            <a:endParaRPr lang="ru-RU" dirty="0"/>
          </a:p>
        </p:txBody>
      </p:sp>
      <p:sp>
        <p:nvSpPr>
          <p:cNvPr id="16" name="Багетная рамка 15">
            <a:hlinkClick r:id="rId10" action="ppaction://hlinksldjump"/>
          </p:cNvPr>
          <p:cNvSpPr/>
          <p:nvPr/>
        </p:nvSpPr>
        <p:spPr>
          <a:xfrm>
            <a:off x="357158" y="3143248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Скалярии</a:t>
            </a:r>
            <a:endParaRPr lang="ru-RU" dirty="0"/>
          </a:p>
        </p:txBody>
      </p:sp>
      <p:sp>
        <p:nvSpPr>
          <p:cNvPr id="17" name="Багетная рамка 16">
            <a:hlinkClick r:id="rId11" action="ppaction://hlinksldjump"/>
          </p:cNvPr>
          <p:cNvSpPr/>
          <p:nvPr/>
        </p:nvSpPr>
        <p:spPr>
          <a:xfrm>
            <a:off x="357158" y="3929066"/>
            <a:ext cx="1785950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Барбусы</a:t>
            </a:r>
            <a:endParaRPr lang="ru-RU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-964433" y="3321831"/>
            <a:ext cx="700090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857620" y="6488668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solidFill>
                  <a:srgbClr val="FF0000"/>
                </a:solidFill>
                <a:hlinkClick r:id="rId12" action="ppaction://hlinksldjump"/>
              </a:rPr>
              <a:t>На главную</a:t>
            </a:r>
            <a:endParaRPr lang="ru-RU" sz="20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629</Words>
  <Application>Microsoft Office PowerPoint</Application>
  <PresentationFormat>Экран (4:3)</PresentationFormat>
  <Paragraphs>114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Аквариумные Рыбки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Аквариумные Рыбки  </dc:title>
  <dc:creator>Учитель</dc:creator>
  <cp:lastModifiedBy>User</cp:lastModifiedBy>
  <cp:revision>12</cp:revision>
  <dcterms:created xsi:type="dcterms:W3CDTF">2012-04-10T07:25:40Z</dcterms:created>
  <dcterms:modified xsi:type="dcterms:W3CDTF">2012-05-14T12:36:49Z</dcterms:modified>
</cp:coreProperties>
</file>