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E8AC367-73D5-4083-9433-CE5DABDAB46F}" type="datetimeFigureOut">
              <a:rPr lang="ru-RU" smtClean="0"/>
              <a:t>22.03.2012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0EE008C-9A50-4E9F-959F-F53BD675260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1%87%D1%82%D0%BE%D0%B2%D0%B0%D1%8F_%D0%BC%D0%B0%D1%80%D0%BA%D0%B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ru.wikipedia.org/wiki/1959_%D0%B3%D0%BE%D0%B4" TargetMode="External"/><Relationship Id="rId4" Type="http://schemas.openxmlformats.org/officeDocument/2006/relationships/hyperlink" Target="http://ru.wikipedia.org/wiki/%D0%A1%D0%A1%D0%A1%D0%A0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1%D1%82%D1%80%D0%BE%D0%B2%D1%81%D0%BA%D0%B8%D0%B9,_%D0%90%D0%BB%D0%B5%D0%BA%D1%81%D0%B0%D0%BD%D0%B4%D1%80_%D0%9D%D0%B8%D0%BA%D0%BE%D0%BB%D0%B0%D0%B5%D0%B2%D0%B8%D1%87" TargetMode="External"/><Relationship Id="rId13" Type="http://schemas.openxmlformats.org/officeDocument/2006/relationships/hyperlink" Target="http://ru.wikipedia.org/wiki/%D0%9C%D0%BE%D1%81%D0%BA%D0%BE%D0%B2%D1%81%D0%BA%D0%B8%D0%B9_%D0%B3%D0%BE%D1%81%D1%83%D0%B4%D0%B0%D1%80%D1%81%D1%82%D0%B2%D0%B5%D0%BD%D0%BD%D1%8B%D0%B9_%D1%83%D0%BD%D0%B8%D0%B2%D0%B5%D1%80%D1%81%D0%B8%D1%82%D0%B5%D1%82_%D0%B8%D0%BC%D0%B5%D0%BD%D0%B8_%D0%9C._%D0%92._%D0%9B%D0%BE%D0%BC%D0%BE%D0%BD%D0%BE%D1%81%D0%BE%D0%B2%D0%B0" TargetMode="External"/><Relationship Id="rId18" Type="http://schemas.openxmlformats.org/officeDocument/2006/relationships/image" Target="../media/image2.jpeg"/><Relationship Id="rId3" Type="http://schemas.openxmlformats.org/officeDocument/2006/relationships/hyperlink" Target="http://ru.wikipedia.org/wiki/12_%D0%B0%D0%BF%D1%80%D0%B5%D0%BB%D1%8F" TargetMode="External"/><Relationship Id="rId7" Type="http://schemas.openxmlformats.org/officeDocument/2006/relationships/hyperlink" Target="http://ru.wikipedia.org/wiki/1839_%D0%B3%D0%BE%D0%B4" TargetMode="External"/><Relationship Id="rId12" Type="http://schemas.openxmlformats.org/officeDocument/2006/relationships/hyperlink" Target="http://ru.wikipedia.org/wiki/1835" TargetMode="External"/><Relationship Id="rId17" Type="http://schemas.openxmlformats.org/officeDocument/2006/relationships/hyperlink" Target="http://ru.wikipedia.org/wiki/1847" TargetMode="External"/><Relationship Id="rId2" Type="http://schemas.openxmlformats.org/officeDocument/2006/relationships/hyperlink" Target="http://ru.wikipedia.org/wiki/31_%D0%BC%D0%B0%D1%80%D1%82%D0%B0" TargetMode="External"/><Relationship Id="rId16" Type="http://schemas.openxmlformats.org/officeDocument/2006/relationships/hyperlink" Target="http://ru.wikipedia.org/wiki/184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0%D0%BB%D0%B0%D1%8F_%D0%9E%D1%80%D0%B4%D1%8B%D0%BD%D0%BA%D0%B0" TargetMode="External"/><Relationship Id="rId11" Type="http://schemas.openxmlformats.org/officeDocument/2006/relationships/hyperlink" Target="http://ru.wikipedia.org/w/index.php?title=%D0%9F%D0%B5%D1%80%D0%B2%D0%B0%D1%8F_%D0%9C%D0%BE%D1%81%D0%BA%D0%BE%D0%B2%D1%81%D0%BA%D0%B0%D1%8F_%D0%B3%D0%B8%D0%BC%D0%BD%D0%B0%D0%B7%D0%B8%D1%8F&amp;action=edit&amp;redlink=1" TargetMode="External"/><Relationship Id="rId5" Type="http://schemas.openxmlformats.org/officeDocument/2006/relationships/hyperlink" Target="http://ru.wikipedia.org/wiki/%D0%9C%D0%BE%D1%81%D0%BA%D0%B2%D0%B0" TargetMode="External"/><Relationship Id="rId15" Type="http://schemas.openxmlformats.org/officeDocument/2006/relationships/hyperlink" Target="http://ru.wikipedia.org/wiki/1851" TargetMode="External"/><Relationship Id="rId10" Type="http://schemas.openxmlformats.org/officeDocument/2006/relationships/hyperlink" Target="http://ru.wikipedia.org/wiki/1840_%D0%B3%D0%BE%D0%B4" TargetMode="External"/><Relationship Id="rId4" Type="http://schemas.openxmlformats.org/officeDocument/2006/relationships/hyperlink" Target="http://ru.wikipedia.org/wiki/1823_%D0%B3%D0%BE%D0%B4" TargetMode="External"/><Relationship Id="rId9" Type="http://schemas.openxmlformats.org/officeDocument/2006/relationships/hyperlink" Target="http://ru.wikipedia.org/wiki/%D0%97%D0%B0%D0%BC%D0%BE%D1%81%D0%BA%D0%B2%D0%BE%D1%80%D0%B5%D1%87%D1%8C%D0%B5" TargetMode="External"/><Relationship Id="rId14" Type="http://schemas.openxmlformats.org/officeDocument/2006/relationships/hyperlink" Target="http://ru.wikipedia.org/wiki/184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1%81%D0%B8%D1%86%D0%BA%D0%B0%D1%8F-%D0%9D%D0%B8%D0%BA%D1%83%D0%BB%D0%B8%D0%BD%D0%B0,_%D0%9B%D1%8E%D0%B1%D0%BE%D0%B2%D1%8C_%D0%9F%D0%B0%D0%B2%D0%BB%D0%BE%D0%B2%D0%BD%D0%B0" TargetMode="External"/><Relationship Id="rId2" Type="http://schemas.openxmlformats.org/officeDocument/2006/relationships/hyperlink" Target="http://ru.wikipedia.org/wiki/%D0%9E%D1%81%D1%82%D1%80%D0%BE%D0%B2%D1%81%D0%BA%D0%B8%D0%B9,_%D0%9C%D0%B8%D1%85%D0%B0%D0%B8%D0%BB_%D0%9D%D0%B8%D0%BA%D0%BE%D0%BB%D0%B0%D0%B5%D0%B2%D0%B8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9E%D1%81%D1%82%D1%80%D0%BE%D0%B2%D1%81%D0%BA%D0%B8%D0%B9,_%D0%90%D0%BB%D0%B5%D0%BA%D1%81%D0%B0%D0%BD%D0%B4%D1%80_%D0%9D%D0%B8%D0%BA%D0%BE%D0%BB%D0%B0%D0%B5%D0%B2%D0%B8%D1%8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0%D1%81%D0%B8%D0%BB%D1%8C%D0%B5%D0%B2,_%D0%A1%D0%B5%D1%80%D0%B3%D0%B5%D0%B9_%D0%92%D0%B0%D1%81%D0%B8%D0%BB%D1%8C%D0%B5%D0%B2%D0%B8%D1%87_%28%D0%B0%D0%BA%D1%82%D1%91%D1%80%29" TargetMode="External"/><Relationship Id="rId2" Type="http://schemas.openxmlformats.org/officeDocument/2006/relationships/hyperlink" Target="http://ru.wikipedia.org/wiki/%D0%9C%D0%B0%D1%80%D1%82%D1%8B%D0%BD%D0%BE%D0%B2,_%D0%90%D0%BB%D0%B5%D0%BA%D1%81%D0%B0%D0%BD%D0%B4%D1%80_%D0%95%D0%B2%D1%81%D1%82%D0%B0%D1%84%D1%8C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1%82%D0%B0%D0%BD%D0%B8%D1%81%D0%BB%D0%B0%D0%B2%D1%81%D0%BA%D0%B8%D0%B9,_%D0%9A%D0%BE%D0%BD%D1%81%D1%82%D0%B0%D0%BD%D1%82%D0%B8%D0%BD_%D0%A1%D0%B5%D1%80%D0%B3%D0%B5%D0%B5%D0%B2%D0%B8%D1%87" TargetMode="External"/><Relationship Id="rId5" Type="http://schemas.openxmlformats.org/officeDocument/2006/relationships/hyperlink" Target="http://ru.wikipedia.org/wiki/%D0%A9%D0%B5%D0%BF%D0%BA%D0%B8%D0%BD,_%D0%9C%D0%B8%D1%85%D0%B0%D0%B8%D0%BB_%D0%A1%D0%B5%D0%BC%D1%91%D0%BD%D0%BE%D0%B2%D0%B8%D1%87" TargetMode="External"/><Relationship Id="rId4" Type="http://schemas.openxmlformats.org/officeDocument/2006/relationships/hyperlink" Target="http://ru.wikipedia.org/wiki/%D0%A1%D0%B0%D0%B4%D0%BE%D0%B2%D1%81%D0%BA%D0%B8%D0%B9,_%D0%9F%D1%80%D0%BE%D0%B2_%D0%9C%D0%B8%D1%85%D0%B0%D0%B9%D0%BB%D0%BE%D0%B2%D0%B8%D1%87_%28%D1%81%D1%82%D0%B0%D1%80%D1%88%D0%B8%D0%B9%29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1%88%D0%BA%D0%BE%D0%B2,_%D0%98%D0%B2%D0%B0%D0%BD_%D0%9F%D0%B0%D0%B2%D0%BB%D0%BE%D0%B2%D0%B8%D1%87" TargetMode="External"/><Relationship Id="rId13" Type="http://schemas.openxmlformats.org/officeDocument/2006/relationships/hyperlink" Target="http://ru.wikipedia.org/wiki/%D0%92%D0%BE%D0%B8%D0%BD%D0%BE%D0%B2,_%D0%9A%D0%BE%D0%BD%D1%81%D1%82%D0%B0%D0%BD%D1%82%D0%B8%D0%BD_%D0%9D%D0%B0%D1%83%D0%BC%D0%BE%D0%B2%D0%B8%D1%87" TargetMode="External"/><Relationship Id="rId18" Type="http://schemas.openxmlformats.org/officeDocument/2006/relationships/hyperlink" Target="http://ru.wikipedia.org/wiki/%D0%A0%D1%8F%D0%B7%D0%B0%D0%BD%D0%BE%D0%B2,_%D0%AD%D0%BB%D1%8C%D0%B4%D0%B0%D1%80_%D0%90%D0%BB%D0%B5%D0%BA%D1%81%D0%B0%D0%BD%D0%B4%D1%80%D0%BE%D0%B2%D0%B8%D1%87" TargetMode="External"/><Relationship Id="rId26" Type="http://schemas.openxmlformats.org/officeDocument/2006/relationships/hyperlink" Target="http://ru.wikipedia.org/w/index.php?title=%D0%90%D0%BD%D0%BD%D0%B0_%28%D1%84%D0%B8%D0%BB%D1%8C%D0%BC,_2005%29&amp;action=edit&amp;redlink=1" TargetMode="External"/><Relationship Id="rId3" Type="http://schemas.openxmlformats.org/officeDocument/2006/relationships/hyperlink" Target="http://ru.wikipedia.org/wiki/1929_%D0%B3%D0%BE%D0%B4" TargetMode="External"/><Relationship Id="rId21" Type="http://schemas.openxmlformats.org/officeDocument/2006/relationships/hyperlink" Target="http://ru.wikipedia.org/wiki/2005_%D0%B3%D0%BE%D0%B4" TargetMode="External"/><Relationship Id="rId7" Type="http://schemas.openxmlformats.org/officeDocument/2006/relationships/hyperlink" Target="http://ru.wikipedia.org/wiki/%D0%90%D1%80%D1%85%D0%B8%D1%82%D0%B5%D0%BA%D1%82%D0%BE%D1%80" TargetMode="External"/><Relationship Id="rId12" Type="http://schemas.openxmlformats.org/officeDocument/2006/relationships/hyperlink" Target="http://ru.wikipedia.org/wiki/1973_%D0%B3%D0%BE%D0%B4" TargetMode="External"/><Relationship Id="rId17" Type="http://schemas.openxmlformats.org/officeDocument/2006/relationships/hyperlink" Target="http://ru.wikipedia.org/wiki/%D0%96%D0%B5%D1%81%D1%82%D0%BE%D0%BA%D0%B8%D0%B9_%D1%80%D0%BE%D0%BC%D0%B0%D0%BD%D1%81_%28%D1%84%D0%B8%D0%BB%D1%8C%D0%BC%29" TargetMode="External"/><Relationship Id="rId25" Type="http://schemas.openxmlformats.org/officeDocument/2006/relationships/hyperlink" Target="http://ru.wikipedia.org/wiki/%D0%91%D0%B5%D0%B7_%D0%B2%D0%B8%D0%BD%D1%8B_%D0%B2%D0%B8%D0%BD%D0%BE%D0%B2%D0%B0%D1%82%D1%8B%D0%B5_%28%D0%BF%D1%8C%D0%B5%D1%81%D0%B0%29" TargetMode="External"/><Relationship Id="rId2" Type="http://schemas.openxmlformats.org/officeDocument/2006/relationships/hyperlink" Target="http://ru.wikipedia.org/wiki/27_%D0%BC%D0%B0%D1%8F" TargetMode="External"/><Relationship Id="rId16" Type="http://schemas.openxmlformats.org/officeDocument/2006/relationships/hyperlink" Target="http://ru.wikipedia.org/wiki/%D0%92%D0%B8%D1%86%D0%B8%D0%BD,_%D0%93%D0%B5%D0%BE%D1%80%D0%B3%D0%B8%D0%B9_%D0%9C%D0%B8%D1%85%D0%B0%D0%B9%D0%BB%D0%BE%D0%B2%D0%B8%D1%87" TargetMode="External"/><Relationship Id="rId20" Type="http://schemas.openxmlformats.org/officeDocument/2006/relationships/hyperlink" Target="http://ru.wikipedia.org/wiki/1984" TargetMode="External"/><Relationship Id="rId29" Type="http://schemas.openxmlformats.org/officeDocument/2006/relationships/hyperlink" Target="http://ru.wikipedia.org/wiki/%D0%98%D0%B1%D1%80%D0%B0%D0%B3%D0%B8%D0%BC%D0%B1%D0%B5%D0%BA%D0%BE%D0%B2,_%D0%A0%D1%83%D1%81%D1%82%D0%B0%D0%BC_%D0%9C%D0%B0%D0%BC%D0%B5%D0%B4_%D0%98%D0%B1%D1%80%D0%B0%D0%B3%D0%B8%D0%BC_%D0%BE%D0%B3%D0%BB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D%D0%B4%D1%80%D0%B5%D0%B5%D0%B2,_%D0%9D%D0%B8%D0%BA%D0%BE%D0%BB%D0%B0%D0%B9_%D0%90%D0%BD%D0%B4%D1%80%D0%B5%D0%B5%D0%B2%D0%B8%D1%87" TargetMode="External"/><Relationship Id="rId11" Type="http://schemas.openxmlformats.org/officeDocument/2006/relationships/hyperlink" Target="http://ru.wikipedia.org/wiki/%D0%9A%D0%BE%D1%81%D1%82%D1%80%D0%BE%D0%BC%D1%81%D0%BA%D0%B0%D1%8F_%D0%BE%D0%B1%D0%BB%D0%B0%D1%81%D1%82%D1%8C" TargetMode="External"/><Relationship Id="rId24" Type="http://schemas.openxmlformats.org/officeDocument/2006/relationships/hyperlink" Target="http://ru.wikipedia.org/wiki/%D0%93%D0%B0%D1%82%D1%87%D0%B8%D0%BD%D0%B0" TargetMode="External"/><Relationship Id="rId5" Type="http://schemas.openxmlformats.org/officeDocument/2006/relationships/hyperlink" Target="http://ru.wikipedia.org/wiki/%D0%A1%D0%BA%D1%83%D0%BB%D1%8C%D0%BF%D1%82%D0%BE%D1%80" TargetMode="External"/><Relationship Id="rId15" Type="http://schemas.openxmlformats.org/officeDocument/2006/relationships/hyperlink" Target="http://ru.wikipedia.org/wiki/1964" TargetMode="External"/><Relationship Id="rId23" Type="http://schemas.openxmlformats.org/officeDocument/2006/relationships/hyperlink" Target="http://ru.wikipedia.org/wiki/%D0%9B%D0%B8%D1%82%D0%B5%D1%80%D0%B0%D1%82%D1%83%D1%80%D0%B0_%D0%B8_%D0%BA%D0%B8%D0%BD%D0%BE" TargetMode="External"/><Relationship Id="rId28" Type="http://schemas.openxmlformats.org/officeDocument/2006/relationships/hyperlink" Target="http://ru.wikipedia.org/wiki/%D0%94%D0%B0%D0%BD%D0%B5%D0%BB%D0%B8%D1%8F,_%D0%93%D0%B5%D0%BE%D1%80%D0%B3%D0%B8%D0%B9_%D0%9D%D0%B8%D0%BA%D0%BE%D0%BB%D0%B0%D0%B5%D0%B2%D0%B8%D1%87" TargetMode="External"/><Relationship Id="rId10" Type="http://schemas.openxmlformats.org/officeDocument/2006/relationships/hyperlink" Target="http://ru.wikipedia.org/wiki/%D0%A9%D0%B5%D0%BB%D1%8B%D0%BA%D0%BE%D0%B2%D0%BE_%28%D0%BC%D1%83%D0%B7%D0%B5%D0%B9-%D0%B7%D0%B0%D0%BF%D0%BE%D0%B2%D0%B5%D0%B4%D0%BD%D0%B8%D0%BA%29" TargetMode="External"/><Relationship Id="rId19" Type="http://schemas.openxmlformats.org/officeDocument/2006/relationships/hyperlink" Target="http://ru.wikipedia.org/wiki/%D0%91%D0%B5%D1%81%D0%BF%D1%80%D0%B8%D0%B4%D0%B0%D0%BD%D0%BD%D0%B8%D1%86%D0%B0_%28%D0%BF%D1%8C%D0%B5%D1%81%D0%B0%29" TargetMode="External"/><Relationship Id="rId31" Type="http://schemas.openxmlformats.org/officeDocument/2006/relationships/hyperlink" Target="http://ru.wikipedia.org/w/index.php?title=%D0%9E%D1%81%D1%82%D1%80%D0%BE%D0%B2%D1%81%D0%BA%D0%B8%D0%B9,_%D0%90%D0%BB%D0%B5%D0%BA%D1%81%D0%B0%D0%BD%D0%B4%D1%80_%D0%9D%D0%B8%D0%BA%D0%BE%D0%BB%D0%B0%D0%B5%D0%B2%D0%B8%D1%87&amp;action=edit&amp;section=9" TargetMode="External"/><Relationship Id="rId4" Type="http://schemas.openxmlformats.org/officeDocument/2006/relationships/hyperlink" Target="http://ru.wikipedia.org/wiki/%D0%9C%D0%B0%D0%BB%D1%8B%D0%B9_%D1%82%D0%B5%D0%B0%D1%82%D1%80" TargetMode="External"/><Relationship Id="rId9" Type="http://schemas.openxmlformats.org/officeDocument/2006/relationships/hyperlink" Target="http://ru.wikipedia.org/wiki/%D0%9E%D1%81%D1%82%D1%80%D0%BE%D0%B2%D1%81%D0%BA%D0%B8%D0%B9,_%D0%90%D0%BB%D0%B5%D0%BA%D1%81%D0%B0%D0%BD%D0%B4%D1%80_%D0%9D%D0%B8%D0%BA%D0%BE%D0%BB%D0%B0%D0%B5%D0%B2%D0%B8%D1%87" TargetMode="External"/><Relationship Id="rId14" Type="http://schemas.openxmlformats.org/officeDocument/2006/relationships/hyperlink" Target="http://ru.wikipedia.org/wiki/%D0%96%D0%B5%D0%BD%D0%B8%D1%82%D1%8C%D0%B1%D0%B0_%D0%91%D0%B0%D0%BB%D1%8C%D0%B7%D0%B0%D0%BC%D0%B8%D0%BD%D0%BE%D0%B2%D0%B0_%28%D1%84%D0%B8%D0%BB%D1%8C%D0%BC,_1964%29" TargetMode="External"/><Relationship Id="rId22" Type="http://schemas.openxmlformats.org/officeDocument/2006/relationships/hyperlink" Target="http://ru.wikipedia.org/wiki/%D0%93%D0%B8%D0%BD%D0%B7%D0%B1%D1%83%D1%80%D0%B3,_%D0%95%D0%B2%D0%B3%D0%B5%D0%BD%D0%B8%D0%B9_%D0%90%D0%BB%D0%B5%D0%BA%D1%81%D0%B0%D0%BD%D0%B4%D1%80%D0%BE%D0%B2%D0%B8%D1%87" TargetMode="External"/><Relationship Id="rId27" Type="http://schemas.openxmlformats.org/officeDocument/2006/relationships/hyperlink" Target="http://ru.wikipedia.org/wiki/2005" TargetMode="External"/><Relationship Id="rId30" Type="http://schemas.openxmlformats.org/officeDocument/2006/relationships/hyperlink" Target="http://ru.wikipedia.org/wiki/%D0%9A%D0%B0%D0%B7%D0%B0%D1%80%D0%BD%D0%BE%D0%B2%D1%81%D0%BA%D0%B0%D1%8F,_%D0%9B%D1%8E%D0%B1%D0%BE%D0%B2%D1%8C_%D0%AE%D1%80%D1%8C%D0%B5%D0%B2%D0%BD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Александр Николаевич 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Островский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Выполнил :Алексеенко Слава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филателии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3186106" cy="12684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Портрет А. Н. Островского - почтовая марка СССР. 1948 год.</a:t>
            </a:r>
            <a:endParaRPr lang="ru-RU" dirty="0"/>
          </a:p>
        </p:txBody>
      </p:sp>
      <p:pic>
        <p:nvPicPr>
          <p:cNvPr id="4" name="Рисунок 3" descr="Portret-A-Рќ-Ostrovskogo--ic1948_12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3071834" cy="3429024"/>
          </a:xfrm>
          <a:prstGeom prst="rect">
            <a:avLst/>
          </a:prstGeom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143372" y="5000636"/>
            <a:ext cx="47863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Портрет А. Н. Островского по картине В. Петрова (1871, ГТГ) Почтовая марка СССР. 1948 год. </a:t>
            </a:r>
          </a:p>
        </p:txBody>
      </p:sp>
      <p:pic>
        <p:nvPicPr>
          <p:cNvPr id="10" name="Рисунок 9" descr="115px-Portret-A-Рќ-Ostrovskogo-po-kartine-V-Petrova-1871-GTG--ic1948_125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071546"/>
            <a:ext cx="3961638" cy="364333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929198"/>
            <a:ext cx="2757478" cy="119696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Портрет А. Н. Островского по картине В. Петрова (1871, ГТГ) Почтовая марка СССР. 1948 год.</a:t>
            </a:r>
            <a:endParaRPr lang="ru-RU" dirty="0"/>
          </a:p>
        </p:txBody>
      </p:sp>
      <p:pic>
        <p:nvPicPr>
          <p:cNvPr id="5" name="Рисунок 4" descr="112px-Portret-A-Рќ-Ostrovskogo-po-kartine-V-Perova-1871--ic1948_12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85860"/>
            <a:ext cx="257176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86314" y="5143512"/>
            <a:ext cx="35004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 tooltip="Почтовая марка"/>
              </a:rPr>
              <a:t>Почтовая марка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 tooltip="СССР"/>
              </a:rPr>
              <a:t>СССР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 tooltip="1959 год"/>
              </a:rPr>
              <a:t>1959 год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</a:t>
            </a:r>
          </a:p>
        </p:txBody>
      </p:sp>
      <p:pic>
        <p:nvPicPr>
          <p:cNvPr id="7" name="Рисунок 6" descr="160px-Stamp_of_USSR_229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24" y="1357298"/>
            <a:ext cx="4357718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97031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раматург</a:t>
            </a:r>
            <a:r>
              <a:rPr lang="ru-RU" dirty="0" smtClean="0"/>
              <a:t> А. Н. Островский (1823-1886), актеры М. Н. Ермолова (1853-1928), П. С. Мочалов (1800-1848), М. С. Щепкин (1788-1863) и П. М. Садовский (1818-1872). Почтовая марка СССР 1949 год.</a:t>
            </a:r>
            <a:endParaRPr lang="ru-RU" dirty="0"/>
          </a:p>
        </p:txBody>
      </p:sp>
      <p:pic>
        <p:nvPicPr>
          <p:cNvPr id="4" name="Рисунок 3" descr="160px-Dramaturg-A-Рќ-Ostrovskij-1823-1886-aktery-N-Рќ-Ermolova-1853-1928-P-S-Nochalov-1800-1848-N-S-CSHepkin-1788-1863-i-P-N-Sadovskij-1818-1872--ic1949_1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35769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1554" y="1000108"/>
            <a:ext cx="442502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Конец!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643570" cy="6858000"/>
          </a:xfrm>
        </p:spPr>
        <p:txBody>
          <a:bodyPr>
            <a:noAutofit/>
          </a:bodyPr>
          <a:lstStyle/>
          <a:p>
            <a:pPr lvl="0"/>
            <a:r>
              <a:rPr lang="ru-RU" sz="1200" dirty="0" smtClean="0"/>
              <a:t>Александр Николаевич Островский родился </a:t>
            </a:r>
            <a:r>
              <a:rPr lang="ru-RU" sz="1200" u="sng" dirty="0" smtClean="0">
                <a:hlinkClick r:id="rId2"/>
              </a:rPr>
              <a:t>31 марта</a:t>
            </a:r>
            <a:r>
              <a:rPr lang="ru-RU" sz="1200" dirty="0" smtClean="0"/>
              <a:t> (</a:t>
            </a:r>
            <a:r>
              <a:rPr lang="ru-RU" sz="1200" u="sng" dirty="0" smtClean="0">
                <a:hlinkClick r:id="rId3"/>
              </a:rPr>
              <a:t>12 апреля</a:t>
            </a:r>
            <a:r>
              <a:rPr lang="ru-RU" sz="1200" dirty="0" smtClean="0"/>
              <a:t>) </a:t>
            </a:r>
            <a:r>
              <a:rPr lang="ru-RU" sz="1200" u="sng" dirty="0" smtClean="0">
                <a:hlinkClick r:id="rId4"/>
              </a:rPr>
              <a:t>1823 года</a:t>
            </a:r>
            <a:r>
              <a:rPr lang="ru-RU" sz="1200" dirty="0" smtClean="0"/>
              <a:t> в </a:t>
            </a:r>
            <a:r>
              <a:rPr lang="ru-RU" sz="1200" u="sng" dirty="0" smtClean="0">
                <a:hlinkClick r:id="rId5"/>
              </a:rPr>
              <a:t>Москве</a:t>
            </a:r>
            <a:r>
              <a:rPr lang="ru-RU" sz="1200" dirty="0" smtClean="0"/>
              <a:t> на </a:t>
            </a:r>
            <a:r>
              <a:rPr lang="ru-RU" sz="1200" u="sng" dirty="0" smtClean="0">
                <a:hlinkClick r:id="rId6"/>
              </a:rPr>
              <a:t>Малой Ордынке</a:t>
            </a:r>
            <a:r>
              <a:rPr lang="ru-RU" sz="1200" dirty="0" smtClean="0"/>
              <a:t>. Отец его, Николай Федорович, был сыном священника; он и сам окончил Костромскую семинарию, затем Московскую духовную академию, однако стал практиковать как судебный стряпчий, занимаясь имущественными и коммерческими делами; дослужился до чина титулярного советника, а в </a:t>
            </a:r>
            <a:r>
              <a:rPr lang="ru-RU" sz="1200" u="sng" dirty="0" smtClean="0">
                <a:hlinkClick r:id="rId7"/>
              </a:rPr>
              <a:t>1839 году</a:t>
            </a:r>
            <a:r>
              <a:rPr lang="ru-RU" sz="1200" dirty="0" smtClean="0"/>
              <a:t> получил дворянство. Мать, Любовь Ивановна </a:t>
            </a:r>
            <a:r>
              <a:rPr lang="ru-RU" sz="1200" dirty="0" err="1" smtClean="0"/>
              <a:t>Саввина</a:t>
            </a:r>
            <a:r>
              <a:rPr lang="ru-RU" sz="1200" dirty="0" smtClean="0"/>
              <a:t>, дочь пономаря, рано ушла из жизни, когда Александру шел всего восьмой год. В семье было четверо детей. Семья жила в достатке, уделялось большое внимание учёбе детей, получавших домашнее образование. Через пять лет после смерти матери отец женился на баронессе </a:t>
            </a:r>
            <a:r>
              <a:rPr lang="ru-RU" sz="1200" dirty="0" err="1" smtClean="0"/>
              <a:t>Эмилии</a:t>
            </a:r>
            <a:r>
              <a:rPr lang="ru-RU" sz="1200" dirty="0" smtClean="0"/>
              <a:t> Андреевне фон </a:t>
            </a:r>
            <a:r>
              <a:rPr lang="ru-RU" sz="1200" dirty="0" err="1" smtClean="0"/>
              <a:t>Тессин</a:t>
            </a:r>
            <a:r>
              <a:rPr lang="ru-RU" sz="1200" dirty="0" smtClean="0"/>
              <a:t>, дочери обрусевшего шведского дворянина. С мачехой детям повезло: она окружила их заботой и продолжила заниматься их обучением</a:t>
            </a:r>
            <a:r>
              <a:rPr lang="ru-RU" sz="1200" u="sng" baseline="30000" dirty="0" smtClean="0">
                <a:hlinkClick r:id="rId8"/>
              </a:rPr>
              <a:t>[2]</a:t>
            </a:r>
            <a:r>
              <a:rPr lang="ru-RU" sz="1200" dirty="0" smtClean="0"/>
              <a:t>.</a:t>
            </a:r>
          </a:p>
          <a:p>
            <a:pPr lvl="0"/>
            <a:r>
              <a:rPr lang="ru-RU" sz="1200" dirty="0" smtClean="0"/>
              <a:t>Детство и часть юности прошли в центре </a:t>
            </a:r>
            <a:r>
              <a:rPr lang="ru-RU" sz="1200" u="sng" dirty="0" smtClean="0">
                <a:hlinkClick r:id="rId9"/>
              </a:rPr>
              <a:t>Замоскворечья</a:t>
            </a:r>
            <a:r>
              <a:rPr lang="ru-RU" sz="1200" dirty="0" smtClean="0"/>
              <a:t>. Благодаря большой библиотеке отца Островский рано познакомился с русской литературой и почувствовал наклонность к писательству, но отец хотел сделать из него юриста. Окончив в </a:t>
            </a:r>
            <a:r>
              <a:rPr lang="ru-RU" sz="1200" u="sng" dirty="0" smtClean="0">
                <a:hlinkClick r:id="rId10"/>
              </a:rPr>
              <a:t>1840 году</a:t>
            </a:r>
            <a:r>
              <a:rPr lang="ru-RU" sz="1200" dirty="0" smtClean="0"/>
              <a:t> гимназический курс в </a:t>
            </a:r>
            <a:r>
              <a:rPr lang="ru-RU" sz="1200" u="sng" dirty="0" smtClean="0">
                <a:hlinkClick r:id="rId11"/>
              </a:rPr>
              <a:t>1-й Московской гимназии</a:t>
            </a:r>
            <a:r>
              <a:rPr lang="ru-RU" sz="1200" dirty="0" smtClean="0"/>
              <a:t> (поступил в </a:t>
            </a:r>
            <a:r>
              <a:rPr lang="ru-RU" sz="1200" u="sng" dirty="0" smtClean="0">
                <a:hlinkClick r:id="rId12"/>
              </a:rPr>
              <a:t>1835</a:t>
            </a:r>
            <a:r>
              <a:rPr lang="ru-RU" sz="1200" dirty="0" smtClean="0"/>
              <a:t>), Островский поступил на юридический факультет </a:t>
            </a:r>
            <a:r>
              <a:rPr lang="ru-RU" sz="1200" u="sng" dirty="0" smtClean="0">
                <a:hlinkClick r:id="rId13"/>
              </a:rPr>
              <a:t>Московского университета</a:t>
            </a:r>
            <a:r>
              <a:rPr lang="ru-RU" sz="1200" dirty="0" smtClean="0"/>
              <a:t>, но окончить курс ему не удалось, потому что он поругался с одним из преподавателей (учился до </a:t>
            </a:r>
            <a:r>
              <a:rPr lang="ru-RU" sz="1200" u="sng" dirty="0" smtClean="0">
                <a:hlinkClick r:id="rId14"/>
              </a:rPr>
              <a:t>1843</a:t>
            </a:r>
            <a:r>
              <a:rPr lang="ru-RU" sz="1200" dirty="0" smtClean="0"/>
              <a:t>).</a:t>
            </a:r>
          </a:p>
          <a:p>
            <a:pPr lvl="0"/>
            <a:r>
              <a:rPr lang="ru-RU" sz="1200" dirty="0" smtClean="0"/>
              <a:t>По желанию отца, Александр поступил на службу писцом в суд. В московских судах служил до </a:t>
            </a:r>
            <a:r>
              <a:rPr lang="ru-RU" sz="1200" u="sng" dirty="0" smtClean="0">
                <a:hlinkClick r:id="rId15"/>
              </a:rPr>
              <a:t>1851</a:t>
            </a:r>
            <a:r>
              <a:rPr lang="ru-RU" sz="1200" dirty="0" smtClean="0"/>
              <a:t>; первое жалование составляло 4 рубля в месяц, через некоторое время оно возросло до 15 рублей. К </a:t>
            </a:r>
            <a:r>
              <a:rPr lang="ru-RU" sz="1200" u="sng" dirty="0" smtClean="0">
                <a:hlinkClick r:id="rId16"/>
              </a:rPr>
              <a:t>1846</a:t>
            </a:r>
            <a:r>
              <a:rPr lang="ru-RU" sz="1200" dirty="0" smtClean="0"/>
              <a:t> было уже написано много сцен из купеческого быта, и задумана комедия «Несостоятельный должник» (по другим сведениям пьеса называлась «Картина семейного счастья»; впоследствии — «Свои люди — сочтемся»). Наброски к этой комедии и очерк «Записки замоскворецкого жителя» были напечатаны в одном из номеров «Московского Городского Листка» в </a:t>
            </a:r>
            <a:r>
              <a:rPr lang="ru-RU" sz="1200" u="sng" dirty="0" smtClean="0">
                <a:hlinkClick r:id="rId17"/>
              </a:rPr>
              <a:t>1847</a:t>
            </a:r>
            <a:r>
              <a:rPr lang="ru-RU" sz="1200" dirty="0" smtClean="0"/>
              <a:t>. Под текстом значились буквы: «А. О.» и «Д. Г.», то есть А. Островский и Дмитрий Горев, провинциальный актер, предложивший ему сотрудничество. Сотрудничество не пошло дальше одной сцены, а впоследствии послужило для Островского источником большой неприятности, так как дало его недоброжелателям повод обвинять его в присвоении чужого литературного труда.</a:t>
            </a:r>
          </a:p>
          <a:p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  <p:pic>
        <p:nvPicPr>
          <p:cNvPr id="4" name="Рисунок 3" descr="autor_img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57818" y="1000108"/>
            <a:ext cx="3786182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Семья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000108"/>
            <a:ext cx="5214942" cy="585789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Младший брат — государственный деятель </a:t>
            </a:r>
            <a:r>
              <a:rPr lang="ru-RU" dirty="0" smtClean="0">
                <a:hlinkClick r:id="rId2" tooltip="Островский, Михаил Николаевич"/>
              </a:rPr>
              <a:t>М. Н. Островский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Первая жена: (фамилия неизвестна) Агафья Ивановна, простолюдинка, гражданский брак, по закону того времени невенчанные браки в России официально юридически не признавались (только с ХХ века юридическими признаются фактические браки, независимо от их регистрации), но вполне признавались таковыми в обществе.</a:t>
            </a:r>
          </a:p>
          <a:p>
            <a:r>
              <a:rPr lang="ru-RU" dirty="0" smtClean="0"/>
              <a:t>Вторая жена: Бахметьева Мария Васильевна.</a:t>
            </a:r>
          </a:p>
          <a:p>
            <a:r>
              <a:rPr lang="ru-RU" dirty="0" smtClean="0"/>
              <a:t>У Александра Николаевича были глубокие личные отношения с актрисой </a:t>
            </a:r>
            <a:r>
              <a:rPr lang="ru-RU" dirty="0" err="1" smtClean="0">
                <a:hlinkClick r:id="rId3" tooltip="Косицкая-Никулина, Любовь Павловна"/>
              </a:rPr>
              <a:t>Л.Косицкой</a:t>
            </a:r>
            <a:r>
              <a:rPr lang="ru-RU" dirty="0" smtClean="0"/>
              <a:t>, но оба имели семьи; однако и став вдовой в 1862 г., она продолжала отвергать его чувства; а вскоре у нее начались отношения с сыном богатого купца, который в итоге промотал все ее состояние</a:t>
            </a:r>
            <a:r>
              <a:rPr lang="ru-RU" baseline="30000" dirty="0" smtClean="0">
                <a:hlinkClick r:id="rId4"/>
              </a:rPr>
              <a:t>[3]</a:t>
            </a:r>
            <a:r>
              <a:rPr lang="ru-RU" dirty="0" smtClean="0"/>
              <a:t>; Островскому же она писала:</a:t>
            </a:r>
          </a:p>
          <a:p>
            <a:r>
              <a:rPr lang="ru-RU" dirty="0" smtClean="0"/>
              <a:t>«…Я не хочу отнимать любви Вашей ни у кого» — драматург жил в гражданском браке с простолюдинкой Агафьей Ивановной, с которой имел общих детей, но все они умерли ещё детьми. Не имевшая образования, но женщина умная, с тонкой легко ранимой душой, она понимала драматурга и была самым первым читателем и критиком его произведений.»</a:t>
            </a:r>
          </a:p>
          <a:p>
            <a:r>
              <a:rPr lang="ru-RU" dirty="0" smtClean="0"/>
              <a:t>С Агафьей Ивановной Островский прожил около двадцати лет, до её смерти, а через два года после её кончины, в 1869 году, обвенчался с артисткой Марией Васильевной Бахметьевой, которая родила ему четырёх сыновей и двух дочерей.</a:t>
            </a:r>
          </a:p>
          <a:p>
            <a:endParaRPr lang="ru-RU" dirty="0"/>
          </a:p>
        </p:txBody>
      </p:sp>
      <p:pic>
        <p:nvPicPr>
          <p:cNvPr id="4" name="Рисунок 3" descr="ostrovsky_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1000108"/>
            <a:ext cx="3429024" cy="47863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Театр Островского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Именно с Островского начинается русский театр в его современном понимании: писатель создал театральную школу и целостную концепцию театральной постановки.</a:t>
            </a:r>
          </a:p>
          <a:p>
            <a:r>
              <a:rPr lang="ru-RU" dirty="0" smtClean="0"/>
              <a:t>Сущность театра Островского заключается в отсутствии экстремальных ситуаций и противодействия актёрскому нутру. В пьесах Александра Николаевича изображаются обычные ситуации с обычными людьми, драмы которых уходят в быт и человеческую психологию.</a:t>
            </a:r>
          </a:p>
          <a:p>
            <a:r>
              <a:rPr lang="ru-RU" b="1" dirty="0" smtClean="0"/>
              <a:t>Основные идеи реформы театра:</a:t>
            </a:r>
            <a:endParaRPr lang="ru-RU" dirty="0" smtClean="0"/>
          </a:p>
          <a:p>
            <a:r>
              <a:rPr lang="ru-RU" dirty="0" smtClean="0"/>
              <a:t>театр должен быть построен на условностях (есть 4-я стена, отделяющая зрителей от актёров);</a:t>
            </a:r>
          </a:p>
          <a:p>
            <a:r>
              <a:rPr lang="ru-RU" dirty="0" smtClean="0"/>
              <a:t>неизменность отношения к языку: мастерство речевых характеристик, выражающих почти все о героях;</a:t>
            </a:r>
          </a:p>
          <a:p>
            <a:r>
              <a:rPr lang="ru-RU" dirty="0" smtClean="0"/>
              <a:t>ставка не на одного актёра;</a:t>
            </a:r>
          </a:p>
          <a:p>
            <a:r>
              <a:rPr lang="ru-RU" dirty="0" smtClean="0"/>
              <a:t>«люди ходят смотреть игру, а не самую пьесу — её можно и прочитать»</a:t>
            </a:r>
          </a:p>
          <a:p>
            <a:r>
              <a:rPr lang="ru-RU" dirty="0" smtClean="0"/>
              <a:t>.</a:t>
            </a:r>
          </a:p>
          <a:p>
            <a:r>
              <a:rPr lang="ru-RU" dirty="0" smtClean="0"/>
              <a:t>Театр Островского требовал новой сценической эстетики, новых актёров. В соответствии с этим Островский создает актёрский ансамбль, в который входят такие актёры, как </a:t>
            </a:r>
            <a:r>
              <a:rPr lang="ru-RU" dirty="0" smtClean="0">
                <a:hlinkClick r:id="rId2" tooltip="Мартынов, Александр Евстафьевич"/>
              </a:rPr>
              <a:t>Мартынов</a:t>
            </a:r>
            <a:r>
              <a:rPr lang="ru-RU" dirty="0" smtClean="0"/>
              <a:t>, </a:t>
            </a:r>
            <a:r>
              <a:rPr lang="ru-RU" dirty="0" smtClean="0">
                <a:hlinkClick r:id="rId3" tooltip="Васильев, Сергей Васильевич (актёр)"/>
              </a:rPr>
              <a:t>Сергей Васильев</a:t>
            </a:r>
            <a:r>
              <a:rPr lang="ru-RU" dirty="0" smtClean="0"/>
              <a:t>, Евгений Самойлов, </a:t>
            </a:r>
            <a:r>
              <a:rPr lang="ru-RU" dirty="0" err="1" smtClean="0">
                <a:hlinkClick r:id="rId4" tooltip="Садовский, Пров Михайлович (старший)"/>
              </a:rPr>
              <a:t>Пров</a:t>
            </a:r>
            <a:r>
              <a:rPr lang="ru-RU" dirty="0" smtClean="0">
                <a:hlinkClick r:id="rId4" tooltip="Садовский, Пров Михайлович (старший)"/>
              </a:rPr>
              <a:t> Садовский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Естественно, что нововведения встречали противников. Им был, например, </a:t>
            </a:r>
            <a:r>
              <a:rPr lang="ru-RU" dirty="0" smtClean="0">
                <a:hlinkClick r:id="rId5" tooltip="Щепкин, Михаил Семёнович"/>
              </a:rPr>
              <a:t>Щепкин</a:t>
            </a:r>
            <a:r>
              <a:rPr lang="ru-RU" dirty="0" smtClean="0"/>
              <a:t>. Драматургия Островского требовала от актёра отрешенности от своей личности, чего М. С. Щепкин не делал. Он, например, покинул генеральную репетицию «Грозы», будучи очень недоволен автором пьесы.</a:t>
            </a:r>
          </a:p>
          <a:p>
            <a:r>
              <a:rPr lang="ru-RU" dirty="0" smtClean="0"/>
              <a:t>Идеи Островского были доведены до логического конца </a:t>
            </a:r>
            <a:r>
              <a:rPr lang="ru-RU" dirty="0" smtClean="0">
                <a:hlinkClick r:id="rId6" tooltip="Станиславский, Константин Сергеевич"/>
              </a:rPr>
              <a:t>Станиславским</a:t>
            </a:r>
            <a:r>
              <a:rPr lang="ru-RU" dirty="0" smtClean="0"/>
              <a:t> и М.А. Булгаковым.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Память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40000" lnSpcReduction="20000"/>
          </a:bodyPr>
          <a:lstStyle/>
          <a:p>
            <a:r>
              <a:rPr lang="ru-RU" sz="3800" dirty="0" smtClean="0">
                <a:hlinkClick r:id="rId2" tooltip="27 мая"/>
              </a:rPr>
              <a:t>27 мая</a:t>
            </a:r>
            <a:r>
              <a:rPr lang="ru-RU" sz="3800" dirty="0" smtClean="0"/>
              <a:t> </a:t>
            </a:r>
            <a:r>
              <a:rPr lang="ru-RU" sz="3800" dirty="0" smtClean="0">
                <a:hlinkClick r:id="rId3" tooltip="1929 год"/>
              </a:rPr>
              <a:t>1929 года</a:t>
            </a:r>
            <a:r>
              <a:rPr lang="ru-RU" sz="3800" dirty="0" smtClean="0"/>
              <a:t> перед зданием </a:t>
            </a:r>
            <a:r>
              <a:rPr lang="ru-RU" sz="3800" dirty="0" smtClean="0">
                <a:hlinkClick r:id="rId4" tooltip="Малый театр"/>
              </a:rPr>
              <a:t>Малого театра</a:t>
            </a:r>
            <a:r>
              <a:rPr lang="ru-RU" sz="3800" dirty="0" smtClean="0"/>
              <a:t> был открыт памятник Островскому (</a:t>
            </a:r>
            <a:r>
              <a:rPr lang="ru-RU" sz="3800" dirty="0" smtClean="0">
                <a:hlinkClick r:id="rId5" tooltip="Скульптор"/>
              </a:rPr>
              <a:t>скульптор</a:t>
            </a:r>
            <a:r>
              <a:rPr lang="ru-RU" sz="3800" dirty="0" smtClean="0"/>
              <a:t> </a:t>
            </a:r>
            <a:r>
              <a:rPr lang="ru-RU" sz="3800" dirty="0" smtClean="0">
                <a:hlinkClick r:id="rId6" tooltip="Андреев, Николай Андреевич"/>
              </a:rPr>
              <a:t>Н. А. Андреев</a:t>
            </a:r>
            <a:r>
              <a:rPr lang="ru-RU" sz="3800" dirty="0" smtClean="0"/>
              <a:t>, </a:t>
            </a:r>
            <a:r>
              <a:rPr lang="ru-RU" sz="3800" dirty="0" smtClean="0">
                <a:hlinkClick r:id="rId7" tooltip="Архитектор"/>
              </a:rPr>
              <a:t>архитектор</a:t>
            </a:r>
            <a:r>
              <a:rPr lang="ru-RU" sz="3800" dirty="0" smtClean="0"/>
              <a:t> </a:t>
            </a:r>
            <a:r>
              <a:rPr lang="ru-RU" sz="3800" dirty="0" smtClean="0">
                <a:hlinkClick r:id="rId8" tooltip="Машков, Иван Павлович"/>
              </a:rPr>
              <a:t>И. П. Машков</a:t>
            </a:r>
            <a:r>
              <a:rPr lang="ru-RU" sz="3800" dirty="0" smtClean="0"/>
              <a:t>).</a:t>
            </a:r>
            <a:r>
              <a:rPr lang="ru-RU" sz="3800" baseline="30000" dirty="0" smtClean="0">
                <a:hlinkClick r:id="rId9"/>
              </a:rPr>
              <a:t>[2]</a:t>
            </a:r>
            <a:r>
              <a:rPr lang="ru-RU" sz="3800" dirty="0" smtClean="0"/>
              <a:t>.</a:t>
            </a:r>
          </a:p>
          <a:p>
            <a:r>
              <a:rPr lang="ru-RU" sz="3800" dirty="0" smtClean="0"/>
              <a:t>Ныне в </a:t>
            </a:r>
            <a:r>
              <a:rPr lang="ru-RU" sz="3800" dirty="0" err="1" smtClean="0">
                <a:hlinkClick r:id="rId10" tooltip="Щелыково (музей-заповедник)"/>
              </a:rPr>
              <a:t>Щелыкове</a:t>
            </a:r>
            <a:r>
              <a:rPr lang="ru-RU" sz="3800" dirty="0" smtClean="0"/>
              <a:t> (</a:t>
            </a:r>
            <a:r>
              <a:rPr lang="ru-RU" sz="3800" dirty="0" smtClean="0">
                <a:hlinkClick r:id="rId11" tooltip="Костромская область"/>
              </a:rPr>
              <a:t>Костромская область</a:t>
            </a:r>
            <a:r>
              <a:rPr lang="ru-RU" sz="3800" dirty="0" smtClean="0"/>
              <a:t>)</a:t>
            </a:r>
            <a:r>
              <a:rPr lang="ru-RU" sz="3800" baseline="30000" dirty="0" smtClean="0">
                <a:hlinkClick r:id="rId9"/>
              </a:rPr>
              <a:t>[6]</a:t>
            </a:r>
            <a:r>
              <a:rPr lang="ru-RU" sz="3800" dirty="0" smtClean="0"/>
              <a:t> располагается мемориальный и природный музей-заповедник драматурга</a:t>
            </a:r>
            <a:r>
              <a:rPr lang="ru-RU" sz="3800" baseline="30000" dirty="0" smtClean="0">
                <a:hlinkClick r:id="rId9"/>
              </a:rPr>
              <a:t>[7]</a:t>
            </a:r>
            <a:r>
              <a:rPr lang="ru-RU" sz="3800" dirty="0" smtClean="0"/>
              <a:t>.</a:t>
            </a:r>
          </a:p>
          <a:p>
            <a:r>
              <a:rPr lang="ru-RU" sz="3800" dirty="0" smtClean="0"/>
              <a:t>Раз в пять лет, начиная с </a:t>
            </a:r>
            <a:r>
              <a:rPr lang="ru-RU" sz="3800" dirty="0" smtClean="0">
                <a:hlinkClick r:id="rId12" tooltip="1973 год"/>
              </a:rPr>
              <a:t>1973 года</a:t>
            </a:r>
            <a:r>
              <a:rPr lang="ru-RU" sz="3800" dirty="0" smtClean="0"/>
              <a:t>, зажигает огни сцены Всероссийский театральный фестиваль «Дни Островского в Костроме», который курируется Министерством культуры Российской Федерации и Всероссийским театральным обществом</a:t>
            </a:r>
            <a:r>
              <a:rPr lang="ru-RU" sz="3800" baseline="30000" dirty="0" smtClean="0">
                <a:hlinkClick r:id="rId9"/>
              </a:rPr>
              <a:t>[8]</a:t>
            </a:r>
            <a:r>
              <a:rPr lang="ru-RU" sz="3800" dirty="0" smtClean="0"/>
              <a:t>.</a:t>
            </a:r>
          </a:p>
          <a:p>
            <a:r>
              <a:rPr lang="ru-RU" sz="3800" dirty="0" smtClean="0"/>
              <a:t>Пьесы Островского не сходят со сцены. Многие его произведения были экранизированы или послужили основой создания кино- и телесценариев.</a:t>
            </a:r>
          </a:p>
          <a:p>
            <a:r>
              <a:rPr lang="ru-RU" sz="3800" dirty="0" smtClean="0"/>
              <a:t>К числу экранизаций, наиболее популярных в России, относится комедия </a:t>
            </a:r>
            <a:r>
              <a:rPr lang="ru-RU" sz="3800" dirty="0" smtClean="0">
                <a:hlinkClick r:id="rId13" tooltip="Воинов, Константин Наумович"/>
              </a:rPr>
              <a:t>Константина </a:t>
            </a:r>
            <a:r>
              <a:rPr lang="ru-RU" sz="3800" dirty="0" err="1" smtClean="0">
                <a:hlinkClick r:id="rId13" tooltip="Воинов, Константин Наумович"/>
              </a:rPr>
              <a:t>Воинова</a:t>
            </a:r>
            <a:r>
              <a:rPr lang="ru-RU" sz="3800" dirty="0" smtClean="0"/>
              <a:t> </a:t>
            </a:r>
            <a:r>
              <a:rPr lang="ru-RU" sz="3800" dirty="0" smtClean="0">
                <a:hlinkClick r:id="rId14" tooltip="Женитьба Бальзаминова (фильм, 1964)"/>
              </a:rPr>
              <a:t>«Женитьба </a:t>
            </a:r>
            <a:r>
              <a:rPr lang="ru-RU" sz="3800" dirty="0" err="1" smtClean="0">
                <a:hlinkClick r:id="rId14" tooltip="Женитьба Бальзаминова (фильм, 1964)"/>
              </a:rPr>
              <a:t>Бальзаминова</a:t>
            </a:r>
            <a:r>
              <a:rPr lang="ru-RU" sz="3800" dirty="0" smtClean="0">
                <a:hlinkClick r:id="rId14" tooltip="Женитьба Бальзаминова (фильм, 1964)"/>
              </a:rPr>
              <a:t>»</a:t>
            </a:r>
            <a:r>
              <a:rPr lang="ru-RU" sz="3800" dirty="0" smtClean="0"/>
              <a:t> (</a:t>
            </a:r>
            <a:r>
              <a:rPr lang="ru-RU" sz="3800" dirty="0" smtClean="0">
                <a:hlinkClick r:id="rId15" tooltip="1964"/>
              </a:rPr>
              <a:t>1964</a:t>
            </a:r>
            <a:r>
              <a:rPr lang="ru-RU" sz="3800" dirty="0" smtClean="0"/>
              <a:t>, в главной роли — </a:t>
            </a:r>
            <a:r>
              <a:rPr lang="ru-RU" sz="3800" dirty="0" smtClean="0">
                <a:hlinkClick r:id="rId16" tooltip="Вицин, Георгий Михайлович"/>
              </a:rPr>
              <a:t>Г. </a:t>
            </a:r>
            <a:r>
              <a:rPr lang="ru-RU" sz="3800" dirty="0" err="1" smtClean="0">
                <a:hlinkClick r:id="rId16" tooltip="Вицин, Георгий Михайлович"/>
              </a:rPr>
              <a:t>Вицин</a:t>
            </a:r>
            <a:r>
              <a:rPr lang="ru-RU" sz="3800" dirty="0" smtClean="0"/>
              <a:t>).</a:t>
            </a:r>
          </a:p>
          <a:p>
            <a:r>
              <a:rPr lang="ru-RU" sz="3800" dirty="0" smtClean="0"/>
              <a:t>Большую популярность завоевал кинофильм </a:t>
            </a:r>
            <a:r>
              <a:rPr lang="ru-RU" sz="3800" dirty="0" smtClean="0">
                <a:hlinkClick r:id="rId17" tooltip="Жестокий романс (фильм)"/>
              </a:rPr>
              <a:t>«Жестокий романс»</a:t>
            </a:r>
            <a:r>
              <a:rPr lang="ru-RU" sz="3800" dirty="0" smtClean="0"/>
              <a:t>, снятый </a:t>
            </a:r>
            <a:r>
              <a:rPr lang="ru-RU" sz="3800" dirty="0" smtClean="0">
                <a:hlinkClick r:id="rId18" tooltip="Рязанов, Эльдар Александрович"/>
              </a:rPr>
              <a:t>Эльдаром Рязановым</a:t>
            </a:r>
            <a:r>
              <a:rPr lang="ru-RU" sz="3800" dirty="0" smtClean="0"/>
              <a:t> по мотивам «</a:t>
            </a:r>
            <a:r>
              <a:rPr lang="ru-RU" sz="3800" dirty="0" smtClean="0">
                <a:hlinkClick r:id="rId19" tooltip="Бесприданница (пьеса)"/>
              </a:rPr>
              <a:t>Бесприданницы</a:t>
            </a:r>
            <a:r>
              <a:rPr lang="ru-RU" sz="3800" dirty="0" smtClean="0"/>
              <a:t>» (</a:t>
            </a:r>
            <a:r>
              <a:rPr lang="ru-RU" sz="3800" dirty="0" smtClean="0">
                <a:hlinkClick r:id="rId20" tooltip="1984"/>
              </a:rPr>
              <a:t>1984</a:t>
            </a:r>
            <a:r>
              <a:rPr lang="ru-RU" sz="3800" dirty="0" smtClean="0"/>
              <a:t>).</a:t>
            </a:r>
          </a:p>
          <a:p>
            <a:r>
              <a:rPr lang="ru-RU" sz="3800" dirty="0" smtClean="0"/>
              <a:t>В </a:t>
            </a:r>
            <a:r>
              <a:rPr lang="ru-RU" sz="3800" dirty="0" smtClean="0">
                <a:hlinkClick r:id="rId21" tooltip="2005 год"/>
              </a:rPr>
              <a:t>2005 году</a:t>
            </a:r>
            <a:r>
              <a:rPr lang="ru-RU" sz="3800" dirty="0" smtClean="0"/>
              <a:t> режиссёр </a:t>
            </a:r>
            <a:r>
              <a:rPr lang="ru-RU" sz="3800" dirty="0" smtClean="0">
                <a:hlinkClick r:id="rId22" tooltip="Гинзбург, Евгений Александрович"/>
              </a:rPr>
              <a:t>Евгений Гинзбург</a:t>
            </a:r>
            <a:r>
              <a:rPr lang="ru-RU" sz="3800" dirty="0" smtClean="0"/>
              <a:t> получил главный приз (</a:t>
            </a:r>
            <a:r>
              <a:rPr lang="ru-RU" sz="3800" i="1" dirty="0" smtClean="0"/>
              <a:t>Гран-при «Гранатовый браслет»</a:t>
            </a:r>
            <a:r>
              <a:rPr lang="ru-RU" sz="3800" dirty="0" smtClean="0"/>
              <a:t>) одиннадцатого Российского фестиваля «</a:t>
            </a:r>
            <a:r>
              <a:rPr lang="ru-RU" sz="3800" dirty="0" smtClean="0">
                <a:hlinkClick r:id="rId23" tooltip="Литература и кино"/>
              </a:rPr>
              <a:t>Литература и кино</a:t>
            </a:r>
            <a:r>
              <a:rPr lang="ru-RU" sz="3800" dirty="0" smtClean="0"/>
              <a:t>» (</a:t>
            </a:r>
            <a:r>
              <a:rPr lang="ru-RU" sz="3800" dirty="0" smtClean="0">
                <a:hlinkClick r:id="rId24" tooltip="Гатчина"/>
              </a:rPr>
              <a:t>Гатчина</a:t>
            </a:r>
            <a:r>
              <a:rPr lang="ru-RU" sz="3800" dirty="0" smtClean="0"/>
              <a:t>) "за невероятную до изумления трактовку великой пьесы А. Н. Островского «</a:t>
            </a:r>
            <a:r>
              <a:rPr lang="ru-RU" sz="3800" dirty="0" smtClean="0">
                <a:hlinkClick r:id="rId25" tooltip="Без вины виноватые (пьеса)"/>
              </a:rPr>
              <a:t>Без вины виноватые</a:t>
            </a:r>
            <a:r>
              <a:rPr lang="ru-RU" sz="3800" dirty="0" smtClean="0"/>
              <a:t>» в фильме </a:t>
            </a:r>
            <a:r>
              <a:rPr lang="ru-RU" sz="3800" dirty="0" smtClean="0">
                <a:hlinkClick r:id="rId26" tooltip="Анна (фильм, 2005) (страница отсутствует)"/>
              </a:rPr>
              <a:t>«Анна»</a:t>
            </a:r>
            <a:r>
              <a:rPr lang="ru-RU" sz="3800" dirty="0" smtClean="0"/>
              <a:t> (</a:t>
            </a:r>
            <a:r>
              <a:rPr lang="ru-RU" sz="3800" dirty="0" smtClean="0">
                <a:hlinkClick r:id="rId27" tooltip="2005"/>
              </a:rPr>
              <a:t>2005</a:t>
            </a:r>
            <a:r>
              <a:rPr lang="ru-RU" sz="3800" dirty="0" smtClean="0"/>
              <a:t>, сценарий </a:t>
            </a:r>
            <a:r>
              <a:rPr lang="ru-RU" sz="3800" dirty="0" smtClean="0">
                <a:hlinkClick r:id="rId28" tooltip="Данелия, Георгий Николаевич"/>
              </a:rPr>
              <a:t>Г. Данелия</a:t>
            </a:r>
            <a:r>
              <a:rPr lang="ru-RU" sz="3800" dirty="0" smtClean="0"/>
              <a:t> и </a:t>
            </a:r>
            <a:r>
              <a:rPr lang="ru-RU" sz="3800" dirty="0" smtClean="0">
                <a:hlinkClick r:id="rId29" tooltip="Ибрагимбеков, Рустам Мамед Ибрагим оглы"/>
              </a:rPr>
              <a:t>Рустама </a:t>
            </a:r>
            <a:r>
              <a:rPr lang="ru-RU" sz="3800" dirty="0" err="1" smtClean="0">
                <a:hlinkClick r:id="rId29" tooltip="Ибрагимбеков, Рустам Мамед Ибрагим оглы"/>
              </a:rPr>
              <a:t>Ибрагимбекова</a:t>
            </a:r>
            <a:r>
              <a:rPr lang="ru-RU" sz="3800" dirty="0" smtClean="0"/>
              <a:t>; в главной роли — оперная певица </a:t>
            </a:r>
            <a:r>
              <a:rPr lang="ru-RU" sz="3800" dirty="0" smtClean="0">
                <a:hlinkClick r:id="rId30" tooltip="Казарновская, Любовь Юрьевна"/>
              </a:rPr>
              <a:t>Любовь </a:t>
            </a:r>
            <a:r>
              <a:rPr lang="ru-RU" sz="3800" dirty="0" err="1" smtClean="0">
                <a:hlinkClick r:id="rId30" tooltip="Казарновская, Любовь Юрьевна"/>
              </a:rPr>
              <a:t>Казарновская</a:t>
            </a:r>
            <a:r>
              <a:rPr lang="ru-RU" sz="3800" dirty="0" smtClean="0"/>
              <a:t>)</a:t>
            </a:r>
            <a:r>
              <a:rPr lang="ru-RU" sz="3800" baseline="30000" dirty="0" smtClean="0">
                <a:hlinkClick r:id="rId9"/>
              </a:rPr>
              <a:t>[9]</a:t>
            </a:r>
            <a:r>
              <a:rPr lang="ru-RU" sz="3800" dirty="0" smtClean="0"/>
              <a:t>.</a:t>
            </a:r>
          </a:p>
          <a:p>
            <a:r>
              <a:rPr lang="ru-RU" sz="3800" b="1" dirty="0" smtClean="0"/>
              <a:t>[</a:t>
            </a:r>
            <a:r>
              <a:rPr lang="ru-RU" sz="3800" b="1" dirty="0" smtClean="0">
                <a:hlinkClick r:id="rId31" tooltip="Править секцию «В филателии»"/>
              </a:rPr>
              <a:t>править</a:t>
            </a:r>
            <a:r>
              <a:rPr lang="ru-RU" sz="3800" b="1" dirty="0" smtClean="0"/>
              <a:t>] В филателии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0px-Alexander_Ostrovsky_Maliy_thea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0496" y="0"/>
            <a:ext cx="5143504" cy="6858000"/>
          </a:xfrm>
        </p:spPr>
      </p:pic>
      <p:pic>
        <p:nvPicPr>
          <p:cNvPr id="5" name="Рисунок 4" descr="pamjatnik_n_a_ostrovskomu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85775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stroma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427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</TotalTime>
  <Words>760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Александр Николаевич  Островский</vt:lpstr>
      <vt:lpstr>Слайд 2</vt:lpstr>
      <vt:lpstr>Семья </vt:lpstr>
      <vt:lpstr>Театр Островского </vt:lpstr>
      <vt:lpstr>Память </vt:lpstr>
      <vt:lpstr>Слайд 6</vt:lpstr>
      <vt:lpstr>Слайд 7</vt:lpstr>
      <vt:lpstr>Слайд 8</vt:lpstr>
      <vt:lpstr>Слайд 9</vt:lpstr>
      <vt:lpstr>В филателии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Николаевич  Островский</dc:title>
  <dc:creator>User</dc:creator>
  <cp:lastModifiedBy>User</cp:lastModifiedBy>
  <cp:revision>3</cp:revision>
  <dcterms:created xsi:type="dcterms:W3CDTF">2012-03-22T14:19:43Z</dcterms:created>
  <dcterms:modified xsi:type="dcterms:W3CDTF">2012-03-22T14:40:47Z</dcterms:modified>
</cp:coreProperties>
</file>