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05441-99C2-4BAE-BAF0-8D5755003891}" type="datetimeFigureOut">
              <a:rPr lang="ru-RU" smtClean="0"/>
              <a:t>15.12.2011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A86F2-5D9A-4B3B-87E7-DE86DC3E02C3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05441-99C2-4BAE-BAF0-8D5755003891}" type="datetimeFigureOut">
              <a:rPr lang="ru-RU" smtClean="0"/>
              <a:t>15.12.2011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A86F2-5D9A-4B3B-87E7-DE86DC3E02C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05441-99C2-4BAE-BAF0-8D5755003891}" type="datetimeFigureOut">
              <a:rPr lang="ru-RU" smtClean="0"/>
              <a:t>15.12.2011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A86F2-5D9A-4B3B-87E7-DE86DC3E02C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05441-99C2-4BAE-BAF0-8D5755003891}" type="datetimeFigureOut">
              <a:rPr lang="ru-RU" smtClean="0"/>
              <a:t>15.12.2011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A86F2-5D9A-4B3B-87E7-DE86DC3E02C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05441-99C2-4BAE-BAF0-8D5755003891}" type="datetimeFigureOut">
              <a:rPr lang="ru-RU" smtClean="0"/>
              <a:t>15.12.2011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F7DA86F2-5D9A-4B3B-87E7-DE86DC3E02C3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05441-99C2-4BAE-BAF0-8D5755003891}" type="datetimeFigureOut">
              <a:rPr lang="ru-RU" smtClean="0"/>
              <a:t>15.12.2011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A86F2-5D9A-4B3B-87E7-DE86DC3E02C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05441-99C2-4BAE-BAF0-8D5755003891}" type="datetimeFigureOut">
              <a:rPr lang="ru-RU" smtClean="0"/>
              <a:t>15.12.2011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A86F2-5D9A-4B3B-87E7-DE86DC3E02C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05441-99C2-4BAE-BAF0-8D5755003891}" type="datetimeFigureOut">
              <a:rPr lang="ru-RU" smtClean="0"/>
              <a:t>15.12.2011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A86F2-5D9A-4B3B-87E7-DE86DC3E02C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05441-99C2-4BAE-BAF0-8D5755003891}" type="datetimeFigureOut">
              <a:rPr lang="ru-RU" smtClean="0"/>
              <a:t>15.12.2011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A86F2-5D9A-4B3B-87E7-DE86DC3E02C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05441-99C2-4BAE-BAF0-8D5755003891}" type="datetimeFigureOut">
              <a:rPr lang="ru-RU" smtClean="0"/>
              <a:t>15.12.2011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A86F2-5D9A-4B3B-87E7-DE86DC3E02C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05441-99C2-4BAE-BAF0-8D5755003891}" type="datetimeFigureOut">
              <a:rPr lang="ru-RU" smtClean="0"/>
              <a:t>15.12.2011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A86F2-5D9A-4B3B-87E7-DE86DC3E02C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6405441-99C2-4BAE-BAF0-8D5755003891}" type="datetimeFigureOut">
              <a:rPr lang="ru-RU" smtClean="0"/>
              <a:t>15.12.2011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F7DA86F2-5D9A-4B3B-87E7-DE86DC3E02C3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Эпидемия чумы 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Выполнил :</a:t>
            </a:r>
          </a:p>
          <a:p>
            <a:r>
              <a:rPr lang="ru-RU" dirty="0" smtClean="0">
                <a:solidFill>
                  <a:srgbClr val="C00000"/>
                </a:solidFill>
              </a:rPr>
              <a:t>Алексеенко Слава</a:t>
            </a:r>
            <a:endParaRPr lang="ru-RU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6143668"/>
          </a:xfrm>
        </p:spPr>
        <p:txBody>
          <a:bodyPr>
            <a:noAutofit/>
          </a:bodyPr>
          <a:lstStyle/>
          <a:p>
            <a:r>
              <a:rPr lang="ru-RU" sz="1600" dirty="0" smtClean="0">
                <a:solidFill>
                  <a:schemeClr val="tx1">
                    <a:lumMod val="95000"/>
                  </a:schemeClr>
                </a:solidFill>
              </a:rPr>
              <a:t>В истории чумы известны три колоссальные пандемии.</a:t>
            </a:r>
          </a:p>
          <a:p>
            <a:endParaRPr lang="ru-RU" sz="1600" dirty="0" smtClean="0">
              <a:solidFill>
                <a:schemeClr val="tx1">
                  <a:lumMod val="95000"/>
                </a:schemeClr>
              </a:solidFill>
            </a:endParaRPr>
          </a:p>
          <a:p>
            <a:r>
              <a:rPr lang="ru-RU" sz="1600" dirty="0" smtClean="0">
                <a:solidFill>
                  <a:schemeClr val="tx1">
                    <a:lumMod val="95000"/>
                  </a:schemeClr>
                </a:solidFill>
              </a:rPr>
              <a:t>Первая — «Юстинианова  чума», выйдя из Египта, опустошила почти все страны Средиземноморья и держалась около 60 лет. В разгар эпидемии в 542 г. только в Константинополе ежедневно умирали тысячи человек.</a:t>
            </a:r>
          </a:p>
          <a:p>
            <a:endParaRPr lang="ru-RU" sz="1600" dirty="0" smtClean="0">
              <a:solidFill>
                <a:schemeClr val="tx1">
                  <a:lumMod val="95000"/>
                </a:schemeClr>
              </a:solidFill>
            </a:endParaRPr>
          </a:p>
          <a:p>
            <a:r>
              <a:rPr lang="ru-RU" sz="1600" dirty="0" smtClean="0">
                <a:solidFill>
                  <a:schemeClr val="tx1">
                    <a:lumMod val="95000"/>
                  </a:schemeClr>
                </a:solidFill>
              </a:rPr>
              <a:t>Вторая и самая зловещая в истории Европы — «чёрная смерть» середины XIV в. Пришедшая из Азии «чёрная смерть» в Европе унесла треть населения. В 1346—1348 году бушевала бубонная чума, жертвами её стали 25 миллионов человек. В предисловии к «Декамерону» Боккаччо оставил описание её ужасов.</a:t>
            </a:r>
          </a:p>
          <a:p>
            <a:endParaRPr lang="ru-RU" sz="1600" dirty="0" smtClean="0">
              <a:solidFill>
                <a:schemeClr val="tx1">
                  <a:lumMod val="95000"/>
                </a:schemeClr>
              </a:solidFill>
            </a:endParaRPr>
          </a:p>
          <a:p>
            <a:r>
              <a:rPr lang="ru-RU" sz="1600" dirty="0" smtClean="0">
                <a:solidFill>
                  <a:schemeClr val="tx1">
                    <a:lumMod val="95000"/>
                  </a:schemeClr>
                </a:solidFill>
              </a:rPr>
              <a:t>В средневековой Западной Европе весь мусор, пищевые отходы и фекалии горожане выбрасывали прямо на улицы; узкие и кривые, они были недоступны для лучей солнца. В дождливую погоду улицы превращались в непроходимые болота, а в жаркий день в городе было трудно дышать из-за едкой и зловонной пыли. Вот что говорит Альберти о Сиене, которая «много теряет … из-за отсутствия клоак. Именно поэтому весь город издаёт зловоние не только в первую и последнюю ночную стражу, когда сосуды с накопившимися нечистотами выливаются в окна, но и в другие часы бывает отвратителен и сильно загрязнён». Понятно, что в таких условиях повальные болезни не прекращались, а во время эпидемий чумы, холеры и оспы именно в городах была самая высокая смертность.</a:t>
            </a:r>
          </a:p>
          <a:p>
            <a:endParaRPr lang="ru-RU" sz="1600" dirty="0" smtClean="0">
              <a:solidFill>
                <a:schemeClr val="tx1">
                  <a:lumMod val="95000"/>
                </a:schemeClr>
              </a:solidFill>
            </a:endParaRPr>
          </a:p>
          <a:p>
            <a:r>
              <a:rPr lang="ru-RU" sz="1600" dirty="0" smtClean="0">
                <a:solidFill>
                  <a:schemeClr val="tx1">
                    <a:lumMod val="95000"/>
                  </a:schemeClr>
                </a:solidFill>
              </a:rPr>
              <a:t>Третья — пандемия чумы, начавшаяся в 1892 г. в Индии (где погибло более 6 </a:t>
            </a:r>
            <a:r>
              <a:rPr lang="ru-RU" sz="1600" dirty="0" err="1" smtClean="0">
                <a:solidFill>
                  <a:schemeClr val="tx1">
                    <a:lumMod val="95000"/>
                  </a:schemeClr>
                </a:solidFill>
              </a:rPr>
              <a:t>млн</a:t>
            </a:r>
            <a:r>
              <a:rPr lang="ru-RU" sz="1600" dirty="0" smtClean="0">
                <a:solidFill>
                  <a:schemeClr val="tx1">
                    <a:lumMod val="95000"/>
                  </a:schemeClr>
                </a:solidFill>
              </a:rPr>
              <a:t> человек) и отразившаяся эхом в XX в. на Азорских островах, в Южной Америке.</a:t>
            </a:r>
            <a:endParaRPr lang="ru-RU" sz="1600" dirty="0">
              <a:solidFill>
                <a:schemeClr val="tx1">
                  <a:lumMod val="9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>
                <a:solidFill>
                  <a:schemeClr val="accent4">
                    <a:lumMod val="75000"/>
                  </a:schemeClr>
                </a:solidFill>
              </a:rPr>
              <a:t>Эпедемия</a:t>
            </a:r>
            <a:endParaRPr lang="ru-RU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000" dirty="0" err="1" smtClean="0">
                <a:solidFill>
                  <a:srgbClr val="7030A0"/>
                </a:solidFill>
              </a:rPr>
              <a:t>Эпиде́мия</a:t>
            </a:r>
            <a:r>
              <a:rPr lang="ru-RU" sz="2000" dirty="0" smtClean="0">
                <a:solidFill>
                  <a:srgbClr val="7030A0"/>
                </a:solidFill>
              </a:rPr>
              <a:t> (греч. </a:t>
            </a:r>
            <a:r>
              <a:rPr lang="ru-RU" sz="2000" dirty="0" err="1" smtClean="0">
                <a:solidFill>
                  <a:srgbClr val="7030A0"/>
                </a:solidFill>
              </a:rPr>
              <a:t>ἐπιδημία </a:t>
            </a:r>
            <a:r>
              <a:rPr lang="ru-RU" sz="2000" dirty="0" smtClean="0">
                <a:solidFill>
                  <a:srgbClr val="7030A0"/>
                </a:solidFill>
              </a:rPr>
              <a:t>— повальная болезнь, от </a:t>
            </a:r>
            <a:r>
              <a:rPr lang="ru-RU" sz="2000" dirty="0" err="1" smtClean="0">
                <a:solidFill>
                  <a:srgbClr val="7030A0"/>
                </a:solidFill>
              </a:rPr>
              <a:t>ἐπι </a:t>
            </a:r>
            <a:r>
              <a:rPr lang="ru-RU" sz="2000" dirty="0" smtClean="0">
                <a:solidFill>
                  <a:srgbClr val="7030A0"/>
                </a:solidFill>
              </a:rPr>
              <a:t>— на, среди и </a:t>
            </a:r>
            <a:r>
              <a:rPr lang="ru-RU" sz="2000" dirty="0" err="1" smtClean="0">
                <a:solidFill>
                  <a:srgbClr val="7030A0"/>
                </a:solidFill>
              </a:rPr>
              <a:t>δῆμος </a:t>
            </a:r>
            <a:r>
              <a:rPr lang="ru-RU" sz="2000" dirty="0" smtClean="0">
                <a:solidFill>
                  <a:srgbClr val="7030A0"/>
                </a:solidFill>
              </a:rPr>
              <a:t>— народ) — массовое увеличение заболеваемости вызванное действием заразного агента передающегося от субъекта к субъекту инфекционного заболевания (чума, оспа, тиф, холера, дифтерия, скарлатина, корь, грипп).</a:t>
            </a:r>
          </a:p>
          <a:p>
            <a:endParaRPr lang="ru-RU" sz="2000" dirty="0" smtClean="0">
              <a:solidFill>
                <a:srgbClr val="7030A0"/>
              </a:solidFill>
            </a:endParaRPr>
          </a:p>
          <a:p>
            <a:r>
              <a:rPr lang="ru-RU" sz="2000" dirty="0" smtClean="0">
                <a:solidFill>
                  <a:srgbClr val="7030A0"/>
                </a:solidFill>
              </a:rPr>
              <a:t>Раздел медицины, изучающий эпидемии и методы борьбы с ними, — эпидемиология.</a:t>
            </a:r>
          </a:p>
          <a:p>
            <a:endParaRPr lang="ru-RU" sz="2000" dirty="0" smtClean="0">
              <a:solidFill>
                <a:srgbClr val="7030A0"/>
              </a:solidFill>
            </a:endParaRPr>
          </a:p>
          <a:p>
            <a:r>
              <a:rPr lang="ru-RU" sz="2000" dirty="0" smtClean="0">
                <a:solidFill>
                  <a:srgbClr val="7030A0"/>
                </a:solidFill>
              </a:rPr>
              <a:t>Эпидемический процесс заключается в непрерывной передаче возбудителя инфекции в коллективе. Иначе говоря, для возникновения эпидемического процесса необходимы три фактора (или условия):</a:t>
            </a:r>
          </a:p>
          <a:p>
            <a:r>
              <a:rPr lang="ru-RU" sz="2000" dirty="0" smtClean="0">
                <a:solidFill>
                  <a:srgbClr val="7030A0"/>
                </a:solidFill>
              </a:rPr>
              <a:t>источник возбудителя инфекционного процесса</a:t>
            </a:r>
            <a:endParaRPr lang="ru-RU" sz="20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68997"/>
          </a:xfrm>
        </p:spPr>
        <p:txBody>
          <a:bodyPr>
            <a:noAutofit/>
          </a:bodyPr>
          <a:lstStyle/>
          <a:p>
            <a:r>
              <a:rPr lang="ru-RU" sz="1600" dirty="0" smtClean="0">
                <a:solidFill>
                  <a:srgbClr val="FF0000"/>
                </a:solidFill>
              </a:rPr>
              <a:t>Чума - острая природно-очаговая инфекционная болезнь, характеризуется тяжелейшей интоксикацией, лихорадкой, поражением кожи, лимфатических узлов, легких, способностью принимать септическое течение. Относится к особо опасным инфекциям.</a:t>
            </a:r>
          </a:p>
          <a:p>
            <a:endParaRPr lang="ru-RU" sz="1600" dirty="0" smtClean="0">
              <a:solidFill>
                <a:srgbClr val="FF0000"/>
              </a:solidFill>
            </a:endParaRPr>
          </a:p>
          <a:p>
            <a:r>
              <a:rPr lang="ru-RU" sz="1600" dirty="0" smtClean="0">
                <a:solidFill>
                  <a:srgbClr val="FF0000"/>
                </a:solidFill>
              </a:rPr>
              <a:t>Возбудитель - чумная палочка (Yersinia pestis) принадлежит к роду семейства Brucellaceae; размер ее 0,5-1,5 мкм, неподвижная, не образует капсул и спор, грамотрицательная, концы палочек окрашиваются гораздо интенсивнее средней части (биполярность). Хорошо растет, но медленно на обычных питательных средах, оптимум роста 28оС.</a:t>
            </a:r>
          </a:p>
          <a:p>
            <a:endParaRPr lang="ru-RU" sz="1600" dirty="0" smtClean="0">
              <a:solidFill>
                <a:srgbClr val="FF0000"/>
              </a:solidFill>
            </a:endParaRPr>
          </a:p>
          <a:p>
            <a:r>
              <a:rPr lang="ru-RU" sz="1600" dirty="0" smtClean="0">
                <a:solidFill>
                  <a:srgbClr val="FF0000"/>
                </a:solidFill>
              </a:rPr>
              <a:t>Возбудитель является факультативным внутриклеточным паразитом. Его высокая вирулентность опосредуется V и W-антигенами, обеспечивающими резистентность микроорганизма внутриклеточному фагоцитарному уничтожению. Кроме того, фракция I (капсульный антиген) частично защищает микроб от фагоцитоза полиморфно-ядерными лейкоцитами. К другим факторам вирулентности, также ответственным за патогенез заболевания, относятся пестицин, фибринолизин, коагулаза и липополисахарозный эндотоксин. У возбудителя не установлено отдельных серотипов, но биотипы antigua, orientalis и mediaevalis имеют определенное географическое распространение. Доказана возможность генных перестроек, ведущих к утрате или восстановлению вирулентности возбудителя чумы. Микроб относительно устойчив к высыханию и может в течение многих месяцев сохранять жизнеспособность в холодных сырых условиях, в таких, как почва звериных нор. Из клинического материала в последнее время были выделены </a:t>
            </a:r>
            <a:r>
              <a:rPr lang="ru-RU" sz="1600" dirty="0" err="1" smtClean="0">
                <a:solidFill>
                  <a:srgbClr val="FF0000"/>
                </a:solidFill>
              </a:rPr>
              <a:t>стрептомицино</a:t>
            </a:r>
            <a:r>
              <a:rPr lang="ru-RU" sz="1600" dirty="0" smtClean="0">
                <a:solidFill>
                  <a:srgbClr val="FF0000"/>
                </a:solidFill>
              </a:rPr>
              <a:t>- и тетрациклиноустойчивые штаммы.</a:t>
            </a:r>
            <a:endParaRPr lang="ru-RU" sz="1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71538" y="1071546"/>
            <a:ext cx="7113422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Конец!</a:t>
            </a:r>
            <a:br>
              <a:rPr lang="ru-RU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</a:br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Спасибо за внимание!</a:t>
            </a:r>
            <a:endParaRPr lang="ru-RU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40</TotalTime>
  <Words>585</Words>
  <Application>Microsoft Office PowerPoint</Application>
  <PresentationFormat>Экран (4:3)</PresentationFormat>
  <Paragraphs>25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Апекс</vt:lpstr>
      <vt:lpstr>Эпидемия чумы </vt:lpstr>
      <vt:lpstr>Слайд 2</vt:lpstr>
      <vt:lpstr>Эпедемия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Эпидемия чумы</dc:title>
  <dc:creator>User</dc:creator>
  <cp:lastModifiedBy>User</cp:lastModifiedBy>
  <cp:revision>5</cp:revision>
  <dcterms:created xsi:type="dcterms:W3CDTF">2011-12-15T14:42:39Z</dcterms:created>
  <dcterms:modified xsi:type="dcterms:W3CDTF">2011-12-15T15:23:05Z</dcterms:modified>
</cp:coreProperties>
</file>