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3" r:id="rId4"/>
    <p:sldId id="258" r:id="rId5"/>
    <p:sldId id="259" r:id="rId6"/>
    <p:sldId id="261" r:id="rId7"/>
    <p:sldId id="260" r:id="rId8"/>
    <p:sldId id="264" r:id="rId9"/>
    <p:sldId id="262"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99414599-F4C0-446C-B250-BA7B850F5965}" type="datetimeFigureOut">
              <a:rPr lang="ru-RU" smtClean="0"/>
              <a:t>17.12.2012</a:t>
            </a:fld>
            <a:endParaRPr lang="ru-RU"/>
          </a:p>
        </p:txBody>
      </p:sp>
      <p:sp>
        <p:nvSpPr>
          <p:cNvPr id="16" name="Номер слайда 15"/>
          <p:cNvSpPr>
            <a:spLocks noGrp="1"/>
          </p:cNvSpPr>
          <p:nvPr>
            <p:ph type="sldNum" sz="quarter" idx="11"/>
          </p:nvPr>
        </p:nvSpPr>
        <p:spPr/>
        <p:txBody>
          <a:bodyPr/>
          <a:lstStyle/>
          <a:p>
            <a:fld id="{0C1DFE6C-9280-4E6A-88EA-D7B444F4F2F7}"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9414599-F4C0-446C-B250-BA7B850F5965}" type="datetimeFigureOut">
              <a:rPr lang="ru-RU" smtClean="0"/>
              <a:t>17.12.2012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C1DFE6C-9280-4E6A-88EA-D7B444F4F2F7}"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9414599-F4C0-446C-B250-BA7B850F5965}" type="datetimeFigureOut">
              <a:rPr lang="ru-RU" smtClean="0"/>
              <a:t>17.12.2012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C1DFE6C-9280-4E6A-88EA-D7B444F4F2F7}"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99414599-F4C0-446C-B250-BA7B850F5965}" type="datetimeFigureOut">
              <a:rPr lang="ru-RU" smtClean="0"/>
              <a:t>17.12.2012</a:t>
            </a:fld>
            <a:endParaRPr lang="ru-RU"/>
          </a:p>
        </p:txBody>
      </p:sp>
      <p:sp>
        <p:nvSpPr>
          <p:cNvPr id="15" name="Номер слайда 14"/>
          <p:cNvSpPr>
            <a:spLocks noGrp="1"/>
          </p:cNvSpPr>
          <p:nvPr>
            <p:ph type="sldNum" sz="quarter" idx="15"/>
          </p:nvPr>
        </p:nvSpPr>
        <p:spPr/>
        <p:txBody>
          <a:bodyPr/>
          <a:lstStyle>
            <a:lvl1pPr algn="ctr">
              <a:defRPr/>
            </a:lvl1pPr>
          </a:lstStyle>
          <a:p>
            <a:fld id="{0C1DFE6C-9280-4E6A-88EA-D7B444F4F2F7}"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99414599-F4C0-446C-B250-BA7B850F5965}" type="datetimeFigureOut">
              <a:rPr lang="ru-RU" smtClean="0"/>
              <a:t>17.12.2012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C1DFE6C-9280-4E6A-88EA-D7B444F4F2F7}"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99414599-F4C0-446C-B250-BA7B850F5965}" type="datetimeFigureOut">
              <a:rPr lang="ru-RU" smtClean="0"/>
              <a:t>17.12.2012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C1DFE6C-9280-4E6A-88EA-D7B444F4F2F7}"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0C1DFE6C-9280-4E6A-88EA-D7B444F4F2F7}"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99414599-F4C0-446C-B250-BA7B850F5965}" type="datetimeFigureOut">
              <a:rPr lang="ru-RU" smtClean="0"/>
              <a:t>17.12.2012</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99414599-F4C0-446C-B250-BA7B850F5965}" type="datetimeFigureOut">
              <a:rPr lang="ru-RU" smtClean="0"/>
              <a:t>17.12.2012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C1DFE6C-9280-4E6A-88EA-D7B444F4F2F7}"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9414599-F4C0-446C-B250-BA7B850F5965}" type="datetimeFigureOut">
              <a:rPr lang="ru-RU" smtClean="0"/>
              <a:t>17.12.2012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C1DFE6C-9280-4E6A-88EA-D7B444F4F2F7}"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99414599-F4C0-446C-B250-BA7B850F5965}" type="datetimeFigureOut">
              <a:rPr lang="ru-RU" smtClean="0"/>
              <a:t>17.12.2012</a:t>
            </a:fld>
            <a:endParaRPr lang="ru-RU"/>
          </a:p>
        </p:txBody>
      </p:sp>
      <p:sp>
        <p:nvSpPr>
          <p:cNvPr id="9" name="Номер слайда 8"/>
          <p:cNvSpPr>
            <a:spLocks noGrp="1"/>
          </p:cNvSpPr>
          <p:nvPr>
            <p:ph type="sldNum" sz="quarter" idx="15"/>
          </p:nvPr>
        </p:nvSpPr>
        <p:spPr/>
        <p:txBody>
          <a:bodyPr/>
          <a:lstStyle/>
          <a:p>
            <a:fld id="{0C1DFE6C-9280-4E6A-88EA-D7B444F4F2F7}"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99414599-F4C0-446C-B250-BA7B850F5965}" type="datetimeFigureOut">
              <a:rPr lang="ru-RU" smtClean="0"/>
              <a:t>17.12.2012</a:t>
            </a:fld>
            <a:endParaRPr lang="ru-RU"/>
          </a:p>
        </p:txBody>
      </p:sp>
      <p:sp>
        <p:nvSpPr>
          <p:cNvPr id="9" name="Номер слайда 8"/>
          <p:cNvSpPr>
            <a:spLocks noGrp="1"/>
          </p:cNvSpPr>
          <p:nvPr>
            <p:ph type="sldNum" sz="quarter" idx="11"/>
          </p:nvPr>
        </p:nvSpPr>
        <p:spPr/>
        <p:txBody>
          <a:bodyPr/>
          <a:lstStyle/>
          <a:p>
            <a:fld id="{0C1DFE6C-9280-4E6A-88EA-D7B444F4F2F7}"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99414599-F4C0-446C-B250-BA7B850F5965}" type="datetimeFigureOut">
              <a:rPr lang="ru-RU" smtClean="0"/>
              <a:t>17.12.2012</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C1DFE6C-9280-4E6A-88EA-D7B444F4F2F7}"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ru.wikipedia.org/wiki/%D0%9E%D0%BF%D0%B5%D1%80%D0%B0_%D0%97%D0%B8%D0%BC%D0%B8%D0%BD%D0%B0" TargetMode="External"/><Relationship Id="rId7" Type="http://schemas.openxmlformats.org/officeDocument/2006/relationships/image" Target="../media/image6.jpeg"/><Relationship Id="rId2" Type="http://schemas.openxmlformats.org/officeDocument/2006/relationships/hyperlink" Target="http://ru.wikipedia.org/wiki/%D0%A0%D1%83%D0%B1%D0%B8%D0%BD%D1%88%D1%82%D0%B5%D0%B9%D0%BD,_%D0%90%D0%BD%D1%82%D0%BE%D0%BD_%D0%93%D1%80%D0%B8%D0%B3%D0%BE%D1%80%D1%8C%D0%B5%D0%B2%D0%B8%D1%87" TargetMode="External"/><Relationship Id="rId1" Type="http://schemas.openxmlformats.org/officeDocument/2006/relationships/slideLayout" Target="../slideLayouts/slideLayout2.xml"/><Relationship Id="rId6" Type="http://schemas.openxmlformats.org/officeDocument/2006/relationships/hyperlink" Target="http://ru.wikipedia.org/wiki/%D0%9F%D0%B0%D1%80%D0%B8%D0%B6" TargetMode="External"/><Relationship Id="rId5" Type="http://schemas.openxmlformats.org/officeDocument/2006/relationships/hyperlink" Target="http://ru.wikipedia.org/wiki/%D0%9C%D0%B5%D0%B6%D0%B4%D1%83%D0%BD%D0%B0%D1%80%D0%BE%D0%B4%D0%BD%D0%B0%D1%8F_%D0%B2%D1%8B%D1%81%D1%82%D0%B0%D0%B2%D0%BA%D0%B0_%D1%81%D0%BE%D0%B2%D1%80%D0%B5%D0%BC%D0%B5%D0%BD%D0%BD%D1%8B%D1%85_%D0%B4%D0%B5%D0%BA%D0%BE%D1%80%D0%B0%D1%82%D0%B8%D0%B2%D0%BD%D1%8B%D1%85_%D0%B8_%D0%BF%D1%80%D0%BE%D0%BC%D1%8B%D1%88%D0%BB%D0%B5%D0%BD%D0%BD%D1%8B%D1%85_%D0%B8%D1%81%D0%BA%D1%83%D1%81%D1%81%D1%82%D0%B2" TargetMode="External"/><Relationship Id="rId4" Type="http://schemas.openxmlformats.org/officeDocument/2006/relationships/hyperlink" Target="http://ru.wikipedia.org/wiki/%D0%93%D0%A6%D0%A2%D0%9C_%D0%B8%D0%BC._%D0%90._%D0%90._%D0%91%D0%B0%D1%85%D1%80%D1%83%D1%88%D0%B8%D0%BD%D0%B0"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ru.wikipedia.org/wiki/%D0%A2%D1%80%D0%B5%D1%82%D1%8C%D1%8F%D0%BA%D0%BE%D0%B2%D1%81%D0%BA%D0%B0%D1%8F_%D0%B3%D0%B0%D0%BB%D0%B5%D1%80%D0%B5%D1%8F" TargetMode="External"/><Relationship Id="rId2" Type="http://schemas.openxmlformats.org/officeDocument/2006/relationships/hyperlink" Target="http://ru.wikipedia.org/wiki/%D0%9A%D0%B5%D0%B3%D0%BE%D1%81%D1%82%D1%80%D0%BE%D0%B2" TargetMode="External"/><Relationship Id="rId1" Type="http://schemas.openxmlformats.org/officeDocument/2006/relationships/slideLayout" Target="../slideLayouts/slideLayout2.xml"/><Relationship Id="rId5" Type="http://schemas.openxmlformats.org/officeDocument/2006/relationships/hyperlink" Target="http://ru.wikipedia.org/wiki/%D0%A0%D1%83%D1%81%D1%81%D0%BA%D0%B8%D0%B9_%D0%BC%D1%83%D0%B7%D0%B5%D0%B9" TargetMode="External"/><Relationship Id="rId4" Type="http://schemas.openxmlformats.org/officeDocument/2006/relationships/hyperlink" Target="http://ru.wikipedia.org/wiki/%D0%93%D0%BB%D0%B0%D0%B4%D0%B8%D0%BE%D0%BB%D1%83%D1%8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857420" y="5286388"/>
            <a:ext cx="8305800" cy="1143000"/>
          </a:xfrm>
        </p:spPr>
        <p:txBody>
          <a:bodyPr/>
          <a:lstStyle/>
          <a:p>
            <a:r>
              <a:rPr lang="ru-RU" dirty="0" smtClean="0"/>
              <a:t>Выполнил : Алексеенко Слава</a:t>
            </a:r>
            <a:endParaRPr lang="ru-RU" dirty="0"/>
          </a:p>
        </p:txBody>
      </p:sp>
      <p:sp>
        <p:nvSpPr>
          <p:cNvPr id="2" name="Заголовок 1"/>
          <p:cNvSpPr>
            <a:spLocks noGrp="1"/>
          </p:cNvSpPr>
          <p:nvPr>
            <p:ph type="ctrTitle"/>
          </p:nvPr>
        </p:nvSpPr>
        <p:spPr>
          <a:xfrm>
            <a:off x="-500098" y="857232"/>
            <a:ext cx="9358378" cy="1470025"/>
          </a:xfrm>
        </p:spPr>
        <p:txBody>
          <a:bodyPr/>
          <a:lstStyle/>
          <a:p>
            <a:r>
              <a:rPr lang="ru-RU" sz="5400" dirty="0" smtClean="0">
                <a:solidFill>
                  <a:srgbClr val="FF0000"/>
                </a:solidFill>
              </a:rPr>
              <a:t>Кончаловский Петр  Петрович</a:t>
            </a:r>
            <a:endParaRPr lang="ru-RU" sz="5400" dirty="0">
              <a:solidFill>
                <a:srgbClr val="FF0000"/>
              </a:solidFill>
            </a:endParaRPr>
          </a:p>
        </p:txBody>
      </p:sp>
      <p:sp>
        <p:nvSpPr>
          <p:cNvPr id="18434" name="AutoShape 2" descr="http://artchive.ru/images/work/800/295733/%D0%9F%D0%B5%D1%82%D1%80-%D0%9F%D0%B5%D1%82%D1%80%D0%BE%D0%B2%D0%B8%D1%87-%D0%9A%D0%BE%D0%BD%D1%87%D0%B0%D0%BB%D0%BE%D0%B2%D1%81%D0%BA%D0%B8%D0%B9--konchalovsky-self-portrait.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8436" name="AutoShape 4" descr="http://artchive.ru/images/work/800/295733/%D0%9F%D0%B5%D1%82%D1%80-%D0%9F%D0%B5%D1%82%D1%80%D0%BE%D0%B2%D0%B8%D1%87-%D0%9A%D0%BE%D0%BD%D1%87%D0%B0%D0%BB%D0%BE%D0%B2%D1%81%D0%BA%D0%B8%D0%B9--konchalovsky-self-portrait.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8437" name="Picture 5" descr="C:\Users\User\Desktop\Петр-Петрович-Кончаловский--konchalovsky-self-portrait.jpg"/>
          <p:cNvPicPr>
            <a:picLocks noChangeAspect="1" noChangeArrowheads="1"/>
          </p:cNvPicPr>
          <p:nvPr/>
        </p:nvPicPr>
        <p:blipFill>
          <a:blip r:embed="rId2" cstate="print"/>
          <a:srcRect/>
          <a:stretch>
            <a:fillRect/>
          </a:stretch>
        </p:blipFill>
        <p:spPr bwMode="auto">
          <a:xfrm>
            <a:off x="4857752" y="2357430"/>
            <a:ext cx="4286248" cy="450057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142984"/>
            <a:ext cx="9144000" cy="5715016"/>
          </a:xfrm>
        </p:spPr>
        <p:txBody>
          <a:bodyPr>
            <a:noAutofit/>
          </a:bodyPr>
          <a:lstStyle/>
          <a:p>
            <a:r>
              <a:rPr lang="ru-RU" sz="1400" dirty="0" smtClean="0"/>
              <a:t>  В русской живописи XX в. место П. П. </a:t>
            </a:r>
            <a:r>
              <a:rPr lang="ru-RU" sz="1400" dirty="0" err="1" smtClean="0"/>
              <a:t>Кончаловского</a:t>
            </a:r>
            <a:r>
              <a:rPr lang="ru-RU" sz="1400" dirty="0" smtClean="0"/>
              <a:t> - одно из центральных. Он был создан для живописи, ощущал мир живописно - как пиршество красок - и едва ли не олицетворял собой само это искусство. Учился он в Харьковской рисовальной школе, затем на вечерних курсах СХПУ, в академии Р. </a:t>
            </a:r>
            <a:r>
              <a:rPr lang="ru-RU" sz="1400" dirty="0" err="1" smtClean="0"/>
              <a:t>Жюлиана</a:t>
            </a:r>
            <a:r>
              <a:rPr lang="ru-RU" sz="1400" dirty="0" smtClean="0"/>
              <a:t> в Париже (1897-98), наконец, в Высшем художественном училище при Петербургской АХ (1898-1905). Но свой художественный мир открыл лишь в новом веке, в пору бурной ломки художественных традиций. Общество художников с озорным названием "Бубновый валет" объединило в 1910 г. молодых новаторов, не удовлетворенных пассивным, чисто зрительным отображением мира на холсте. Вытеснить это иллюзорное, недостаточно, по их ощущению, материальное восприятие другим - пластически объемным, весомым, осязательно конкретным и энергичным - они стремились, осваивая, с одной стороны, творческое наследие П. Сезанна (и отчасти В. Ван </a:t>
            </a:r>
            <a:r>
              <a:rPr lang="ru-RU" sz="1400" dirty="0" err="1" smtClean="0"/>
              <a:t>Гога</a:t>
            </a:r>
            <a:r>
              <a:rPr lang="ru-RU" sz="1400" dirty="0" smtClean="0"/>
              <a:t>), а с другой - обращаясь к искусству непрофессиональному. Их привлекла грубоватая, не ведающая школьных правил перспективы, композиционного равновесия и колористической гармонии, но зато решительная и лаконичная живопись провинциальных </a:t>
            </a:r>
            <a:r>
              <a:rPr lang="ru-RU" sz="1400" dirty="0" err="1" smtClean="0"/>
              <a:t>вывесочников</a:t>
            </a:r>
            <a:r>
              <a:rPr lang="ru-RU" sz="1400" dirty="0" smtClean="0"/>
              <a:t> и яркие росписи трактирных подносов. Укрупнить, огрубить, но сделать каждую вещь плотной и крепкой - вот задача молодого </a:t>
            </a:r>
            <a:r>
              <a:rPr lang="ru-RU" sz="1400" dirty="0" err="1" smtClean="0"/>
              <a:t>Кончаловского</a:t>
            </a:r>
            <a:r>
              <a:rPr lang="ru-RU" sz="1400" dirty="0" smtClean="0"/>
              <a:t> в его многочисленных натюрмортах, где неслучайно фигурирует часто тот же рыночный поднос как своего рода камертон, задающий живописи необходимый уровень колористического напряжения ("Красный поднос", 1913). Цвет здесь передает не столько поверхностную раскраску, сколько саму форму и массу, материальную плоть вещей. В натюрморте "Сухие краски" (1912) тяжелые цветные порошки в прозрачных банках делают это качество цвета особенно наглядным. И человека молодой Кончаловский видел почти </a:t>
            </a:r>
            <a:r>
              <a:rPr lang="ru-RU" sz="1400" dirty="0" err="1" smtClean="0"/>
              <a:t>по-вывесочному</a:t>
            </a:r>
            <a:r>
              <a:rPr lang="ru-RU" sz="1400" dirty="0" smtClean="0"/>
              <a:t> </a:t>
            </a:r>
            <a:r>
              <a:rPr lang="ru-RU" sz="1400" dirty="0" err="1" smtClean="0"/>
              <a:t>огрубленно</a:t>
            </a:r>
            <a:r>
              <a:rPr lang="ru-RU" sz="1400" dirty="0" smtClean="0"/>
              <a:t>, цельно и мощно: "Портрет художника Г. Б. </a:t>
            </a:r>
            <a:r>
              <a:rPr lang="ru-RU" sz="1400" dirty="0" err="1" smtClean="0"/>
              <a:t>Якулова</a:t>
            </a:r>
            <a:r>
              <a:rPr lang="ru-RU" sz="1400" dirty="0" smtClean="0"/>
              <a:t>" (1910), "Семейный портрет" (1912), "Портрет матадора" (1913). </a:t>
            </a:r>
            <a:br>
              <a:rPr lang="ru-RU" sz="1400" dirty="0" smtClean="0"/>
            </a:br>
            <a:r>
              <a:rPr lang="ru-RU" sz="1400" dirty="0" smtClean="0"/>
              <a:t/>
            </a:r>
            <a:br>
              <a:rPr lang="ru-RU" sz="1400" dirty="0" smtClean="0"/>
            </a:br>
            <a:r>
              <a:rPr lang="ru-RU" sz="1400" dirty="0" smtClean="0"/>
              <a:t>     </a:t>
            </a:r>
            <a:endParaRPr lang="ru-RU" sz="1400" dirty="0">
              <a:solidFill>
                <a:schemeClr val="bg1"/>
              </a:solidFill>
            </a:endParaRPr>
          </a:p>
        </p:txBody>
      </p:sp>
      <p:sp>
        <p:nvSpPr>
          <p:cNvPr id="2" name="Заголовок 1"/>
          <p:cNvSpPr>
            <a:spLocks noGrp="1"/>
          </p:cNvSpPr>
          <p:nvPr>
            <p:ph type="title"/>
          </p:nvPr>
        </p:nvSpPr>
        <p:spPr>
          <a:xfrm>
            <a:off x="500034" y="0"/>
            <a:ext cx="8229600" cy="1219200"/>
          </a:xfrm>
        </p:spPr>
        <p:txBody>
          <a:bodyPr/>
          <a:lstStyle/>
          <a:p>
            <a:r>
              <a:rPr lang="ru-RU" dirty="0" smtClean="0">
                <a:solidFill>
                  <a:srgbClr val="FF0000"/>
                </a:solidFill>
              </a:rPr>
              <a:t>Биография</a:t>
            </a:r>
            <a:endParaRPr lang="ru-RU"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214290"/>
            <a:ext cx="5715008" cy="6357982"/>
          </a:xfrm>
        </p:spPr>
        <p:txBody>
          <a:bodyPr>
            <a:normAutofit fontScale="55000" lnSpcReduction="20000"/>
          </a:bodyPr>
          <a:lstStyle/>
          <a:p>
            <a:r>
              <a:rPr lang="ru-RU" sz="2800" dirty="0" smtClean="0"/>
              <a:t>    Впрочем, со временем влияние примитива слабеет, уступая свободной энергии письма, подвижности кисти. В "Портрете скрипача Ромашкова" (1918) решается чисто живописными средствами задача выражения в неподвижном изображении сложного, нервного движения, самого ритма музыки, которую играет скрипач. </a:t>
            </a:r>
            <a:br>
              <a:rPr lang="ru-RU" sz="2800" dirty="0" smtClean="0"/>
            </a:br>
            <a:r>
              <a:rPr lang="ru-RU" sz="2800" dirty="0" smtClean="0"/>
              <a:t/>
            </a:r>
            <a:br>
              <a:rPr lang="ru-RU" sz="2800" dirty="0" smtClean="0"/>
            </a:br>
            <a:r>
              <a:rPr lang="ru-RU" sz="2800" dirty="0" smtClean="0"/>
              <a:t>         В работах 1920-х гг. исчезает "</a:t>
            </a:r>
            <a:r>
              <a:rPr lang="ru-RU" sz="2800" dirty="0" err="1" smtClean="0"/>
              <a:t>бубновова-летский</a:t>
            </a:r>
            <a:r>
              <a:rPr lang="ru-RU" sz="2800" dirty="0" smtClean="0"/>
              <a:t>" схематизм формы и цвета, живопись </a:t>
            </a:r>
            <a:r>
              <a:rPr lang="ru-RU" sz="2800" dirty="0" err="1" smtClean="0"/>
              <a:t>Кончаловского</a:t>
            </a:r>
            <a:r>
              <a:rPr lang="ru-RU" sz="2800" dirty="0" smtClean="0"/>
              <a:t>, оставаясь полнозвучной и яркой, обретает колористическую тонкость, сложное богатство переходов и внутренних контрастов холодного и жаркого цвета. В ней празднично сияет обнаженное тело, белеют древние стены новгородских соборов, мерцающая позолота фигурной сахарницы оттеняется глубокой зеленью темного стекла ("Зеленая рюмка", 1933). Тихая домашняя сцена в автопортрете с семьей ("Миша, пойди за пивом", 1926) разворачивается в двухметровый холст, сверкающий декоративным богатством узорных тканей. Кончаловский пишет полные жизненной энергии портреты композитора С. С. Прокофьева (1934), писателя А. Н. Толстого, за обильно уставленным лоснящейся снедью столом (1940-41), искусствоведа С. </a:t>
            </a:r>
            <a:r>
              <a:rPr lang="ru-RU" sz="2800" dirty="0" err="1" smtClean="0"/>
              <a:t>Трой-ницкого</a:t>
            </a:r>
            <a:r>
              <a:rPr lang="ru-RU" sz="2800" dirty="0" smtClean="0"/>
              <a:t> (1943). Лишь в громадном портрете В. Э. Мейерхольда (1938), необычайно нарядном, потому что режиссер написан на узорном фоне среднеазиатской вышивки, резким диссонансом звучит драматическая нота - страдальческое лицо человека, загнанного в тупик, ждущего гибели. </a:t>
            </a:r>
            <a:br>
              <a:rPr lang="ru-RU" sz="2800" dirty="0" smtClean="0"/>
            </a:br>
            <a:r>
              <a:rPr lang="ru-RU" sz="2800" dirty="0" smtClean="0"/>
              <a:t/>
            </a:r>
            <a:br>
              <a:rPr lang="ru-RU" sz="2800" dirty="0" smtClean="0"/>
            </a:br>
            <a:r>
              <a:rPr lang="ru-RU" sz="2800" dirty="0" smtClean="0"/>
              <a:t>         Свой могучий живописный темперамент, радостное приятие жизни Кончаловский донес, сквозь все сложности жизни, до последних своих холстов. </a:t>
            </a:r>
            <a:br>
              <a:rPr lang="ru-RU" sz="2800" dirty="0" smtClean="0"/>
            </a:br>
            <a:r>
              <a:rPr lang="ru-RU" sz="2800" dirty="0" smtClean="0"/>
              <a:t/>
            </a:r>
            <a:br>
              <a:rPr lang="ru-RU" sz="2800" dirty="0" smtClean="0"/>
            </a:br>
            <a:endParaRPr lang="ru-RU" sz="2800" dirty="0" smtClean="0"/>
          </a:p>
          <a:p>
            <a:endParaRPr lang="ru-RU" sz="2800" dirty="0" smtClean="0">
              <a:solidFill>
                <a:schemeClr val="bg1"/>
              </a:solidFill>
            </a:endParaRPr>
          </a:p>
          <a:p>
            <a:endParaRPr lang="ru-RU" dirty="0"/>
          </a:p>
        </p:txBody>
      </p:sp>
      <p:pic>
        <p:nvPicPr>
          <p:cNvPr id="4" name="Рисунок 3" descr="281-1.jpg"/>
          <p:cNvPicPr>
            <a:picLocks noChangeAspect="1"/>
          </p:cNvPicPr>
          <p:nvPr/>
        </p:nvPicPr>
        <p:blipFill>
          <a:blip r:embed="rId2" cstate="print"/>
          <a:stretch>
            <a:fillRect/>
          </a:stretch>
        </p:blipFill>
        <p:spPr>
          <a:xfrm>
            <a:off x="5715008" y="0"/>
            <a:ext cx="3428992" cy="3357586"/>
          </a:xfrm>
          <a:prstGeom prst="rect">
            <a:avLst/>
          </a:prstGeom>
        </p:spPr>
      </p:pic>
      <p:pic>
        <p:nvPicPr>
          <p:cNvPr id="5" name="Рисунок 4" descr="282-1.jpg"/>
          <p:cNvPicPr>
            <a:picLocks noChangeAspect="1"/>
          </p:cNvPicPr>
          <p:nvPr/>
        </p:nvPicPr>
        <p:blipFill>
          <a:blip r:embed="rId3" cstate="print"/>
          <a:stretch>
            <a:fillRect/>
          </a:stretch>
        </p:blipFill>
        <p:spPr>
          <a:xfrm>
            <a:off x="5572132" y="3357562"/>
            <a:ext cx="3571868" cy="350043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5072066" cy="4572000"/>
          </a:xfrm>
        </p:spPr>
        <p:txBody>
          <a:bodyPr>
            <a:normAutofit/>
          </a:bodyPr>
          <a:lstStyle/>
          <a:p>
            <a:r>
              <a:rPr lang="ru-RU" sz="1600" b="1" dirty="0" smtClean="0"/>
              <a:t>Театральные работы</a:t>
            </a:r>
          </a:p>
          <a:p>
            <a:r>
              <a:rPr lang="ru-RU" sz="1600" dirty="0" smtClean="0"/>
              <a:t>Портрет Жоржа </a:t>
            </a:r>
            <a:r>
              <a:rPr lang="ru-RU" sz="1600" dirty="0" err="1" smtClean="0"/>
              <a:t>Якулова</a:t>
            </a:r>
            <a:endParaRPr lang="ru-RU" sz="1600" dirty="0" smtClean="0"/>
          </a:p>
          <a:p>
            <a:r>
              <a:rPr lang="ru-RU" sz="1600" dirty="0" smtClean="0"/>
              <a:t>Кончаловский также известен как мастер театральной декорации, в 1912 оформил оперу </a:t>
            </a:r>
            <a:r>
              <a:rPr lang="ru-RU" sz="1600" dirty="0" smtClean="0">
                <a:hlinkClick r:id="rId2" tooltip="Рубинштейн, Антон Григорьевич"/>
              </a:rPr>
              <a:t>А. Г. Рубинштейна</a:t>
            </a:r>
            <a:r>
              <a:rPr lang="ru-RU" sz="1600" dirty="0" smtClean="0"/>
              <a:t> «Купец Калашников» для </a:t>
            </a:r>
            <a:r>
              <a:rPr lang="ru-RU" sz="1600" dirty="0" smtClean="0">
                <a:hlinkClick r:id="rId3" tooltip="Опера Зимина"/>
              </a:rPr>
              <a:t>театра Зимина</a:t>
            </a:r>
            <a:r>
              <a:rPr lang="ru-RU" sz="1600" dirty="0" smtClean="0"/>
              <a:t>. Сам художник эту работу относил к одной из своих лучших в этом жанре. Ныне 6 эскизов декораций и 17 эскизов костюмов хранятся в </a:t>
            </a:r>
            <a:r>
              <a:rPr lang="ru-RU" sz="1600" dirty="0" smtClean="0">
                <a:hlinkClick r:id="rId4" tooltip="ГЦТМ им. А. А. Бахрушина"/>
              </a:rPr>
              <a:t>ГЦТМ им. А. А. Бахрушина</a:t>
            </a:r>
            <a:r>
              <a:rPr lang="ru-RU" sz="1600" dirty="0" smtClean="0"/>
              <a:t>; эскиз декорации «Зима. Улица» можно увидеть в издании музея «Альбом. ЦГТМ им. Бахрушина, М., 1971, с. 140», 4 эскиза — в издании Пахомова, с. 338—39.</a:t>
            </a:r>
          </a:p>
          <a:p>
            <a:endParaRPr lang="ru-RU" dirty="0"/>
          </a:p>
        </p:txBody>
      </p:sp>
      <p:sp>
        <p:nvSpPr>
          <p:cNvPr id="4" name="Прямоугольник 3"/>
          <p:cNvSpPr/>
          <p:nvPr/>
        </p:nvSpPr>
        <p:spPr>
          <a:xfrm>
            <a:off x="0" y="4357694"/>
            <a:ext cx="4572000" cy="1815882"/>
          </a:xfrm>
          <a:prstGeom prst="rect">
            <a:avLst/>
          </a:prstGeom>
        </p:spPr>
        <p:txBody>
          <a:bodyPr>
            <a:spAutoFit/>
          </a:bodyPr>
          <a:lstStyle/>
          <a:p>
            <a:r>
              <a:rPr lang="ru-RU" sz="1600" b="1" dirty="0" smtClean="0"/>
              <a:t>Выставки</a:t>
            </a:r>
          </a:p>
          <a:p>
            <a:r>
              <a:rPr lang="ru-RU" sz="1600" dirty="0" smtClean="0"/>
              <a:t>1924 — Париж (персональная)</a:t>
            </a:r>
          </a:p>
          <a:p>
            <a:r>
              <a:rPr lang="ru-RU" sz="1600" dirty="0" smtClean="0"/>
              <a:t>1925 — участие в </a:t>
            </a:r>
            <a:r>
              <a:rPr lang="ru-RU" sz="1600" dirty="0" smtClean="0">
                <a:hlinkClick r:id="rId5" tooltip="Международная выставка современных декоративных и промышленных искусств"/>
              </a:rPr>
              <a:t>Международной выставке современных декоративных и промышленных искусств</a:t>
            </a:r>
            <a:r>
              <a:rPr lang="ru-RU" sz="1600" dirty="0" smtClean="0"/>
              <a:t> в </a:t>
            </a:r>
            <a:r>
              <a:rPr lang="ru-RU" sz="1600" dirty="0" smtClean="0">
                <a:hlinkClick r:id="rId6" tooltip="Париж"/>
              </a:rPr>
              <a:t>Париже</a:t>
            </a:r>
            <a:r>
              <a:rPr lang="ru-RU" sz="1600" dirty="0" smtClean="0"/>
              <a:t>.</a:t>
            </a:r>
          </a:p>
          <a:p>
            <a:r>
              <a:rPr lang="ru-RU" sz="1600" dirty="0" smtClean="0"/>
              <a:t>В СССР у академика персональная выставка состоялась после смерти Сталина.</a:t>
            </a:r>
            <a:endParaRPr lang="ru-RU" sz="1600" dirty="0"/>
          </a:p>
        </p:txBody>
      </p:sp>
      <p:pic>
        <p:nvPicPr>
          <p:cNvPr id="5" name="Рисунок 4" descr="39151.jpg"/>
          <p:cNvPicPr>
            <a:picLocks noChangeAspect="1"/>
          </p:cNvPicPr>
          <p:nvPr/>
        </p:nvPicPr>
        <p:blipFill>
          <a:blip r:embed="rId7" cstate="print"/>
          <a:stretch>
            <a:fillRect/>
          </a:stretch>
        </p:blipFill>
        <p:spPr>
          <a:xfrm>
            <a:off x="5000628" y="714356"/>
            <a:ext cx="4143372" cy="528638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txBody>
          <a:bodyPr>
            <a:normAutofit fontScale="62500" lnSpcReduction="20000"/>
          </a:bodyPr>
          <a:lstStyle/>
          <a:p>
            <a:r>
              <a:rPr lang="ru-RU" b="1" dirty="0" smtClean="0"/>
              <a:t>Галерея</a:t>
            </a:r>
          </a:p>
          <a:p>
            <a:r>
              <a:rPr lang="ru-RU" dirty="0" smtClean="0"/>
              <a:t>Зима. Мельница на </a:t>
            </a:r>
            <a:r>
              <a:rPr lang="ru-RU" dirty="0" err="1" smtClean="0">
                <a:hlinkClick r:id="rId2" tooltip="Кегостров"/>
              </a:rPr>
              <a:t>Кегострове</a:t>
            </a:r>
            <a:r>
              <a:rPr lang="ru-RU" dirty="0" smtClean="0"/>
              <a:t>, (1903, холст, масло. 51 × 62 см. Приобретена в 1960 у И. И. </a:t>
            </a:r>
            <a:r>
              <a:rPr lang="ru-RU" dirty="0" err="1" smtClean="0"/>
              <a:t>Подзорова</a:t>
            </a:r>
            <a:r>
              <a:rPr lang="ru-RU" dirty="0" smtClean="0"/>
              <a:t>, ранее в собрании Н. С. </a:t>
            </a:r>
            <a:r>
              <a:rPr lang="ru-RU" dirty="0" err="1" smtClean="0"/>
              <a:t>Арханникова</a:t>
            </a:r>
            <a:r>
              <a:rPr lang="ru-RU" dirty="0" smtClean="0"/>
              <a:t>, Москва)</a:t>
            </a:r>
          </a:p>
          <a:p>
            <a:r>
              <a:rPr lang="ru-RU" dirty="0" smtClean="0"/>
              <a:t>Букет цветов в белой вазе. (1908 г. Холст, масло, 73 × 60)</a:t>
            </a:r>
          </a:p>
          <a:p>
            <a:r>
              <a:rPr lang="ru-RU" dirty="0" smtClean="0"/>
              <a:t>Портрет Дмитрия Петровича </a:t>
            </a:r>
            <a:r>
              <a:rPr lang="ru-RU" dirty="0" err="1" smtClean="0"/>
              <a:t>Кончаловского</a:t>
            </a:r>
            <a:r>
              <a:rPr lang="ru-RU" dirty="0" smtClean="0"/>
              <a:t> (1876—1956). (1909 г., холст)</a:t>
            </a:r>
          </a:p>
          <a:p>
            <a:r>
              <a:rPr lang="ru-RU" dirty="0" smtClean="0"/>
              <a:t>Портрет Г. Б. </a:t>
            </a:r>
            <a:r>
              <a:rPr lang="ru-RU" dirty="0" err="1" smtClean="0"/>
              <a:t>Якулова</a:t>
            </a:r>
            <a:r>
              <a:rPr lang="ru-RU" dirty="0" smtClean="0"/>
              <a:t> (1910, </a:t>
            </a:r>
            <a:r>
              <a:rPr lang="ru-RU" dirty="0" smtClean="0">
                <a:hlinkClick r:id="rId3" tooltip="Третьяковская галерея"/>
              </a:rPr>
              <a:t>ГТГ</a:t>
            </a:r>
            <a:r>
              <a:rPr lang="ru-RU" dirty="0" smtClean="0"/>
              <a:t>)</a:t>
            </a:r>
          </a:p>
          <a:p>
            <a:r>
              <a:rPr lang="ru-RU" dirty="0" smtClean="0"/>
              <a:t>Пейзаж. Столярная в Абрамцево. (1911 г., холст, масло)</a:t>
            </a:r>
          </a:p>
          <a:p>
            <a:r>
              <a:rPr lang="ru-RU" dirty="0" smtClean="0"/>
              <a:t>Пиво и Вобла. (1912 г.)</a:t>
            </a:r>
          </a:p>
          <a:p>
            <a:r>
              <a:rPr lang="ru-RU" dirty="0" smtClean="0">
                <a:hlinkClick r:id="rId4" tooltip="Гладиолус"/>
              </a:rPr>
              <a:t>Гладиолусы</a:t>
            </a:r>
            <a:r>
              <a:rPr lang="ru-RU" dirty="0" smtClean="0"/>
              <a:t>. (1912 г.)</a:t>
            </a:r>
          </a:p>
          <a:p>
            <a:r>
              <a:rPr lang="ru-RU" dirty="0" smtClean="0"/>
              <a:t>Автопортрет. (1912 г.)</a:t>
            </a:r>
          </a:p>
          <a:p>
            <a:r>
              <a:rPr lang="ru-RU" dirty="0" smtClean="0"/>
              <a:t>Палитра и краски. (1912 г.)</a:t>
            </a:r>
          </a:p>
          <a:p>
            <a:r>
              <a:rPr lang="ru-RU" dirty="0" smtClean="0"/>
              <a:t>Сухие краски (1912, ГТГ)</a:t>
            </a:r>
          </a:p>
          <a:p>
            <a:r>
              <a:rPr lang="ru-RU" dirty="0" smtClean="0"/>
              <a:t>Семейный портрет, т. н. «Сиенский» (1912, в собрании семьи)</a:t>
            </a:r>
          </a:p>
          <a:p>
            <a:r>
              <a:rPr lang="ru-RU" dirty="0" smtClean="0"/>
              <a:t>Агава (1916, ГТГ)</a:t>
            </a:r>
          </a:p>
          <a:p>
            <a:r>
              <a:rPr lang="ru-RU" dirty="0" smtClean="0"/>
              <a:t>Верстак (1917, в собрании семьи)</a:t>
            </a:r>
          </a:p>
          <a:p>
            <a:r>
              <a:rPr lang="ru-RU" dirty="0" smtClean="0"/>
              <a:t>Натюрморт. (1918 г., холст, масло. 122 × 129)</a:t>
            </a:r>
          </a:p>
          <a:p>
            <a:r>
              <a:rPr lang="ru-RU" dirty="0" smtClean="0"/>
              <a:t>Автопортрет с женой. (1923, ГТГ)</a:t>
            </a:r>
          </a:p>
          <a:p>
            <a:r>
              <a:rPr lang="ru-RU" dirty="0" smtClean="0"/>
              <a:t>Миша, сходи за пивом! (1923)</a:t>
            </a:r>
          </a:p>
          <a:p>
            <a:r>
              <a:rPr lang="ru-RU" dirty="0" smtClean="0"/>
              <a:t>Новгород. Антоний Римлянин, (1925)</a:t>
            </a:r>
          </a:p>
          <a:p>
            <a:r>
              <a:rPr lang="ru-RU" dirty="0" smtClean="0"/>
              <a:t>Портрет О. В. </a:t>
            </a:r>
            <a:r>
              <a:rPr lang="ru-RU" dirty="0" err="1" smtClean="0"/>
              <a:t>Кончаловской</a:t>
            </a:r>
            <a:r>
              <a:rPr lang="ru-RU" dirty="0" smtClean="0"/>
              <a:t>, (1925, Третьяковская галерея)</a:t>
            </a:r>
          </a:p>
          <a:p>
            <a:r>
              <a:rPr lang="ru-RU" dirty="0" smtClean="0"/>
              <a:t>Возвращение с ярмарки, (1926, </a:t>
            </a:r>
            <a:r>
              <a:rPr lang="ru-RU" dirty="0" smtClean="0">
                <a:hlinkClick r:id="rId5" tooltip="Русский музей"/>
              </a:rPr>
              <a:t>Русский музей</a:t>
            </a:r>
            <a:r>
              <a:rPr lang="ru-RU" dirty="0" smtClean="0"/>
              <a:t>)</a:t>
            </a:r>
          </a:p>
          <a:p>
            <a:r>
              <a:rPr lang="ru-RU" dirty="0" smtClean="0"/>
              <a:t>Листья табака (1929, собрание семьи </a:t>
            </a:r>
            <a:r>
              <a:rPr lang="ru-RU" dirty="0" err="1" smtClean="0"/>
              <a:t>Кончаловских</a:t>
            </a:r>
            <a:r>
              <a:rPr lang="ru-RU" dirty="0" smtClean="0"/>
              <a:t>)</a:t>
            </a:r>
          </a:p>
          <a:p>
            <a:r>
              <a:rPr lang="ru-RU" dirty="0" smtClean="0"/>
              <a:t>Новгородская серия (</a:t>
            </a:r>
            <a:r>
              <a:rPr lang="ru-RU" dirty="0" err="1" smtClean="0"/>
              <a:t>серия</a:t>
            </a:r>
            <a:r>
              <a:rPr lang="ru-RU" dirty="0" smtClean="0"/>
              <a:t> пейзажей, 2-я половина 1920-х гг.)</a:t>
            </a:r>
          </a:p>
          <a:p>
            <a:r>
              <a:rPr lang="ru-RU" dirty="0" smtClean="0"/>
              <a:t>Петергоф (1931, Частное собрание. Москва)</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ONCHAPP-44.jpg"/>
          <p:cNvPicPr>
            <a:picLocks noChangeAspect="1"/>
          </p:cNvPicPr>
          <p:nvPr/>
        </p:nvPicPr>
        <p:blipFill>
          <a:blip r:embed="rId2" cstate="print"/>
          <a:stretch>
            <a:fillRect/>
          </a:stretch>
        </p:blipFill>
        <p:spPr>
          <a:xfrm>
            <a:off x="0" y="0"/>
            <a:ext cx="4584990" cy="3571876"/>
          </a:xfrm>
          <a:prstGeom prst="rect">
            <a:avLst/>
          </a:prstGeom>
        </p:spPr>
      </p:pic>
      <p:pic>
        <p:nvPicPr>
          <p:cNvPr id="6" name="Рисунок 5" descr="Бахчисарай Ханский дворец.jpg"/>
          <p:cNvPicPr>
            <a:picLocks noChangeAspect="1"/>
          </p:cNvPicPr>
          <p:nvPr/>
        </p:nvPicPr>
        <p:blipFill>
          <a:blip r:embed="rId3" cstate="print"/>
          <a:stretch>
            <a:fillRect/>
          </a:stretch>
        </p:blipFill>
        <p:spPr>
          <a:xfrm>
            <a:off x="3929058" y="2964177"/>
            <a:ext cx="5214942" cy="3893823"/>
          </a:xfrm>
          <a:prstGeom prst="rect">
            <a:avLst/>
          </a:prstGeom>
        </p:spPr>
      </p:pic>
      <p:pic>
        <p:nvPicPr>
          <p:cNvPr id="7" name="Рисунок 6" descr="Натюрморт мясо дичь и овощи.jpg"/>
          <p:cNvPicPr>
            <a:picLocks noChangeAspect="1"/>
          </p:cNvPicPr>
          <p:nvPr/>
        </p:nvPicPr>
        <p:blipFill>
          <a:blip r:embed="rId4" cstate="print"/>
          <a:stretch>
            <a:fillRect/>
          </a:stretch>
        </p:blipFill>
        <p:spPr>
          <a:xfrm>
            <a:off x="4572000" y="0"/>
            <a:ext cx="4572000" cy="3000372"/>
          </a:xfrm>
          <a:prstGeom prst="rect">
            <a:avLst/>
          </a:prstGeom>
        </p:spPr>
      </p:pic>
      <p:pic>
        <p:nvPicPr>
          <p:cNvPr id="8" name="Рисунок 7" descr="Пейзаж.лодки.jpg"/>
          <p:cNvPicPr>
            <a:picLocks noChangeAspect="1"/>
          </p:cNvPicPr>
          <p:nvPr/>
        </p:nvPicPr>
        <p:blipFill>
          <a:blip r:embed="rId5" cstate="print"/>
          <a:stretch>
            <a:fillRect/>
          </a:stretch>
        </p:blipFill>
        <p:spPr>
          <a:xfrm>
            <a:off x="0" y="3571876"/>
            <a:ext cx="3929058" cy="328612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357166"/>
            <a:ext cx="8229600" cy="4572000"/>
          </a:xfrm>
        </p:spPr>
        <p:txBody>
          <a:bodyPr>
            <a:noAutofit/>
          </a:bodyPr>
          <a:lstStyle/>
          <a:p>
            <a:r>
              <a:rPr lang="ru-RU" sz="1600" dirty="0" smtClean="0"/>
              <a:t>Сирень (1933, ГТГ)</a:t>
            </a:r>
          </a:p>
          <a:p>
            <a:r>
              <a:rPr lang="ru-RU" sz="1600" dirty="0" smtClean="0"/>
              <a:t>Портрет В. Э. Мейерхольда (1938, ГТГ)</a:t>
            </a:r>
          </a:p>
          <a:p>
            <a:r>
              <a:rPr lang="ru-RU" sz="1600" dirty="0" smtClean="0"/>
              <a:t>А. Н. Толстой в гостях у художника (1941, ГТГ)</a:t>
            </a:r>
          </a:p>
          <a:p>
            <a:r>
              <a:rPr lang="ru-RU" sz="1600" dirty="0" smtClean="0"/>
              <a:t>Портрет писателя К. А. </a:t>
            </a:r>
            <a:r>
              <a:rPr lang="ru-RU" sz="1600" dirty="0" err="1" smtClean="0"/>
              <a:t>Тренева</a:t>
            </a:r>
            <a:r>
              <a:rPr lang="ru-RU" sz="1600" dirty="0" smtClean="0"/>
              <a:t> (1941, холст, масло, Луганский областной художественный музей)</a:t>
            </a:r>
          </a:p>
          <a:p>
            <a:r>
              <a:rPr lang="ru-RU" sz="1600" dirty="0" smtClean="0"/>
              <a:t>Автопортрет, 91943, ГТГ)</a:t>
            </a:r>
          </a:p>
          <a:p>
            <a:r>
              <a:rPr lang="ru-RU" sz="1600" dirty="0" smtClean="0"/>
              <a:t>Портрет Героя Советского Союза летчика А.Б.Юмашева. 1941. ГРМ</a:t>
            </a:r>
          </a:p>
          <a:p>
            <a:r>
              <a:rPr lang="ru-RU" sz="1600" dirty="0" smtClean="0"/>
              <a:t>Портрет М. Ю. Лермонтова (1941—43, холст, масло)</a:t>
            </a:r>
          </a:p>
          <a:p>
            <a:r>
              <a:rPr lang="ru-RU" sz="1600" dirty="0" smtClean="0"/>
              <a:t>Полотёр, (1946, Третьяковская галерея)</a:t>
            </a:r>
          </a:p>
          <a:p>
            <a:r>
              <a:rPr lang="ru-RU" sz="1600" dirty="0" smtClean="0"/>
              <a:t>Хлеб, ветчина и вино, (1948, ГТГ)</a:t>
            </a:r>
          </a:p>
          <a:p>
            <a:r>
              <a:rPr lang="ru-RU" sz="1600" dirty="0" smtClean="0"/>
              <a:t>С покоса (после 1932)</a:t>
            </a:r>
          </a:p>
          <a:p>
            <a:r>
              <a:rPr lang="ru-RU" sz="1600" dirty="0" smtClean="0"/>
              <a:t>Глухари,</a:t>
            </a:r>
          </a:p>
          <a:p>
            <a:r>
              <a:rPr lang="ru-RU" sz="1600" dirty="0" smtClean="0"/>
              <a:t>Подсвечник и груши,</a:t>
            </a:r>
          </a:p>
          <a:p>
            <a:r>
              <a:rPr lang="ru-RU" sz="1600" dirty="0" smtClean="0"/>
              <a:t>Клубника,</a:t>
            </a:r>
          </a:p>
          <a:p>
            <a:r>
              <a:rPr lang="ru-RU" sz="1600" dirty="0" smtClean="0"/>
              <a:t>Яблоки,</a:t>
            </a:r>
          </a:p>
          <a:p>
            <a:r>
              <a:rPr lang="ru-RU" sz="1600" dirty="0" smtClean="0"/>
              <a:t>Битая дичь.</a:t>
            </a:r>
          </a:p>
          <a:p>
            <a:r>
              <a:rPr lang="ru-RU" sz="1600" dirty="0" smtClean="0"/>
              <a:t>Портрет народной артистки РСФСР А. Степановой</a:t>
            </a:r>
          </a:p>
          <a:p>
            <a:r>
              <a:rPr lang="ru-RU" sz="1600" dirty="0" smtClean="0"/>
              <a:t>Натюрморт с трубкой. (холст, масло, 60,3 × 72,5)</a:t>
            </a:r>
          </a:p>
          <a:p>
            <a:r>
              <a:rPr lang="ru-RU" sz="1600" dirty="0" smtClean="0"/>
              <a:t>Окно поэта</a:t>
            </a:r>
          </a:p>
          <a:p>
            <a:endParaRPr lang="ru-RU" sz="1600" dirty="0"/>
          </a:p>
        </p:txBody>
      </p:sp>
      <p:pic>
        <p:nvPicPr>
          <p:cNvPr id="4" name="Рисунок 3" descr="imgpreview.jpg"/>
          <p:cNvPicPr>
            <a:picLocks noChangeAspect="1"/>
          </p:cNvPicPr>
          <p:nvPr/>
        </p:nvPicPr>
        <p:blipFill>
          <a:blip r:embed="rId2" cstate="print"/>
          <a:stretch>
            <a:fillRect/>
          </a:stretch>
        </p:blipFill>
        <p:spPr>
          <a:xfrm>
            <a:off x="6618403" y="1643050"/>
            <a:ext cx="2525597" cy="2357454"/>
          </a:xfrm>
          <a:prstGeom prst="rect">
            <a:avLst/>
          </a:prstGeom>
        </p:spPr>
      </p:pic>
      <p:pic>
        <p:nvPicPr>
          <p:cNvPr id="5" name="Рисунок 4" descr="266006.jpg"/>
          <p:cNvPicPr>
            <a:picLocks noChangeAspect="1"/>
          </p:cNvPicPr>
          <p:nvPr/>
        </p:nvPicPr>
        <p:blipFill>
          <a:blip r:embed="rId3" cstate="print"/>
          <a:stretch>
            <a:fillRect/>
          </a:stretch>
        </p:blipFill>
        <p:spPr>
          <a:xfrm>
            <a:off x="5429256" y="4214818"/>
            <a:ext cx="3714744" cy="264318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283-1.jpg"/>
          <p:cNvPicPr>
            <a:picLocks noGrp="1" noChangeAspect="1"/>
          </p:cNvPicPr>
          <p:nvPr>
            <p:ph idx="1"/>
          </p:nvPr>
        </p:nvPicPr>
        <p:blipFill>
          <a:blip r:embed="rId2" cstate="print"/>
          <a:stretch>
            <a:fillRect/>
          </a:stretch>
        </p:blipFill>
        <p:spPr>
          <a:xfrm>
            <a:off x="571472" y="1071546"/>
            <a:ext cx="8001055" cy="5357850"/>
          </a:xfrm>
        </p:spPr>
      </p:pic>
      <p:sp>
        <p:nvSpPr>
          <p:cNvPr id="5" name="TextBox 4"/>
          <p:cNvSpPr txBox="1"/>
          <p:nvPr/>
        </p:nvSpPr>
        <p:spPr>
          <a:xfrm>
            <a:off x="785786" y="285728"/>
            <a:ext cx="5739776" cy="523220"/>
          </a:xfrm>
          <a:prstGeom prst="rect">
            <a:avLst/>
          </a:prstGeom>
          <a:noFill/>
        </p:spPr>
        <p:txBody>
          <a:bodyPr wrap="none" rtlCol="0">
            <a:spAutoFit/>
          </a:bodyPr>
          <a:lstStyle/>
          <a:p>
            <a:r>
              <a:rPr lang="ru-RU" sz="2800" dirty="0" smtClean="0">
                <a:solidFill>
                  <a:srgbClr val="C00000"/>
                </a:solidFill>
              </a:rPr>
              <a:t>Толстой А.Н в гостях у художника </a:t>
            </a:r>
            <a:endParaRPr lang="ru-RU" sz="2800" dirty="0">
              <a:solidFill>
                <a:srgbClr val="C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kpp4.jpg"/>
          <p:cNvPicPr>
            <a:picLocks noGrp="1" noChangeAspect="1"/>
          </p:cNvPicPr>
          <p:nvPr>
            <p:ph idx="1"/>
          </p:nvPr>
        </p:nvPicPr>
        <p:blipFill>
          <a:blip r:embed="rId2" cstate="print"/>
          <a:stretch>
            <a:fillRect/>
          </a:stretch>
        </p:blipFill>
        <p:spPr>
          <a:xfrm>
            <a:off x="500034" y="571480"/>
            <a:ext cx="8143932" cy="5500726"/>
          </a:xfrm>
          <a:prstGeom prst="rect">
            <a:avLst/>
          </a:prstGeom>
        </p:spPr>
      </p:pic>
      <p:sp>
        <p:nvSpPr>
          <p:cNvPr id="5" name="TextBox 4"/>
          <p:cNvSpPr txBox="1"/>
          <p:nvPr/>
        </p:nvSpPr>
        <p:spPr>
          <a:xfrm>
            <a:off x="1571604" y="0"/>
            <a:ext cx="2571768" cy="523220"/>
          </a:xfrm>
          <a:prstGeom prst="rect">
            <a:avLst/>
          </a:prstGeom>
          <a:noFill/>
        </p:spPr>
        <p:txBody>
          <a:bodyPr wrap="square" rtlCol="0">
            <a:spAutoFit/>
          </a:bodyPr>
          <a:lstStyle/>
          <a:p>
            <a:r>
              <a:rPr lang="ru-RU" sz="2800" dirty="0" smtClean="0">
                <a:solidFill>
                  <a:srgbClr val="C00000"/>
                </a:solidFill>
              </a:rPr>
              <a:t>Пушкин А.С</a:t>
            </a:r>
            <a:endParaRPr lang="ru-RU" sz="2800" dirty="0">
              <a:solidFill>
                <a:srgbClr val="C00000"/>
              </a:solidFill>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54</TotalTime>
  <Words>63</Words>
  <Application>Microsoft Office PowerPoint</Application>
  <PresentationFormat>Экран (4:3)</PresentationFormat>
  <Paragraphs>55</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Бумажная</vt:lpstr>
      <vt:lpstr>Кончаловский Петр  Петрович</vt:lpstr>
      <vt:lpstr>Биография</vt:lpstr>
      <vt:lpstr>Слайд 3</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Кончаловский П.П</dc:title>
  <dc:creator>User</dc:creator>
  <cp:lastModifiedBy>User</cp:lastModifiedBy>
  <cp:revision>6</cp:revision>
  <dcterms:created xsi:type="dcterms:W3CDTF">2012-12-17T15:30:04Z</dcterms:created>
  <dcterms:modified xsi:type="dcterms:W3CDTF">2012-12-17T16:24:40Z</dcterms:modified>
</cp:coreProperties>
</file>