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3" r:id="rId5"/>
    <p:sldId id="262" r:id="rId6"/>
    <p:sldId id="258" r:id="rId7"/>
    <p:sldId id="264" r:id="rId8"/>
    <p:sldId id="265" r:id="rId9"/>
    <p:sldId id="266" r:id="rId10"/>
    <p:sldId id="259" r:id="rId11"/>
    <p:sldId id="261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>
        <p:scale>
          <a:sx n="80" d="100"/>
          <a:sy n="80" d="100"/>
        </p:scale>
        <p:origin x="-108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ed.ru/guides/44030/docto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E%D1%82%D1%80%D1%8F%D1%81%D0%B5%D0%BD%D0%B8%D0%B5_%D0%B3%D0%BE%D0%BB%D0%BE%D0%B2%D0%BD%D0%BE%D0%B3%D0%BE_%D0%BC%D0%BE%D0%B7%D0%B3%D0%B0" TargetMode="External"/><Relationship Id="rId2" Type="http://schemas.openxmlformats.org/officeDocument/2006/relationships/hyperlink" Target="http://ru.wikipedia.org/wiki/%D0%A7%D0%B5%D1%80%D0%B5%D0%B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3%D1%88%D0%B8%D0%B1_%D0%B3%D0%BE%D0%BB%D0%BE%D0%B2%D0%BD%D0%BE%D0%B3%D0%BE_%D0%BC%D0%BE%D0%B7%D0%B3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64"/>
            <a:ext cx="7789776" cy="14700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>Травмы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9 класс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642918"/>
            <a:ext cx="6643734" cy="117318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Опорные схемы по </a:t>
            </a:r>
            <a:r>
              <a:rPr lang="ru-RU" sz="4400" b="1" dirty="0" smtClean="0">
                <a:solidFill>
                  <a:srgbClr val="002060"/>
                </a:solidFill>
              </a:rPr>
              <a:t>теме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4786322"/>
            <a:ext cx="20685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Схемы выполнены </a:t>
            </a:r>
          </a:p>
          <a:p>
            <a:r>
              <a:rPr lang="ru-RU" dirty="0" smtClean="0"/>
              <a:t>обучающимися</a:t>
            </a:r>
          </a:p>
          <a:p>
            <a:r>
              <a:rPr lang="ru-RU" dirty="0" smtClean="0"/>
              <a:t>МБОУ СОШ №11</a:t>
            </a:r>
          </a:p>
          <a:p>
            <a:r>
              <a:rPr lang="ru-RU" dirty="0" smtClean="0"/>
              <a:t>г. Североуральск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58259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Опорная схема.     </a:t>
            </a:r>
            <a:r>
              <a:rPr lang="ru-RU" sz="2400" b="1" dirty="0" smtClean="0"/>
              <a:t>Переломы  таза.         </a:t>
            </a:r>
            <a:r>
              <a:rPr lang="ru-RU" sz="2400" b="1" dirty="0" err="1" smtClean="0"/>
              <a:t>Дубовкин</a:t>
            </a:r>
            <a:r>
              <a:rPr lang="ru-RU" sz="2400" b="1" dirty="0" smtClean="0"/>
              <a:t>  Станислав.</a:t>
            </a:r>
            <a:endParaRPr lang="ru-RU" sz="2400" b="1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85720" y="1142984"/>
            <a:ext cx="8418541" cy="5439505"/>
            <a:chOff x="468" y="1309"/>
            <a:chExt cx="16008" cy="10053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917" y="1477"/>
              <a:ext cx="4357" cy="56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Основные функции таза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917" y="2618"/>
              <a:ext cx="861" cy="291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Защита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2448" y="2618"/>
              <a:ext cx="861" cy="291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Опора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4089" y="2618"/>
              <a:ext cx="861" cy="291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Кроветворение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 flipH="1">
              <a:off x="1365" y="2038"/>
              <a:ext cx="1478" cy="5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2843" y="2038"/>
              <a:ext cx="0" cy="5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>
              <a:off x="2843" y="2038"/>
              <a:ext cx="1664" cy="5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6470" y="1309"/>
              <a:ext cx="4694" cy="72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Классификация переломов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5274" y="1608"/>
              <a:ext cx="1196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647" y="2618"/>
              <a:ext cx="2151" cy="463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переломы отдельных костей без нарушения целостности тазового</a:t>
              </a: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кольца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8416" y="2618"/>
              <a:ext cx="2618" cy="463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.</a:t>
              </a: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Односторонний разрыв тазового кольца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1370" y="2618"/>
              <a:ext cx="2376" cy="463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Двусторонний разрыв тазового кольца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14188" y="2618"/>
              <a:ext cx="2288" cy="463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</a:t>
              </a: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Переломы в области вертлужной впадины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AutoShape 16"/>
            <p:cNvSpPr>
              <a:spLocks noChangeArrowheads="1"/>
            </p:cNvSpPr>
            <p:nvPr/>
          </p:nvSpPr>
          <p:spPr bwMode="auto">
            <a:xfrm>
              <a:off x="468" y="6284"/>
              <a:ext cx="4806" cy="497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Первая медицинская помощь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состоит в снятии шоковых симптомов, уменьшении болей введением анальгетиков и фиксации положения тела в щадящей позе.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6717" y="7778"/>
              <a:ext cx="8090" cy="358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Симптомы (признаки) перелома таза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1.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отек в области промежности и таза</a:t>
              </a:r>
              <a:endPara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2.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кровоподтеки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3.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разрывы и деформации</a:t>
              </a:r>
              <a:endPara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4.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гематомы над паховой связкой</a:t>
              </a:r>
              <a:endPara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5.Боли и напряжения в области костей таза</a:t>
              </a: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2" name="AutoShape 18"/>
            <p:cNvCxnSpPr>
              <a:cxnSpLocks noChangeShapeType="1"/>
            </p:cNvCxnSpPr>
            <p:nvPr/>
          </p:nvCxnSpPr>
          <p:spPr bwMode="auto">
            <a:xfrm>
              <a:off x="6751" y="7256"/>
              <a:ext cx="1867" cy="52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rot="10800000" flipV="1">
              <a:off x="13237" y="7256"/>
              <a:ext cx="2285" cy="52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 flipH="1">
              <a:off x="6751" y="2038"/>
              <a:ext cx="1309" cy="5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9594" y="2038"/>
              <a:ext cx="18" cy="5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>
              <a:off x="10884" y="2038"/>
              <a:ext cx="1403" cy="5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>
              <a:off x="11164" y="1608"/>
              <a:ext cx="4227" cy="101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 flipH="1">
              <a:off x="5274" y="9650"/>
              <a:ext cx="1477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43971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Травмы и ранения груди.          </a:t>
            </a:r>
            <a:r>
              <a:rPr lang="ru-RU" sz="1800" b="1" dirty="0" err="1" smtClean="0"/>
              <a:t>Дубовкин</a:t>
            </a:r>
            <a:r>
              <a:rPr lang="ru-RU" sz="1800" b="1" dirty="0" smtClean="0"/>
              <a:t>  Станислав  9 Б.</a:t>
            </a:r>
            <a:endParaRPr lang="ru-RU" sz="1800" b="1" dirty="0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42844" y="714356"/>
            <a:ext cx="8786873" cy="5985887"/>
            <a:chOff x="767" y="1141"/>
            <a:chExt cx="15690" cy="10131"/>
          </a:xfrm>
        </p:grpSpPr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767" y="1141"/>
              <a:ext cx="6751" cy="250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Травма груди</a:t>
              </a: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является частым видом повреждений,  как правило, сопровождается значительными нарушениями функции двух важнейших систем - дыхания и кровообращения, которые в последующем обусловливают расстройство обмена веществ, деятельность других органов и систем.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10118" y="1290"/>
              <a:ext cx="4002" cy="72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cs typeface="Arial" pitchFamily="34" charset="0"/>
                </a:rPr>
                <a:t>Классификация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8247" y="2618"/>
              <a:ext cx="3460" cy="392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70C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Закрытые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 повреждением или без повреждения внутренних органов и костей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12418" y="2618"/>
              <a:ext cx="4039" cy="392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70C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Открытые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 виду ранящего снаряда </a:t>
              </a:r>
              <a:r>
                <a:rPr kumimoji="0" lang="ru-RU" sz="11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(огнестрельные, неогнестрельные).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Ранения могут быть непроникающие или проникающие, сквозные или слепые, без повреждения или с повреждением внутренних органов, костей.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AutoShape 7"/>
            <p:cNvSpPr>
              <a:spLocks noChangeArrowheads="1"/>
            </p:cNvSpPr>
            <p:nvPr/>
          </p:nvSpPr>
          <p:spPr bwMode="auto">
            <a:xfrm>
              <a:off x="895" y="4285"/>
              <a:ext cx="4994" cy="65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Первая помощь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При оказании неотложной помощи обеспечивают прежде всего проходимость верхних дыхательных путей, придают функционально выгодное положение (полусидящее или сидячее).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меры по устранению или уменьшению болевого синдрома посредством введения ненаркотических и наркотических анальгетиков и проведения блокады области перелома ребер и грудины 0,5% раствором новокаина или раствором его в спирте (к 19 мл 0,5% раствора новокаина добавляют 1 мл 96% этилового спирта). При открытом пневмотораксе накладывают </a:t>
              </a:r>
              <a:r>
                <a:rPr kumimoji="0" lang="ru-RU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окклюзионные</a:t>
              </a: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повязки для создания </a:t>
              </a:r>
              <a:r>
                <a:rPr kumimoji="0" lang="ru-RU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герметизма</a:t>
              </a: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плевральных полостей. Реберный клапан фиксируют тугой ватно-марлевой повязкой.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6507" y="6824"/>
              <a:ext cx="4603" cy="431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cs typeface="Arial" pitchFamily="34" charset="0"/>
                </a:rPr>
                <a:t>Симптомы (признаки) травм груди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1.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расстройства внешнего дыхания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2.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расстройства кровообращения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3.боль в грудной клетке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4.шок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5.гематома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57" name="AutoShape 9"/>
            <p:cNvCxnSpPr>
              <a:cxnSpLocks noChangeShapeType="1"/>
            </p:cNvCxnSpPr>
            <p:nvPr/>
          </p:nvCxnSpPr>
          <p:spPr bwMode="auto">
            <a:xfrm>
              <a:off x="7518" y="1702"/>
              <a:ext cx="2600" cy="0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2058" name="AutoShape 10"/>
            <p:cNvCxnSpPr>
              <a:cxnSpLocks noChangeShapeType="1"/>
            </p:cNvCxnSpPr>
            <p:nvPr/>
          </p:nvCxnSpPr>
          <p:spPr bwMode="auto">
            <a:xfrm flipH="1">
              <a:off x="10118" y="2019"/>
              <a:ext cx="1383" cy="599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2059" name="AutoShape 11"/>
            <p:cNvCxnSpPr>
              <a:cxnSpLocks noChangeShapeType="1"/>
            </p:cNvCxnSpPr>
            <p:nvPr/>
          </p:nvCxnSpPr>
          <p:spPr bwMode="auto">
            <a:xfrm>
              <a:off x="12829" y="2019"/>
              <a:ext cx="1291" cy="599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>
              <a:off x="11610" y="6945"/>
              <a:ext cx="4618" cy="383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cs typeface="Arial" pitchFamily="34" charset="0"/>
                </a:rPr>
                <a:t>Симптомы (признаки) травм груди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1.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боль, усиливающаяся при дыхании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2.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нарушения дыхания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3.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наличие раны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4.наличие </a:t>
              </a:r>
              <a:r>
                <a:rPr kumimoji="0" lang="ru-RU" sz="1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пневмоторокса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61" name="AutoShape 13"/>
            <p:cNvCxnSpPr>
              <a:cxnSpLocks noChangeShapeType="1"/>
            </p:cNvCxnSpPr>
            <p:nvPr/>
          </p:nvCxnSpPr>
          <p:spPr bwMode="auto">
            <a:xfrm rot="10800000" flipV="1">
              <a:off x="9441" y="6545"/>
              <a:ext cx="677" cy="279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2062" name="AutoShape 14"/>
            <p:cNvCxnSpPr>
              <a:cxnSpLocks noChangeShapeType="1"/>
            </p:cNvCxnSpPr>
            <p:nvPr/>
          </p:nvCxnSpPr>
          <p:spPr bwMode="auto">
            <a:xfrm rot="10800000" flipV="1">
              <a:off x="14288" y="6545"/>
              <a:ext cx="542" cy="400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2063" name="AutoShape 15"/>
            <p:cNvCxnSpPr>
              <a:cxnSpLocks noChangeShapeType="1"/>
            </p:cNvCxnSpPr>
            <p:nvPr/>
          </p:nvCxnSpPr>
          <p:spPr bwMode="auto">
            <a:xfrm flipH="1">
              <a:off x="3191" y="11176"/>
              <a:ext cx="10941" cy="75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2064" name="AutoShape 16"/>
            <p:cNvCxnSpPr>
              <a:cxnSpLocks noChangeShapeType="1"/>
            </p:cNvCxnSpPr>
            <p:nvPr/>
          </p:nvCxnSpPr>
          <p:spPr bwMode="auto">
            <a:xfrm flipV="1">
              <a:off x="3191" y="10935"/>
              <a:ext cx="0" cy="337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2066" name="AutoShape 18"/>
            <p:cNvCxnSpPr>
              <a:cxnSpLocks noChangeShapeType="1"/>
            </p:cNvCxnSpPr>
            <p:nvPr/>
          </p:nvCxnSpPr>
          <p:spPr bwMode="auto">
            <a:xfrm rot="5400000" flipH="1" flipV="1">
              <a:off x="13967" y="11007"/>
              <a:ext cx="387" cy="3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Опорная схема.                      Травматический шок.                                                                       </a:t>
            </a:r>
            <a:r>
              <a:rPr lang="ru-RU" sz="2000" b="1" dirty="0" err="1" smtClean="0"/>
              <a:t>Колобынина</a:t>
            </a:r>
            <a:r>
              <a:rPr lang="ru-RU" sz="2000" b="1" dirty="0" smtClean="0"/>
              <a:t> Ирина 9 Б </a:t>
            </a:r>
            <a:r>
              <a:rPr lang="ru-RU" sz="2000" b="1" dirty="0" err="1" smtClean="0"/>
              <a:t>кл</a:t>
            </a:r>
            <a:r>
              <a:rPr lang="ru-RU" sz="3600" b="1" dirty="0" smtClean="0"/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/>
          </a:p>
        </p:txBody>
      </p:sp>
      <p:grpSp>
        <p:nvGrpSpPr>
          <p:cNvPr id="1085" name="Group 61"/>
          <p:cNvGrpSpPr>
            <a:grpSpLocks/>
          </p:cNvGrpSpPr>
          <p:nvPr/>
        </p:nvGrpSpPr>
        <p:grpSpPr bwMode="auto">
          <a:xfrm>
            <a:off x="285720" y="928632"/>
            <a:ext cx="8643998" cy="5715078"/>
            <a:chOff x="546" y="1148"/>
            <a:chExt cx="15542" cy="10679"/>
          </a:xfrm>
        </p:grpSpPr>
        <p:grpSp>
          <p:nvGrpSpPr>
            <p:cNvPr id="1086" name="Group 62"/>
            <p:cNvGrpSpPr>
              <a:grpSpLocks/>
            </p:cNvGrpSpPr>
            <p:nvPr/>
          </p:nvGrpSpPr>
          <p:grpSpPr bwMode="auto">
            <a:xfrm>
              <a:off x="546" y="1148"/>
              <a:ext cx="15542" cy="10679"/>
              <a:chOff x="546" y="1148"/>
              <a:chExt cx="15542" cy="10679"/>
            </a:xfrm>
          </p:grpSpPr>
          <p:sp>
            <p:nvSpPr>
              <p:cNvPr id="1087" name="AutoShape 63"/>
              <p:cNvSpPr>
                <a:spLocks noChangeArrowheads="1"/>
              </p:cNvSpPr>
              <p:nvPr/>
            </p:nvSpPr>
            <p:spPr bwMode="auto">
              <a:xfrm>
                <a:off x="2632" y="1148"/>
                <a:ext cx="11495" cy="93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Травматический шок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- одно из наиболее опасных последствий тяжелых ранений или травм. 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546" y="3195"/>
                <a:ext cx="621" cy="7772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Причины травматического шока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AutoShape 65"/>
              <p:cNvSpPr>
                <a:spLocks noChangeArrowheads="1"/>
              </p:cNvSpPr>
              <p:nvPr/>
            </p:nvSpPr>
            <p:spPr bwMode="auto">
              <a:xfrm>
                <a:off x="1830" y="5554"/>
                <a:ext cx="3806" cy="934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Травмы внутренних органов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AutoShape 66"/>
              <p:cNvSpPr>
                <a:spLocks noChangeArrowheads="1"/>
              </p:cNvSpPr>
              <p:nvPr/>
            </p:nvSpPr>
            <p:spPr bwMode="auto">
              <a:xfrm>
                <a:off x="1830" y="6771"/>
                <a:ext cx="3657" cy="695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Кровопотеря, голодание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AutoShape 67"/>
              <p:cNvSpPr>
                <a:spLocks noChangeArrowheads="1"/>
              </p:cNvSpPr>
              <p:nvPr/>
            </p:nvSpPr>
            <p:spPr bwMode="auto">
              <a:xfrm>
                <a:off x="1722" y="7961"/>
                <a:ext cx="3657" cy="929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охлаждение, переутомление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AutoShape 68"/>
              <p:cNvSpPr>
                <a:spLocks noChangeArrowheads="1"/>
              </p:cNvSpPr>
              <p:nvPr/>
            </p:nvSpPr>
            <p:spPr bwMode="auto">
              <a:xfrm>
                <a:off x="1722" y="9079"/>
                <a:ext cx="3657" cy="695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страх, 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3" name="AutoShape 69"/>
              <p:cNvSpPr>
                <a:spLocks noChangeArrowheads="1"/>
              </p:cNvSpPr>
              <p:nvPr/>
            </p:nvSpPr>
            <p:spPr bwMode="auto">
              <a:xfrm>
                <a:off x="1722" y="10303"/>
                <a:ext cx="3806" cy="695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жажда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4" name="AutoShape 70"/>
              <p:cNvSpPr>
                <a:spLocks noChangeArrowheads="1"/>
              </p:cNvSpPr>
              <p:nvPr/>
            </p:nvSpPr>
            <p:spPr bwMode="auto">
              <a:xfrm>
                <a:off x="1830" y="3195"/>
                <a:ext cx="3806" cy="890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Переломы костей и суставов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AutoShape 71"/>
              <p:cNvSpPr>
                <a:spLocks noChangeArrowheads="1"/>
              </p:cNvSpPr>
              <p:nvPr/>
            </p:nvSpPr>
            <p:spPr bwMode="auto">
              <a:xfrm>
                <a:off x="1830" y="4461"/>
                <a:ext cx="3806" cy="695"/>
              </a:xfrm>
              <a:prstGeom prst="flowChartTerminator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Ожоги, падения с высоты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6" name="AutoShape 72"/>
              <p:cNvSpPr>
                <a:spLocks/>
              </p:cNvSpPr>
              <p:nvPr/>
            </p:nvSpPr>
            <p:spPr bwMode="auto">
              <a:xfrm>
                <a:off x="5661" y="3426"/>
                <a:ext cx="985" cy="7380"/>
              </a:xfrm>
              <a:prstGeom prst="rightBrace">
                <a:avLst>
                  <a:gd name="adj1" fmla="val 62437"/>
                  <a:gd name="adj2" fmla="val 50000"/>
                </a:avLst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7" name="AutoShape 73"/>
              <p:cNvSpPr>
                <a:spLocks noChangeArrowheads="1"/>
              </p:cNvSpPr>
              <p:nvPr/>
            </p:nvSpPr>
            <p:spPr bwMode="auto">
              <a:xfrm>
                <a:off x="6646" y="4385"/>
                <a:ext cx="728" cy="538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С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И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М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Т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О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М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Ы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8" name="Rectangle 74"/>
              <p:cNvSpPr>
                <a:spLocks noChangeArrowheads="1"/>
              </p:cNvSpPr>
              <p:nvPr/>
            </p:nvSpPr>
            <p:spPr bwMode="auto">
              <a:xfrm>
                <a:off x="7920" y="2681"/>
                <a:ext cx="3228" cy="191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нарушаются деятельность центральной нервной системы, обмен веществ, кровообращение.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Rectangle 75"/>
              <p:cNvSpPr>
                <a:spLocks noChangeArrowheads="1"/>
              </p:cNvSpPr>
              <p:nvPr/>
            </p:nvSpPr>
            <p:spPr bwMode="auto">
              <a:xfrm>
                <a:off x="7920" y="5156"/>
                <a:ext cx="3228" cy="1732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Пострадавший бледен, апатичен, вял, заторможен или, наоборот, суетливо активен,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Rectangle 76"/>
              <p:cNvSpPr>
                <a:spLocks noChangeArrowheads="1"/>
              </p:cNvSpPr>
              <p:nvPr/>
            </p:nvSpPr>
            <p:spPr bwMode="auto">
              <a:xfrm>
                <a:off x="7920" y="7225"/>
                <a:ext cx="3228" cy="1431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Пульс становится частым — до 120 ударов в минуту и слабым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1" name="Rectangle 77"/>
              <p:cNvSpPr>
                <a:spLocks noChangeArrowheads="1"/>
              </p:cNvSpPr>
              <p:nvPr/>
            </p:nvSpPr>
            <p:spPr bwMode="auto">
              <a:xfrm>
                <a:off x="7920" y="9286"/>
                <a:ext cx="3228" cy="1961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Тело покрыто холодным и липким потом(такой пот не имеет запаха)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2" name="AutoShape 78"/>
              <p:cNvSpPr>
                <a:spLocks noChangeArrowheads="1"/>
              </p:cNvSpPr>
              <p:nvPr/>
            </p:nvSpPr>
            <p:spPr bwMode="auto">
              <a:xfrm rot="5400000">
                <a:off x="13320" y="551"/>
                <a:ext cx="695" cy="4593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Фазы травматического шока</a:t>
                </a:r>
                <a:r>
                  <a:rPr kumimoji="0" lang="ru-RU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3" name="Rectangle 79"/>
              <p:cNvSpPr>
                <a:spLocks noChangeArrowheads="1"/>
              </p:cNvSpPr>
              <p:nvPr/>
            </p:nvSpPr>
            <p:spPr bwMode="auto">
              <a:xfrm>
                <a:off x="11718" y="3756"/>
                <a:ext cx="1961" cy="3469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sng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Эректильная</a:t>
                </a:r>
                <a:r>
                  <a:rPr kumimoji="0" lang="ru-RU" sz="1100" b="1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 фаза: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9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больной возбуждён, испуган, тревожен. Он может метаться, кричать от боли, стонать, плакать   жаловаться на боль .                                                                                                                 </a:t>
                </a:r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Rectangle 80"/>
              <p:cNvSpPr>
                <a:spLocks noChangeArrowheads="1"/>
              </p:cNvSpPr>
              <p:nvPr/>
            </p:nvSpPr>
            <p:spPr bwMode="auto">
              <a:xfrm>
                <a:off x="13904" y="3756"/>
                <a:ext cx="2184" cy="3469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Торпидная фаза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Больной перестаёт кричать, стонать, плакать, метаться от боли, ничего не </a:t>
                </a:r>
                <a:r>
                  <a:rPr kumimoji="0" lang="ru-RU" sz="105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просит,заторможен</a:t>
                </a: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, вял, сонлив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5" name="AutoShape 81"/>
              <p:cNvSpPr>
                <a:spLocks noChangeArrowheads="1"/>
              </p:cNvSpPr>
              <p:nvPr/>
            </p:nvSpPr>
            <p:spPr bwMode="auto">
              <a:xfrm>
                <a:off x="12215" y="7225"/>
                <a:ext cx="3501" cy="5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Первая помощь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6" name="Rectangle 82"/>
              <p:cNvSpPr>
                <a:spLocks noChangeArrowheads="1"/>
              </p:cNvSpPr>
              <p:nvPr/>
            </p:nvSpPr>
            <p:spPr bwMode="auto">
              <a:xfrm>
                <a:off x="11718" y="8193"/>
                <a:ext cx="4370" cy="363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685800" marR="0" lvl="1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+mj-lt"/>
                  <a:buAutoNum type="arabicPeriod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остановить кровотечение:</a:t>
                </a:r>
              </a:p>
              <a:p>
                <a:pPr marL="228600" marR="0" lvl="0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+mj-lt"/>
                  <a:buAutoNum type="arabicPeriod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наложить давящую повязку</a:t>
                </a:r>
              </a:p>
              <a:p>
                <a:pPr marL="228600" marR="0" lvl="0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+mj-lt"/>
                  <a:buAutoNum type="arabicPeriod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обильно поить больного</a:t>
                </a:r>
              </a:p>
              <a:p>
                <a:pPr marL="228600" marR="0" lvl="0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+mj-lt"/>
                  <a:buAutoNum type="arabicPeriod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Переломы, вывихи нужно тщательно </a:t>
                </a:r>
                <a:r>
                  <a:rPr kumimoji="0" lang="ru-RU" sz="105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иммобилизировать</a:t>
                </a: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на шинах</a:t>
                </a:r>
              </a:p>
              <a:p>
                <a:pPr marL="228600" marR="0" lvl="0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+mj-lt"/>
                  <a:buAutoNum type="arabicPeriod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Больного с шоком следует транспортировать в ближайший стационар как можно быстрее</a:t>
                </a:r>
              </a:p>
              <a:p>
                <a:pPr marL="228600" marR="0" lvl="0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+mj-lt"/>
                  <a:buAutoNum type="arabicPeriod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снятие нервно—психического стресса: 40—50 капель </a:t>
                </a:r>
                <a:r>
                  <a:rPr kumimoji="0" lang="ru-RU" sz="105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корвалола</a:t>
                </a:r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07" name="Group 83"/>
            <p:cNvGrpSpPr>
              <a:grpSpLocks/>
            </p:cNvGrpSpPr>
            <p:nvPr/>
          </p:nvGrpSpPr>
          <p:grpSpPr bwMode="auto">
            <a:xfrm>
              <a:off x="869" y="1788"/>
              <a:ext cx="14474" cy="8888"/>
              <a:chOff x="869" y="1788"/>
              <a:chExt cx="14474" cy="8888"/>
            </a:xfrm>
          </p:grpSpPr>
          <p:cxnSp>
            <p:nvCxnSpPr>
              <p:cNvPr id="1108" name="AutoShape 84"/>
              <p:cNvCxnSpPr>
                <a:cxnSpLocks noChangeShapeType="1"/>
              </p:cNvCxnSpPr>
              <p:nvPr/>
            </p:nvCxnSpPr>
            <p:spPr bwMode="auto">
              <a:xfrm flipH="1">
                <a:off x="869" y="1937"/>
                <a:ext cx="1763" cy="1258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09" name="AutoShape 85"/>
              <p:cNvCxnSpPr>
                <a:cxnSpLocks noChangeShapeType="1"/>
              </p:cNvCxnSpPr>
              <p:nvPr/>
            </p:nvCxnSpPr>
            <p:spPr bwMode="auto">
              <a:xfrm>
                <a:off x="1167" y="3426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0" name="AutoShape 86"/>
              <p:cNvCxnSpPr>
                <a:cxnSpLocks noChangeShapeType="1"/>
              </p:cNvCxnSpPr>
              <p:nvPr/>
            </p:nvCxnSpPr>
            <p:spPr bwMode="auto">
              <a:xfrm>
                <a:off x="1167" y="4866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1" name="AutoShape 87"/>
              <p:cNvCxnSpPr>
                <a:cxnSpLocks noChangeShapeType="1"/>
              </p:cNvCxnSpPr>
              <p:nvPr/>
            </p:nvCxnSpPr>
            <p:spPr bwMode="auto">
              <a:xfrm>
                <a:off x="1167" y="5934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2" name="AutoShape 88"/>
              <p:cNvCxnSpPr>
                <a:cxnSpLocks noChangeShapeType="1"/>
              </p:cNvCxnSpPr>
              <p:nvPr/>
            </p:nvCxnSpPr>
            <p:spPr bwMode="auto">
              <a:xfrm>
                <a:off x="1167" y="7101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3" name="AutoShape 89"/>
              <p:cNvCxnSpPr>
                <a:cxnSpLocks noChangeShapeType="1"/>
              </p:cNvCxnSpPr>
              <p:nvPr/>
            </p:nvCxnSpPr>
            <p:spPr bwMode="auto">
              <a:xfrm>
                <a:off x="1167" y="8317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4" name="AutoShape 90"/>
              <p:cNvCxnSpPr>
                <a:cxnSpLocks noChangeShapeType="1"/>
              </p:cNvCxnSpPr>
              <p:nvPr/>
            </p:nvCxnSpPr>
            <p:spPr bwMode="auto">
              <a:xfrm>
                <a:off x="1167" y="9459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5" name="AutoShape 91"/>
              <p:cNvCxnSpPr>
                <a:cxnSpLocks noChangeShapeType="1"/>
              </p:cNvCxnSpPr>
              <p:nvPr/>
            </p:nvCxnSpPr>
            <p:spPr bwMode="auto">
              <a:xfrm>
                <a:off x="1167" y="10676"/>
                <a:ext cx="555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6" name="AutoShape 92"/>
              <p:cNvCxnSpPr>
                <a:cxnSpLocks noChangeShapeType="1"/>
              </p:cNvCxnSpPr>
              <p:nvPr/>
            </p:nvCxnSpPr>
            <p:spPr bwMode="auto">
              <a:xfrm flipV="1">
                <a:off x="7374" y="4246"/>
                <a:ext cx="546" cy="215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7" name="AutoShape 93"/>
              <p:cNvCxnSpPr>
                <a:cxnSpLocks noChangeShapeType="1"/>
              </p:cNvCxnSpPr>
              <p:nvPr/>
            </p:nvCxnSpPr>
            <p:spPr bwMode="auto">
              <a:xfrm>
                <a:off x="7374" y="6058"/>
                <a:ext cx="546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8" name="AutoShape 94"/>
              <p:cNvCxnSpPr>
                <a:cxnSpLocks noChangeShapeType="1"/>
              </p:cNvCxnSpPr>
              <p:nvPr/>
            </p:nvCxnSpPr>
            <p:spPr bwMode="auto">
              <a:xfrm>
                <a:off x="7374" y="8193"/>
                <a:ext cx="546" cy="0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19" name="AutoShape 95"/>
              <p:cNvCxnSpPr>
                <a:cxnSpLocks noChangeShapeType="1"/>
              </p:cNvCxnSpPr>
              <p:nvPr/>
            </p:nvCxnSpPr>
            <p:spPr bwMode="auto">
              <a:xfrm>
                <a:off x="7374" y="9774"/>
                <a:ext cx="546" cy="529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20" name="AutoShape 96"/>
              <p:cNvCxnSpPr>
                <a:cxnSpLocks noChangeShapeType="1"/>
              </p:cNvCxnSpPr>
              <p:nvPr/>
            </p:nvCxnSpPr>
            <p:spPr bwMode="auto">
              <a:xfrm>
                <a:off x="14127" y="1788"/>
                <a:ext cx="1216" cy="712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21" name="AutoShape 97"/>
              <p:cNvCxnSpPr>
                <a:cxnSpLocks noChangeShapeType="1"/>
              </p:cNvCxnSpPr>
              <p:nvPr/>
            </p:nvCxnSpPr>
            <p:spPr bwMode="auto">
              <a:xfrm>
                <a:off x="14971" y="3195"/>
                <a:ext cx="25" cy="561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22" name="AutoShape 98"/>
              <p:cNvCxnSpPr>
                <a:cxnSpLocks noChangeShapeType="1"/>
              </p:cNvCxnSpPr>
              <p:nvPr/>
            </p:nvCxnSpPr>
            <p:spPr bwMode="auto">
              <a:xfrm>
                <a:off x="12563" y="3195"/>
                <a:ext cx="0" cy="561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23" name="AutoShape 99"/>
              <p:cNvCxnSpPr>
                <a:cxnSpLocks noChangeShapeType="1"/>
              </p:cNvCxnSpPr>
              <p:nvPr/>
            </p:nvCxnSpPr>
            <p:spPr bwMode="auto">
              <a:xfrm>
                <a:off x="13903" y="7771"/>
                <a:ext cx="1" cy="422"/>
              </a:xfrm>
              <a:prstGeom prst="straightConnector1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4294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/>
              <a:t>Опорная схема.                              Черепно-мозговые травмы.                                     </a:t>
            </a:r>
            <a:r>
              <a:rPr lang="ru-RU" sz="1800" b="1" u="sng" dirty="0" smtClean="0"/>
              <a:t>Баранов Сергей 9 Б </a:t>
            </a:r>
            <a:r>
              <a:rPr lang="ru-RU" sz="1800" b="1" u="sng" dirty="0" err="1" smtClean="0"/>
              <a:t>кл</a:t>
            </a:r>
            <a:r>
              <a:rPr lang="ru-RU" sz="1800" b="1" u="sng" dirty="0" smtClean="0"/>
              <a:t>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142844" y="857232"/>
            <a:ext cx="8786811" cy="6000768"/>
            <a:chOff x="225" y="1234"/>
            <a:chExt cx="16320" cy="11397"/>
          </a:xfrm>
        </p:grpSpPr>
        <p:cxnSp>
          <p:nvCxnSpPr>
            <p:cNvPr id="4098" name="AutoShape 2"/>
            <p:cNvCxnSpPr>
              <a:cxnSpLocks noChangeShapeType="1"/>
            </p:cNvCxnSpPr>
            <p:nvPr/>
          </p:nvCxnSpPr>
          <p:spPr bwMode="auto">
            <a:xfrm flipV="1">
              <a:off x="1155" y="3060"/>
              <a:ext cx="3195" cy="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099" name="AutoShape 3"/>
            <p:cNvCxnSpPr>
              <a:cxnSpLocks noChangeShapeType="1"/>
            </p:cNvCxnSpPr>
            <p:nvPr/>
          </p:nvCxnSpPr>
          <p:spPr bwMode="auto">
            <a:xfrm>
              <a:off x="1155" y="3060"/>
              <a:ext cx="0" cy="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0" name="AutoShape 4"/>
            <p:cNvCxnSpPr>
              <a:cxnSpLocks noChangeShapeType="1"/>
            </p:cNvCxnSpPr>
            <p:nvPr/>
          </p:nvCxnSpPr>
          <p:spPr bwMode="auto">
            <a:xfrm>
              <a:off x="2730" y="2850"/>
              <a:ext cx="0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1" name="AutoShape 5"/>
            <p:cNvCxnSpPr>
              <a:cxnSpLocks noChangeShapeType="1"/>
            </p:cNvCxnSpPr>
            <p:nvPr/>
          </p:nvCxnSpPr>
          <p:spPr bwMode="auto">
            <a:xfrm>
              <a:off x="4350" y="3060"/>
              <a:ext cx="0" cy="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2" name="AutoShape 6"/>
            <p:cNvCxnSpPr>
              <a:cxnSpLocks noChangeShapeType="1"/>
            </p:cNvCxnSpPr>
            <p:nvPr/>
          </p:nvCxnSpPr>
          <p:spPr bwMode="auto">
            <a:xfrm>
              <a:off x="3495" y="3075"/>
              <a:ext cx="0" cy="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3" name="AutoShape 7"/>
            <p:cNvCxnSpPr>
              <a:cxnSpLocks noChangeShapeType="1"/>
            </p:cNvCxnSpPr>
            <p:nvPr/>
          </p:nvCxnSpPr>
          <p:spPr bwMode="auto">
            <a:xfrm>
              <a:off x="2730" y="3075"/>
              <a:ext cx="0" cy="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4" name="AutoShape 8"/>
            <p:cNvCxnSpPr>
              <a:cxnSpLocks noChangeShapeType="1"/>
            </p:cNvCxnSpPr>
            <p:nvPr/>
          </p:nvCxnSpPr>
          <p:spPr bwMode="auto">
            <a:xfrm>
              <a:off x="1920" y="3075"/>
              <a:ext cx="0" cy="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5" name="AutoShape 9"/>
            <p:cNvCxnSpPr>
              <a:cxnSpLocks noChangeShapeType="1"/>
            </p:cNvCxnSpPr>
            <p:nvPr/>
          </p:nvCxnSpPr>
          <p:spPr bwMode="auto">
            <a:xfrm>
              <a:off x="7470" y="2850"/>
              <a:ext cx="1320" cy="4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6" name="AutoShape 10"/>
            <p:cNvCxnSpPr>
              <a:cxnSpLocks noChangeShapeType="1"/>
            </p:cNvCxnSpPr>
            <p:nvPr/>
          </p:nvCxnSpPr>
          <p:spPr bwMode="auto">
            <a:xfrm>
              <a:off x="7470" y="2850"/>
              <a:ext cx="285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7" name="AutoShape 11"/>
            <p:cNvCxnSpPr>
              <a:cxnSpLocks noChangeShapeType="1"/>
            </p:cNvCxnSpPr>
            <p:nvPr/>
          </p:nvCxnSpPr>
          <p:spPr bwMode="auto">
            <a:xfrm flipH="1">
              <a:off x="6915" y="2850"/>
              <a:ext cx="555" cy="4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8" name="AutoShape 12"/>
            <p:cNvCxnSpPr>
              <a:cxnSpLocks noChangeShapeType="1"/>
            </p:cNvCxnSpPr>
            <p:nvPr/>
          </p:nvCxnSpPr>
          <p:spPr bwMode="auto">
            <a:xfrm flipH="1">
              <a:off x="10680" y="2490"/>
              <a:ext cx="615" cy="6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9" name="AutoShape 13"/>
            <p:cNvCxnSpPr>
              <a:cxnSpLocks noChangeShapeType="1"/>
            </p:cNvCxnSpPr>
            <p:nvPr/>
          </p:nvCxnSpPr>
          <p:spPr bwMode="auto">
            <a:xfrm>
              <a:off x="12180" y="2490"/>
              <a:ext cx="1005" cy="7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0" name="AutoShape 14"/>
            <p:cNvCxnSpPr>
              <a:cxnSpLocks noChangeShapeType="1"/>
            </p:cNvCxnSpPr>
            <p:nvPr/>
          </p:nvCxnSpPr>
          <p:spPr bwMode="auto">
            <a:xfrm>
              <a:off x="13185" y="2385"/>
              <a:ext cx="1905" cy="6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1" name="AutoShape 15"/>
            <p:cNvCxnSpPr>
              <a:cxnSpLocks noChangeShapeType="1"/>
            </p:cNvCxnSpPr>
            <p:nvPr/>
          </p:nvCxnSpPr>
          <p:spPr bwMode="auto">
            <a:xfrm>
              <a:off x="1155" y="5580"/>
              <a:ext cx="1275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2" name="AutoShape 16"/>
            <p:cNvCxnSpPr>
              <a:cxnSpLocks noChangeShapeType="1"/>
            </p:cNvCxnSpPr>
            <p:nvPr/>
          </p:nvCxnSpPr>
          <p:spPr bwMode="auto">
            <a:xfrm flipH="1">
              <a:off x="2985" y="5580"/>
              <a:ext cx="1365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3" name="AutoShape 17"/>
            <p:cNvCxnSpPr>
              <a:cxnSpLocks noChangeShapeType="1"/>
            </p:cNvCxnSpPr>
            <p:nvPr/>
          </p:nvCxnSpPr>
          <p:spPr bwMode="auto">
            <a:xfrm>
              <a:off x="2580" y="6975"/>
              <a:ext cx="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4" name="AutoShape 18"/>
            <p:cNvCxnSpPr>
              <a:cxnSpLocks noChangeShapeType="1"/>
            </p:cNvCxnSpPr>
            <p:nvPr/>
          </p:nvCxnSpPr>
          <p:spPr bwMode="auto">
            <a:xfrm flipH="1">
              <a:off x="8790" y="7155"/>
              <a:ext cx="15" cy="6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5" name="AutoShape 19"/>
            <p:cNvCxnSpPr>
              <a:cxnSpLocks noChangeShapeType="1"/>
            </p:cNvCxnSpPr>
            <p:nvPr/>
          </p:nvCxnSpPr>
          <p:spPr bwMode="auto">
            <a:xfrm>
              <a:off x="6030" y="5580"/>
              <a:ext cx="1035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6" name="AutoShape 20"/>
            <p:cNvCxnSpPr>
              <a:cxnSpLocks noChangeShapeType="1"/>
            </p:cNvCxnSpPr>
            <p:nvPr/>
          </p:nvCxnSpPr>
          <p:spPr bwMode="auto">
            <a:xfrm flipH="1">
              <a:off x="8025" y="5805"/>
              <a:ext cx="870" cy="4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17" name="AutoShape 21"/>
            <p:cNvCxnSpPr>
              <a:cxnSpLocks noChangeShapeType="1"/>
            </p:cNvCxnSpPr>
            <p:nvPr/>
          </p:nvCxnSpPr>
          <p:spPr bwMode="auto">
            <a:xfrm>
              <a:off x="13395" y="7155"/>
              <a:ext cx="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4118" name="Group 22"/>
            <p:cNvGrpSpPr>
              <a:grpSpLocks/>
            </p:cNvGrpSpPr>
            <p:nvPr/>
          </p:nvGrpSpPr>
          <p:grpSpPr bwMode="auto">
            <a:xfrm>
              <a:off x="225" y="1234"/>
              <a:ext cx="16320" cy="11397"/>
              <a:chOff x="225" y="1234"/>
              <a:chExt cx="16320" cy="11397"/>
            </a:xfrm>
          </p:grpSpPr>
          <p:sp>
            <p:nvSpPr>
              <p:cNvPr id="4119" name="AutoShape 23"/>
              <p:cNvSpPr>
                <a:spLocks noChangeArrowheads="1"/>
              </p:cNvSpPr>
              <p:nvPr/>
            </p:nvSpPr>
            <p:spPr bwMode="auto">
              <a:xfrm>
                <a:off x="810" y="1234"/>
                <a:ext cx="4275" cy="161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Black" pitchFamily="34" charset="0"/>
                    <a:cs typeface="Arial" pitchFamily="34" charset="0"/>
                  </a:rPr>
                  <a:t>Ч</a:t>
                </a:r>
                <a:r>
                  <a:rPr kumimoji="0" lang="ru-RU" sz="1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ерепно-мозговая травма</a:t>
                </a: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- механическое повреждение черепа и внутричерепных образований - головного мозга, сосудов, черепных нервов, мозговых оболочек.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/>
            </p:nvSpPr>
            <p:spPr bwMode="auto">
              <a:xfrm>
                <a:off x="756" y="3255"/>
                <a:ext cx="796" cy="232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дорожно-транспортные</a:t>
                </a:r>
                <a:endPara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auto">
              <a:xfrm>
                <a:off x="1695" y="3255"/>
                <a:ext cx="495" cy="232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падения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auto">
              <a:xfrm>
                <a:off x="2430" y="3255"/>
                <a:ext cx="555" cy="232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производственные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/>
            </p:nvSpPr>
            <p:spPr bwMode="auto">
              <a:xfrm>
                <a:off x="3225" y="3255"/>
                <a:ext cx="525" cy="232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спортивные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/>
            </p:nvSpPr>
            <p:spPr bwMode="auto">
              <a:xfrm>
                <a:off x="4020" y="3255"/>
                <a:ext cx="525" cy="232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бытовые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5" name="AutoShape 29"/>
              <p:cNvSpPr>
                <a:spLocks noChangeArrowheads="1"/>
              </p:cNvSpPr>
              <p:nvPr/>
            </p:nvSpPr>
            <p:spPr bwMode="auto">
              <a:xfrm>
                <a:off x="5655" y="1234"/>
                <a:ext cx="3990" cy="1616"/>
              </a:xfrm>
              <a:prstGeom prst="roundRect">
                <a:avLst>
                  <a:gd name="adj" fmla="val 39986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457200" marR="0" lvl="1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Arial" pitchFamily="34" charset="0"/>
                    <a:hlinkClick r:id="rId2"/>
                  </a:rPr>
                  <a:t>Классификация</a:t>
                </a:r>
                <a:endPara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latin typeface="Tahoma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Black" pitchFamily="34" charset="0"/>
                    <a:cs typeface="Arial" pitchFamily="34" charset="0"/>
                  </a:rPr>
                  <a:t>Ч</a:t>
                </a:r>
                <a:r>
                  <a:rPr kumimoji="0" lang="ru-RU" sz="14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ерепно-мозговых травм</a:t>
                </a:r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6" name="AutoShape 30"/>
              <p:cNvSpPr>
                <a:spLocks noChangeArrowheads="1"/>
              </p:cNvSpPr>
              <p:nvPr/>
            </p:nvSpPr>
            <p:spPr bwMode="auto">
              <a:xfrm>
                <a:off x="9780" y="1234"/>
                <a:ext cx="3405" cy="125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Arial" pitchFamily="34" charset="0"/>
                    <a:hlinkClick r:id="rId2"/>
                  </a:rPr>
                  <a:t>Три периода течения черепно-мозговой травмы</a:t>
                </a:r>
                <a:endPara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F3F3F"/>
                  </a:solidFill>
                  <a:effectLst/>
                  <a:latin typeface="Tahoma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/>
            </p:nvSpPr>
            <p:spPr bwMode="auto">
              <a:xfrm>
                <a:off x="5655" y="3270"/>
                <a:ext cx="720" cy="23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900" b="1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Сотрясение головного мозга.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/>
            </p:nvSpPr>
            <p:spPr bwMode="auto">
              <a:xfrm>
                <a:off x="6525" y="3270"/>
                <a:ext cx="645" cy="223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1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Ушиб мозга</a:t>
                </a:r>
                <a:r>
                  <a:rPr kumimoji="0" lang="ru-RU" sz="1200" b="0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/>
            </p:nvSpPr>
            <p:spPr bwMode="auto">
              <a:xfrm>
                <a:off x="7470" y="3270"/>
                <a:ext cx="720" cy="223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Сдавление</a:t>
                </a:r>
                <a:r>
                  <a:rPr kumimoji="0" lang="ru-RU" sz="1000" b="1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 мозга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0" name="Rectangle 34"/>
              <p:cNvSpPr>
                <a:spLocks noChangeArrowheads="1"/>
              </p:cNvSpPr>
              <p:nvPr/>
            </p:nvSpPr>
            <p:spPr bwMode="auto">
              <a:xfrm>
                <a:off x="8490" y="3255"/>
                <a:ext cx="1005" cy="255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800" b="1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Тяжелое диффузное аксональное повреждение мозга.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131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5955" y="2850"/>
                <a:ext cx="1515" cy="40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132" name="AutoShape 36"/>
              <p:cNvCxnSpPr>
                <a:cxnSpLocks noChangeShapeType="1"/>
              </p:cNvCxnSpPr>
              <p:nvPr/>
            </p:nvCxnSpPr>
            <p:spPr bwMode="auto">
              <a:xfrm>
                <a:off x="5085" y="2010"/>
                <a:ext cx="570" cy="1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133" name="AutoShape 37"/>
              <p:cNvCxnSpPr>
                <a:cxnSpLocks noChangeShapeType="1"/>
                <a:stCxn id="4125" idx="3"/>
              </p:cNvCxnSpPr>
              <p:nvPr/>
            </p:nvCxnSpPr>
            <p:spPr bwMode="auto">
              <a:xfrm flipV="1">
                <a:off x="9645" y="2025"/>
                <a:ext cx="135" cy="1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4134" name="AutoShape 38"/>
              <p:cNvSpPr>
                <a:spLocks noChangeArrowheads="1"/>
              </p:cNvSpPr>
              <p:nvPr/>
            </p:nvSpPr>
            <p:spPr bwMode="auto">
              <a:xfrm>
                <a:off x="9780" y="3060"/>
                <a:ext cx="2130" cy="303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900" b="1" i="1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Острый период</a:t>
                </a:r>
                <a:r>
                  <a:rPr kumimoji="0" lang="ru-RU" sz="700" b="1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,</a:t>
                </a: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 </a:t>
                </a:r>
                <a:r>
                  <a:rPr kumimoji="0" lang="ru-RU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в основе которого лежат процессы взаимодействия травмированного субстрата, реакций повреждения и защиты.</a:t>
                </a: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5" name="AutoShape 39"/>
              <p:cNvSpPr>
                <a:spLocks noChangeArrowheads="1"/>
              </p:cNvSpPr>
              <p:nvPr/>
            </p:nvSpPr>
            <p:spPr bwMode="auto">
              <a:xfrm>
                <a:off x="12060" y="3255"/>
                <a:ext cx="2070" cy="272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900" b="1" i="1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Промежуточный период,</a:t>
                </a:r>
                <a:r>
                  <a:rPr kumimoji="0" lang="ru-RU" sz="800" b="1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 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развитие компенсаторно-приспособительных процессов в ЦНС.</a:t>
                </a:r>
                <a:endPara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6" name="AutoShape 40"/>
              <p:cNvSpPr>
                <a:spLocks noChangeArrowheads="1"/>
              </p:cNvSpPr>
              <p:nvPr/>
            </p:nvSpPr>
            <p:spPr bwMode="auto">
              <a:xfrm>
                <a:off x="14295" y="3060"/>
                <a:ext cx="2055" cy="301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900" b="1" i="1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Отдаленный период,</a:t>
                </a:r>
                <a:r>
                  <a:rPr kumimoji="0" lang="ru-RU" sz="1200" b="0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 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сосуществование местных и </a:t>
                </a:r>
                <a:r>
                  <a:rPr kumimoji="0" lang="ru-RU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дистантных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latin typeface="Tahoma" pitchFamily="34" charset="0"/>
                    <a:cs typeface="Arial" pitchFamily="34" charset="0"/>
                  </a:rPr>
                  <a:t> деструктивно-регенераторных процессов.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7" name="AutoShape 41"/>
              <p:cNvSpPr>
                <a:spLocks noChangeArrowheads="1"/>
              </p:cNvSpPr>
              <p:nvPr/>
            </p:nvSpPr>
            <p:spPr bwMode="auto">
              <a:xfrm>
                <a:off x="810" y="6090"/>
                <a:ext cx="3945" cy="88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Arial" pitchFamily="34" charset="0"/>
                    <a:hlinkClick r:id="rId2"/>
                  </a:rPr>
                  <a:t>Характерные симптомы</a:t>
                </a:r>
                <a:endPara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F3F3F"/>
                  </a:solidFill>
                  <a:effectLst/>
                  <a:latin typeface="Tahoma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8" name="AutoShape 42"/>
              <p:cNvSpPr>
                <a:spLocks noChangeArrowheads="1"/>
              </p:cNvSpPr>
              <p:nvPr/>
            </p:nvSpPr>
            <p:spPr bwMode="auto">
              <a:xfrm>
                <a:off x="5880" y="6270"/>
                <a:ext cx="3975" cy="88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Symbol" pitchFamily="18" charset="2"/>
                  <a:buChar char="·"/>
                  <a:tabLst/>
                </a:pPr>
                <a:r>
                  <a:rPr kumimoji="0" lang="ru-RU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Arial" pitchFamily="34" charset="0"/>
                    <a:hlinkClick r:id="rId2"/>
                  </a:rPr>
                  <a:t>Клинические формы черепно-мозговой травмы</a:t>
                </a:r>
                <a:endParaRPr kumimoji="0" lang="ru-RU" sz="1050" b="0" i="0" u="none" strike="noStrike" cap="none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latin typeface="Tahoma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9" name="AutoShape 43"/>
              <p:cNvSpPr>
                <a:spLocks noChangeArrowheads="1"/>
              </p:cNvSpPr>
              <p:nvPr/>
            </p:nvSpPr>
            <p:spPr bwMode="auto">
              <a:xfrm>
                <a:off x="11040" y="6270"/>
                <a:ext cx="4725" cy="88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rgbClr val="097400"/>
                    </a:solidFill>
                    <a:effectLst/>
                    <a:latin typeface="Tahoma" pitchFamily="34" charset="0"/>
                    <a:cs typeface="Arial" pitchFamily="34" charset="0"/>
                  </a:rPr>
                  <a:t>ЛЕЧЕНИЕ.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Arial" pitchFamily="34" charset="0"/>
                    <a:hlinkClick r:id="rId2"/>
                  </a:rPr>
                  <a:t>Основные положения</a:t>
                </a:r>
                <a:endPara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F3F3F"/>
                  </a:solidFill>
                  <a:effectLst/>
                  <a:latin typeface="Tahoma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0" name="AutoShape 44"/>
              <p:cNvSpPr>
                <a:spLocks noChangeArrowheads="1"/>
              </p:cNvSpPr>
              <p:nvPr/>
            </p:nvSpPr>
            <p:spPr bwMode="auto">
              <a:xfrm>
                <a:off x="6525" y="7515"/>
                <a:ext cx="4155" cy="30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457200" marR="0" lvl="1" indent="0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000000"/>
                  </a:buClr>
                  <a:buSzTx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1.расстройство сознания,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Tx/>
                  <a:buFont typeface="Arial" pitchFamily="34" charset="0"/>
                  <a:buChar char="2"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симптомы поражения черепных нервов,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Tx/>
                  <a:buFont typeface="Arial" pitchFamily="34" charset="0"/>
                  <a:buChar char="3"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признаки очаговых поражений мозга,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Tx/>
                  <a:buFont typeface="Arial" pitchFamily="34" charset="0"/>
                  <a:buChar char="4"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стволовые симптомы,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Tx/>
                  <a:buFont typeface="Arial" pitchFamily="34" charset="0"/>
                  <a:buChar char="5"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 оболочечные симптомы.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1" name="AutoShape 45"/>
              <p:cNvSpPr>
                <a:spLocks noChangeArrowheads="1"/>
              </p:cNvSpPr>
              <p:nvPr/>
            </p:nvSpPr>
            <p:spPr bwMode="auto">
              <a:xfrm>
                <a:off x="11040" y="7275"/>
                <a:ext cx="5505" cy="508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457200" marR="0" lvl="1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1 .Лечение при травме легкой и средней тяжести состоит в обеспечении постельного режима, симптоматической терапии: аналгетики при выраженной головной боли, </a:t>
                </a:r>
                <a:r>
                  <a:rPr kumimoji="0" lang="ru-RU" sz="10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бета-блокаторы</a:t>
                </a: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 при вегетативной лабильности, препараты нормализующие сон.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Calibri" pitchFamily="34" charset="0"/>
                  <a:buChar char="2"/>
                  <a:tabLst/>
                </a:pPr>
                <a:r>
                  <a:rPr kumimoji="0" lang="ru-RU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При тяжелом ушибе, диффузном аксональном повреждении и сдавлении мозга проводят интенсивную терапию и, при наличии критических нарушений жизненно важных функций, реанимационные мероприятия.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2" name="AutoShape 46"/>
              <p:cNvSpPr>
                <a:spLocks noChangeArrowheads="1"/>
              </p:cNvSpPr>
              <p:nvPr/>
            </p:nvSpPr>
            <p:spPr bwMode="auto">
              <a:xfrm>
                <a:off x="225" y="7080"/>
                <a:ext cx="6015" cy="5551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F3F3F"/>
                  </a:buClr>
                  <a:buSzTx/>
                  <a:buFont typeface="Wingdings" pitchFamily="2" charset="2"/>
                  <a:buChar char="§"/>
                  <a:tabLst/>
                </a:pP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1.Следы травмы на кожных покровах головы, такие как ссадины, кровоподтеки, раны.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F3F3F"/>
                  </a:buClr>
                  <a:buSzTx/>
                  <a:buFont typeface="Wingdings" pitchFamily="2" charset="2"/>
                  <a:buChar char="§"/>
                  <a:tabLst/>
                </a:pP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2.Нарушения сознания (оглушение, сопор, кома).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F3F3F"/>
                  </a:buClr>
                  <a:buSzTx/>
                  <a:buFont typeface="Wingdings" pitchFamily="2" charset="2"/>
                  <a:buChar char="§"/>
                  <a:tabLst/>
                </a:pP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3.Нарушения памяти (</a:t>
                </a:r>
                <a:r>
                  <a:rPr kumimoji="0" lang="ru-RU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амнестический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 синдром), такие как ретроградная амнезия (нарушения памяти на события, последовавшие за травмой) или </a:t>
                </a:r>
                <a:r>
                  <a:rPr kumimoji="0" lang="ru-RU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антероретроградная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 амнезия (нарушения памяти на события, предшествовавшие травме и события, последовавшие за ней).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F3F3F"/>
                  </a:buClr>
                  <a:buSzTx/>
                  <a:buFont typeface="Wingdings" pitchFamily="2" charset="2"/>
                  <a:buChar char="§"/>
                  <a:tabLst/>
                </a:pP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3.Общемозговые симптомы, такие как головная боль, тошнота, рвота, внезапное угнетение или утрата сознания.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F3F3F"/>
                  </a:buClr>
                  <a:buSzTx/>
                  <a:buFont typeface="Wingdings" pitchFamily="2" charset="2"/>
                  <a:buChar char="§"/>
                  <a:tabLst/>
                </a:pP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4.Психомоторное возбуждение, </a:t>
                </a:r>
                <a:r>
                  <a:rPr kumimoji="0" lang="ru-RU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дезориентированность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 больного в месте и времени.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5.Признаки вегетативной лабильности, такие как бледность кожных покровов, </a:t>
                </a:r>
                <a:r>
                  <a:rPr kumimoji="0" lang="ru-RU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гипергидроз</a:t>
                </a:r>
                <a:r>
                  <a:rPr kumimoji="0" lang="ru-RU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Tahoma" pitchFamily="34" charset="0"/>
                    <a:cs typeface="Arial" pitchFamily="34" charset="0"/>
                  </a:rPr>
                  <a:t> (потливость), изменение размера зрачков, лабильность пульса и т.д.).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2875" y="276225"/>
            <a:ext cx="8858281" cy="6367485"/>
            <a:chOff x="225" y="435"/>
            <a:chExt cx="15885" cy="9915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4053" y="435"/>
              <a:ext cx="8340" cy="1336"/>
            </a:xfrm>
            <a:prstGeom prst="flowChartAlternateProcess">
              <a:avLst/>
            </a:prstGeom>
            <a:solidFill>
              <a:srgbClr val="9BBB59"/>
            </a:solidFill>
            <a:ln w="127000" cmpd="dbl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  <a:cs typeface="Arial" pitchFamily="34" charset="0"/>
                </a:rPr>
                <a:t>Черепно-мозговая травма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  <a:cs typeface="Arial" pitchFamily="34" charset="0"/>
                </a:rPr>
                <a:t> 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— представляет собой повреждение костей 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cs typeface="Arial" pitchFamily="34" charset="0"/>
                  <a:hlinkClick r:id="rId2" tooltip="Череп"/>
                </a:rPr>
                <a:t>черепа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или мягких тканей, таких как ткани мозга, сосуды, нервы, мозговые оболочки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 flipH="1">
              <a:off x="7650" y="1771"/>
              <a:ext cx="15" cy="6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6315" y="2431"/>
              <a:ext cx="3005" cy="884"/>
            </a:xfrm>
            <a:prstGeom prst="ellipse">
              <a:avLst/>
            </a:prstGeom>
            <a:gradFill rotWithShape="0">
              <a:gsLst>
                <a:gs pos="0">
                  <a:srgbClr val="9BBB59"/>
                </a:gs>
                <a:gs pos="100000">
                  <a:srgbClr val="74903B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классификации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1233" y="3661"/>
              <a:ext cx="2085" cy="540"/>
            </a:xfrm>
            <a:prstGeom prst="roundRect">
              <a:avLst>
                <a:gd name="adj" fmla="val 16667"/>
              </a:avLst>
            </a:prstGeom>
            <a:solidFill>
              <a:srgbClr val="9BBB59"/>
            </a:solidFill>
            <a:ln w="381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Открытые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665" y="3315"/>
              <a:ext cx="0" cy="4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6639" y="3780"/>
              <a:ext cx="2265" cy="540"/>
            </a:xfrm>
            <a:prstGeom prst="roundRect">
              <a:avLst>
                <a:gd name="adj" fmla="val 16667"/>
              </a:avLst>
            </a:prstGeom>
            <a:solidFill>
              <a:srgbClr val="9BBB59"/>
            </a:solidFill>
            <a:ln w="381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Закрытые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1535" y="3736"/>
              <a:ext cx="2475" cy="584"/>
            </a:xfrm>
            <a:prstGeom prst="roundRect">
              <a:avLst>
                <a:gd name="adj" fmla="val 16667"/>
              </a:avLst>
            </a:prstGeom>
            <a:solidFill>
              <a:srgbClr val="9BBB59"/>
            </a:solidFill>
            <a:ln w="381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Сочетанные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>
              <a:off x="1623" y="4320"/>
              <a:ext cx="0" cy="9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225" y="5372"/>
              <a:ext cx="3168" cy="1049"/>
            </a:xfrm>
            <a:prstGeom prst="flowChartAlternateProcess">
              <a:avLst/>
            </a:prstGeom>
            <a:solidFill>
              <a:srgbClr val="9BBB59"/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Повреждены кожный покров, повреждена твердая мозговая </a:t>
              </a: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оболочка (кости 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черепа)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4053" y="4934"/>
              <a:ext cx="7635" cy="1859"/>
            </a:xfrm>
            <a:prstGeom prst="flowChartAlternateProcess">
              <a:avLst/>
            </a:prstGeom>
            <a:solidFill>
              <a:srgbClr val="9BBB59"/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  <a:cs typeface="Arial" pitchFamily="34" charset="0"/>
                </a:rPr>
                <a:t>- 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  <a:cs typeface="Arial" pitchFamily="34" charset="0"/>
                  <a:hlinkClick r:id="rId3" tooltip="Сотрясение головного мозга"/>
                </a:rPr>
                <a:t>Сотрясение головного мозга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  <a:cs typeface="Arial" pitchFamily="34" charset="0"/>
                </a:rPr>
                <a:t> 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— травма, при которой не отмечается стойких нарушений в работе мозга.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sng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mbria" pitchFamily="18" charset="0"/>
                  <a:cs typeface="Arial" pitchFamily="34" charset="0"/>
                </a:rPr>
                <a:t>- Сдавливание головного мозга 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(гематомой, инородным телом, очагом ушиба)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-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cs typeface="Arial" pitchFamily="34" charset="0"/>
                  <a:hlinkClick r:id="rId4"/>
                </a:rPr>
                <a:t>Ушиб головного мозга</a:t>
              </a: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: лёгкой, средней и тяжёлой степени.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12267" y="5265"/>
              <a:ext cx="3843" cy="750"/>
            </a:xfrm>
            <a:prstGeom prst="flowChartAlternateProcess">
              <a:avLst/>
            </a:prstGeom>
            <a:solidFill>
              <a:srgbClr val="9BBB59"/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сочетания видов черепно-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мозговой </a:t>
              </a: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травмы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 flipH="1">
              <a:off x="3318" y="2955"/>
              <a:ext cx="2997" cy="70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9" name="AutoShape 15"/>
            <p:cNvCxnSpPr>
              <a:cxnSpLocks noChangeShapeType="1"/>
            </p:cNvCxnSpPr>
            <p:nvPr/>
          </p:nvCxnSpPr>
          <p:spPr bwMode="auto">
            <a:xfrm>
              <a:off x="7650" y="4320"/>
              <a:ext cx="0" cy="6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>
              <a:off x="9117" y="2955"/>
              <a:ext cx="2418" cy="8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1" name="AutoShape 17"/>
            <p:cNvCxnSpPr>
              <a:cxnSpLocks noChangeShapeType="1"/>
            </p:cNvCxnSpPr>
            <p:nvPr/>
          </p:nvCxnSpPr>
          <p:spPr bwMode="auto">
            <a:xfrm>
              <a:off x="13350" y="4349"/>
              <a:ext cx="435" cy="9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42" name="AutoShape 18"/>
            <p:cNvSpPr>
              <a:spLocks noChangeArrowheads="1"/>
            </p:cNvSpPr>
            <p:nvPr/>
          </p:nvSpPr>
          <p:spPr bwMode="auto">
            <a:xfrm>
              <a:off x="4995" y="7365"/>
              <a:ext cx="6105" cy="2985"/>
            </a:xfrm>
            <a:prstGeom prst="roundRect">
              <a:avLst>
                <a:gd name="adj" fmla="val 16667"/>
              </a:avLst>
            </a:prstGeom>
            <a:solidFill>
              <a:srgbClr val="9BBB59"/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Georgia" pitchFamily="18" charset="0"/>
                  <a:cs typeface="Arial" pitchFamily="34" charset="0"/>
                </a:rPr>
                <a:t>Помощь на месте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При открытых и проникающих ранениях на </a:t>
              </a:r>
              <a:r>
                <a:rPr kumimoji="0" lang="ru-RU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догоспитальном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этапе мозговую рану закрывают </a:t>
              </a:r>
              <a:r>
                <a:rPr kumimoji="0" lang="ru-RU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гемостатической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губкой с </a:t>
              </a:r>
              <a:r>
                <a:rPr kumimoji="0" lang="ru-RU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канамицином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и накладывают асептическую повязку,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При наличии сознания пострадавшего следует транспортировать на носилках лежа на спине без подушки. При отсутствии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сознания больного транспортируют на носилках в устойчивом положении полуоборота с повернутой в сторону головой для предупреждения возможной аспирации при рвоте.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>
              <a:off x="7905" y="6793"/>
              <a:ext cx="15" cy="5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zg_vozniknovenie_ushi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857232"/>
            <a:ext cx="8162095" cy="561535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28490"/>
            <a:ext cx="7929618" cy="59701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3978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Опорная схема       ТЕМА: Первая медицинская помощь при травмах.                                                                     Нестеров Евгений</a:t>
            </a:r>
            <a:endParaRPr lang="ru-RU" sz="2000" b="1" dirty="0"/>
          </a:p>
        </p:txBody>
      </p:sp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571472" y="1142984"/>
            <a:ext cx="8050240" cy="5514994"/>
            <a:chOff x="823" y="991"/>
            <a:chExt cx="14569" cy="10305"/>
          </a:xfrm>
        </p:grpSpPr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>
              <a:off x="9575" y="1216"/>
              <a:ext cx="3609" cy="503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 flipH="1">
              <a:off x="3067" y="1216"/>
              <a:ext cx="3254" cy="61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7948" y="1534"/>
              <a:ext cx="0" cy="301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>
              <a:off x="3067" y="4039"/>
              <a:ext cx="0" cy="50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 flipH="1">
              <a:off x="7050" y="2487"/>
              <a:ext cx="898" cy="29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8958" y="2487"/>
              <a:ext cx="785" cy="29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49" name="AutoShape 25"/>
            <p:cNvCxnSpPr>
              <a:cxnSpLocks noChangeShapeType="1"/>
            </p:cNvCxnSpPr>
            <p:nvPr/>
          </p:nvCxnSpPr>
          <p:spPr bwMode="auto">
            <a:xfrm>
              <a:off x="12044" y="2380"/>
              <a:ext cx="0" cy="40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50" name="AutoShape 26"/>
            <p:cNvCxnSpPr>
              <a:cxnSpLocks noChangeShapeType="1"/>
            </p:cNvCxnSpPr>
            <p:nvPr/>
          </p:nvCxnSpPr>
          <p:spPr bwMode="auto">
            <a:xfrm>
              <a:off x="13184" y="2380"/>
              <a:ext cx="0" cy="40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51" name="AutoShape 27"/>
            <p:cNvCxnSpPr>
              <a:cxnSpLocks noChangeShapeType="1"/>
            </p:cNvCxnSpPr>
            <p:nvPr/>
          </p:nvCxnSpPr>
          <p:spPr bwMode="auto">
            <a:xfrm>
              <a:off x="14063" y="2380"/>
              <a:ext cx="0" cy="40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</p:spPr>
        </p:cxnSp>
        <p:grpSp>
          <p:nvGrpSpPr>
            <p:cNvPr id="1052" name="Group 28"/>
            <p:cNvGrpSpPr>
              <a:grpSpLocks/>
            </p:cNvGrpSpPr>
            <p:nvPr/>
          </p:nvGrpSpPr>
          <p:grpSpPr bwMode="auto">
            <a:xfrm>
              <a:off x="823" y="991"/>
              <a:ext cx="14569" cy="10305"/>
              <a:chOff x="823" y="991"/>
              <a:chExt cx="14569" cy="10305"/>
            </a:xfrm>
          </p:grpSpPr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6321" y="991"/>
                <a:ext cx="3254" cy="54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NewRoman,Bold" charset="-52"/>
                    <a:cs typeface="Arial" pitchFamily="34" charset="0"/>
                  </a:rPr>
                  <a:t>ВИДЫ ТРАВМ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AutoShape 30"/>
              <p:cNvSpPr>
                <a:spLocks noChangeArrowheads="1"/>
              </p:cNvSpPr>
              <p:nvPr/>
            </p:nvSpPr>
            <p:spPr bwMode="auto">
              <a:xfrm>
                <a:off x="1403" y="1835"/>
                <a:ext cx="3646" cy="220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ПЕРЕЛОМЫ </a:t>
                </a:r>
                <a:r>
                  <a:rPr kumimoji="0" lang="ru-RU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РЕБЕР</a:t>
                </a:r>
                <a:r>
                  <a:rPr kumimoji="0" lang="ru-RU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-бывают</a:t>
                </a: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одиночные и </a:t>
                </a:r>
                <a:r>
                  <a:rPr kumimoji="0" lang="ru-RU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множественые</a:t>
                </a: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</a:t>
                </a:r>
                <a:r>
                  <a:rPr kumimoji="0" lang="ru-RU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Возникаютпри</a:t>
                </a: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различных механических </a:t>
                </a: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  <a:hlinkClick r:id="rId2" action="ppaction://hlinksldjump"/>
                  </a:rPr>
                  <a:t>действиях</a:t>
                </a: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на грудную клетку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AutoShape 31"/>
              <p:cNvSpPr>
                <a:spLocks noChangeArrowheads="1"/>
              </p:cNvSpPr>
              <p:nvPr/>
            </p:nvSpPr>
            <p:spPr bwMode="auto">
              <a:xfrm>
                <a:off x="5872" y="1835"/>
                <a:ext cx="4096" cy="65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ТРАВМЫ ЖИВОТА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AutoShape 32"/>
              <p:cNvSpPr>
                <a:spLocks noChangeArrowheads="1"/>
              </p:cNvSpPr>
              <p:nvPr/>
            </p:nvSpPr>
            <p:spPr bwMode="auto">
              <a:xfrm>
                <a:off x="11295" y="1719"/>
                <a:ext cx="3435" cy="661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ТРАВМЫ ТАЗА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5383" y="2786"/>
                <a:ext cx="3575" cy="85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Повреждения брюшной полости бывают открытыми и закрытыми. Закрытые повреждения возникают в результате тупой травмы (ушибы, сдавление брюшной полости), могут сопровождаться ссадинами и ранами передней брюшной стенки. При травме может быть повреждена не только брюшная стенка, но и органы брюшной полости - печень, селезенка, желудок, кишечник, мочевой пузырь и др. При повреждении полых органов (желудок, кишечник) развивается воспаление - перитонит. При травме печени или селезенки возникает внутрибрюшное кровотечение. 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9275" y="2786"/>
                <a:ext cx="1403" cy="85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Открытые или проникающие ранения </a:t>
                </a:r>
                <a:r>
                  <a:rPr kumimoji="0" lang="ru-RU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брюшной полости чаще всего наносятся огнестрельным оружием или режущими и колющими предметами.</a:t>
                </a:r>
                <a:br>
                  <a:rPr kumimoji="0" lang="ru-RU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</a:b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1403" y="4470"/>
                <a:ext cx="3404" cy="52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Признаки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1533" y="7312"/>
                <a:ext cx="3216" cy="50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Помощь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AutoShape 37"/>
              <p:cNvSpPr>
                <a:spLocks/>
              </p:cNvSpPr>
              <p:nvPr/>
            </p:nvSpPr>
            <p:spPr bwMode="auto">
              <a:xfrm>
                <a:off x="1085" y="5124"/>
                <a:ext cx="318" cy="2020"/>
              </a:xfrm>
              <a:prstGeom prst="leftBrace">
                <a:avLst>
                  <a:gd name="adj1" fmla="val 52935"/>
                  <a:gd name="adj2" fmla="val 50000"/>
                </a:avLst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AutoShape 38"/>
              <p:cNvSpPr>
                <a:spLocks/>
              </p:cNvSpPr>
              <p:nvPr/>
            </p:nvSpPr>
            <p:spPr bwMode="auto">
              <a:xfrm flipH="1">
                <a:off x="4749" y="5124"/>
                <a:ext cx="634" cy="2020"/>
              </a:xfrm>
              <a:prstGeom prst="leftBrace">
                <a:avLst>
                  <a:gd name="adj1" fmla="val 26551"/>
                  <a:gd name="adj2" fmla="val 50000"/>
                </a:avLst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AutoShape 39"/>
              <p:cNvSpPr>
                <a:spLocks/>
              </p:cNvSpPr>
              <p:nvPr/>
            </p:nvSpPr>
            <p:spPr bwMode="auto">
              <a:xfrm>
                <a:off x="823" y="8060"/>
                <a:ext cx="448" cy="3236"/>
              </a:xfrm>
              <a:prstGeom prst="leftBrace">
                <a:avLst>
                  <a:gd name="adj1" fmla="val 60193"/>
                  <a:gd name="adj2" fmla="val 50000"/>
                </a:avLst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AutoShape 40"/>
              <p:cNvSpPr>
                <a:spLocks/>
              </p:cNvSpPr>
              <p:nvPr/>
            </p:nvSpPr>
            <p:spPr bwMode="auto">
              <a:xfrm>
                <a:off x="4749" y="8060"/>
                <a:ext cx="300" cy="3236"/>
              </a:xfrm>
              <a:prstGeom prst="rightBrace">
                <a:avLst>
                  <a:gd name="adj1" fmla="val 89889"/>
                  <a:gd name="adj2" fmla="val 50000"/>
                </a:avLst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10907" y="2786"/>
                <a:ext cx="1679" cy="85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ТРАВМЫ ТАЗА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Как правило, эти травмы встречаются при транспортных авариях, разрушениях и обвалах промышленных и жилых зданий.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12586" y="2786"/>
                <a:ext cx="1403" cy="85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ОРГАНОВ ТАЗА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: мочевого пузыря, мочеиспускательного канала, прямой кишки, внутренних половых органов.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13989" y="2786"/>
                <a:ext cx="1403" cy="85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ПЕРЕЛОМЫ КОСТЕЙ ТАЗА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ru-RU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Повреждения костей тазового кольца относятся к наиболее тяжелым видам травмы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928662" y="3357562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Переломы рёбер сопровождаются</a:t>
            </a:r>
          </a:p>
          <a:p>
            <a:r>
              <a:rPr lang="ru-RU" sz="1200" b="1" dirty="0" smtClean="0"/>
              <a:t>    резкой местной болью при </a:t>
            </a:r>
          </a:p>
          <a:p>
            <a:r>
              <a:rPr lang="ru-RU" sz="1200" b="1" dirty="0" smtClean="0"/>
              <a:t>     ощупывании, дыхании, кашле.</a:t>
            </a:r>
            <a:endParaRPr lang="ru-RU" b="1" dirty="0"/>
          </a:p>
        </p:txBody>
      </p:sp>
      <p:sp>
        <p:nvSpPr>
          <p:cNvPr id="51" name="Rectangle 44"/>
          <p:cNvSpPr>
            <a:spLocks noChangeArrowheads="1"/>
          </p:cNvSpPr>
          <p:nvPr/>
        </p:nvSpPr>
        <p:spPr bwMode="auto">
          <a:xfrm>
            <a:off x="642910" y="5072074"/>
            <a:ext cx="235745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Личная безопасность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Проверить АВС 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Наложите круговую повязку на   грудную клетку Дать обезболивающе Направьте пострадавшего в  стационар травматологического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профиля.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1.jpe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928670"/>
            <a:ext cx="8249949" cy="53713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642918"/>
            <a:ext cx="6929486" cy="5931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3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500042"/>
            <a:ext cx="4643470" cy="618520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178</TotalTime>
  <Words>1106</Words>
  <PresentationFormat>Экран (4:3)</PresentationFormat>
  <Paragraphs>149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Тема2</vt:lpstr>
      <vt:lpstr>Травмы  9 класс</vt:lpstr>
      <vt:lpstr>Опорная схема.                              Черепно-мозговые травмы.                                     Баранов Сергей 9 Б кл. </vt:lpstr>
      <vt:lpstr>Слайд 3</vt:lpstr>
      <vt:lpstr>Слайд 4</vt:lpstr>
      <vt:lpstr>Слайд 5</vt:lpstr>
      <vt:lpstr>Опорная схема       ТЕМА: Первая медицинская помощь при травмах.                                                                     Нестеров Евгений</vt:lpstr>
      <vt:lpstr>Слайд 7</vt:lpstr>
      <vt:lpstr>Слайд 8</vt:lpstr>
      <vt:lpstr>Слайд 9</vt:lpstr>
      <vt:lpstr>Опорная схема.     Переломы  таза.         Дубовкин  Станислав.</vt:lpstr>
      <vt:lpstr>Травмы и ранения груди.          Дубовкин  Станислав  9 Б.</vt:lpstr>
      <vt:lpstr>  Опорная схема.                      Травматический шок.                                                                       Колобынина Ирина 9 Б кл.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Травмы – 9 класс.</dc:title>
  <dc:creator>Galina</dc:creator>
  <cp:lastModifiedBy>USER</cp:lastModifiedBy>
  <cp:revision>21</cp:revision>
  <dcterms:created xsi:type="dcterms:W3CDTF">2011-03-14T13:50:42Z</dcterms:created>
  <dcterms:modified xsi:type="dcterms:W3CDTF">2013-03-07T15:47:54Z</dcterms:modified>
</cp:coreProperties>
</file>