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3" r:id="rId3"/>
    <p:sldId id="276" r:id="rId4"/>
    <p:sldId id="277" r:id="rId5"/>
    <p:sldId id="262" r:id="rId6"/>
    <p:sldId id="269" r:id="rId7"/>
    <p:sldId id="258" r:id="rId8"/>
    <p:sldId id="260" r:id="rId9"/>
    <p:sldId id="265" r:id="rId10"/>
    <p:sldId id="264" r:id="rId11"/>
    <p:sldId id="256" r:id="rId12"/>
    <p:sldId id="280" r:id="rId13"/>
    <p:sldId id="257" r:id="rId14"/>
    <p:sldId id="266" r:id="rId15"/>
    <p:sldId id="261" r:id="rId16"/>
    <p:sldId id="268" r:id="rId17"/>
    <p:sldId id="259" r:id="rId18"/>
    <p:sldId id="267" r:id="rId19"/>
    <p:sldId id="275" r:id="rId20"/>
    <p:sldId id="283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1D4779"/>
    <a:srgbClr val="FFCCFF"/>
    <a:srgbClr val="FF66CC"/>
    <a:srgbClr val="C80000"/>
    <a:srgbClr val="0000FF"/>
    <a:srgbClr val="FF0000"/>
    <a:srgbClr val="CCECFF"/>
    <a:srgbClr val="9966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07" autoAdjust="0"/>
    <p:restoredTop sz="94660"/>
  </p:normalViewPr>
  <p:slideViewPr>
    <p:cSldViewPr>
      <p:cViewPr varScale="1">
        <p:scale>
          <a:sx n="53" d="100"/>
          <a:sy n="5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D0F5-8180-44D1-8E72-19303E34E0C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FA3C-704E-4162-86D3-D7F9E13F42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D0F5-8180-44D1-8E72-19303E34E0C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FA3C-704E-4162-86D3-D7F9E13F42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D0F5-8180-44D1-8E72-19303E34E0C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FA3C-704E-4162-86D3-D7F9E13F42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D0F5-8180-44D1-8E72-19303E34E0C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FA3C-704E-4162-86D3-D7F9E13F42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D0F5-8180-44D1-8E72-19303E34E0C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FA3C-704E-4162-86D3-D7F9E13F42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D0F5-8180-44D1-8E72-19303E34E0C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FA3C-704E-4162-86D3-D7F9E13F42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D0F5-8180-44D1-8E72-19303E34E0C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FA3C-704E-4162-86D3-D7F9E13F42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D0F5-8180-44D1-8E72-19303E34E0C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FA3C-704E-4162-86D3-D7F9E13F42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D0F5-8180-44D1-8E72-19303E34E0C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FA3C-704E-4162-86D3-D7F9E13F42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D0F5-8180-44D1-8E72-19303E34E0C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FA3C-704E-4162-86D3-D7F9E13F42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D0F5-8180-44D1-8E72-19303E34E0C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FA3C-704E-4162-86D3-D7F9E13F42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D0F5-8180-44D1-8E72-19303E34E0CE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4FA3C-704E-4162-86D3-D7F9E13F42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0&amp;stype=simage&amp;text=%D0%9A%D0%B0%D1%80%D1%82%D0%B8%D0%BD%D0%BA%D0%B0%20%D1%81%D1%82%D0%BE%D0%B3%20%D1%81%D0%B5%D0%BD%D0%B0&amp;spsite=www.alpindustria-tour.ru&amp;img_url=www.alpindustria-tour.ru/UserFiles/galeries/m/galery_1171027552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 descr="http://im7-tub.yandex.net/i?id=4117824&amp;tov=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335758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4"/>
          <p:cNvGrpSpPr/>
          <p:nvPr/>
        </p:nvGrpSpPr>
        <p:grpSpPr>
          <a:xfrm>
            <a:off x="3786182" y="1785926"/>
            <a:ext cx="4572032" cy="3286148"/>
            <a:chOff x="3929058" y="2214554"/>
            <a:chExt cx="4572032" cy="3286148"/>
          </a:xfrm>
        </p:grpSpPr>
        <p:sp>
          <p:nvSpPr>
            <p:cNvPr id="6" name="Выноска-облако 5"/>
            <p:cNvSpPr/>
            <p:nvPr/>
          </p:nvSpPr>
          <p:spPr>
            <a:xfrm>
              <a:off x="3929058" y="2214554"/>
              <a:ext cx="4572032" cy="3286148"/>
            </a:xfrm>
            <a:prstGeom prst="cloudCallout">
              <a:avLst>
                <a:gd name="adj1" fmla="val -77722"/>
                <a:gd name="adj2" fmla="val 4253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357686" y="2643182"/>
              <a:ext cx="4078039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>
                  <a:solidFill>
                    <a:srgbClr val="FF0000"/>
                  </a:solidFill>
                </a:rPr>
                <a:t>Привет, друзья!</a:t>
              </a:r>
            </a:p>
            <a:p>
              <a:r>
                <a:rPr lang="ru-RU" sz="4000" b="1" dirty="0" smtClean="0">
                  <a:solidFill>
                    <a:srgbClr val="FF0000"/>
                  </a:solidFill>
                </a:rPr>
                <a:t>Я </a:t>
              </a:r>
              <a:r>
                <a:rPr lang="ru-RU" sz="4000" b="1" dirty="0" err="1" smtClean="0">
                  <a:solidFill>
                    <a:srgbClr val="FF0000"/>
                  </a:solidFill>
                </a:rPr>
                <a:t>смешарик</a:t>
              </a:r>
              <a:r>
                <a:rPr lang="ru-RU" sz="4000" b="1" dirty="0" smtClean="0">
                  <a:solidFill>
                    <a:srgbClr val="FF0000"/>
                  </a:solidFill>
                </a:rPr>
                <a:t>.</a:t>
              </a:r>
            </a:p>
            <a:p>
              <a:r>
                <a:rPr lang="ru-RU" sz="4000" b="1" dirty="0" smtClean="0">
                  <a:solidFill>
                    <a:srgbClr val="FF0000"/>
                  </a:solidFill>
                </a:rPr>
                <a:t>Меня зовут </a:t>
              </a:r>
              <a:r>
                <a:rPr lang="ru-RU" sz="4000" b="1" dirty="0" err="1" smtClean="0">
                  <a:solidFill>
                    <a:srgbClr val="FF0000"/>
                  </a:solidFill>
                </a:rPr>
                <a:t>Крош</a:t>
              </a:r>
              <a:endParaRPr lang="ru-RU" sz="40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5852" y="1571612"/>
            <a:ext cx="657229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шуба  –  шубы</a:t>
            </a:r>
          </a:p>
          <a:p>
            <a:r>
              <a:rPr lang="ru-RU" sz="6600" b="1" dirty="0" smtClean="0"/>
              <a:t>шапка – шапки</a:t>
            </a:r>
          </a:p>
          <a:p>
            <a:r>
              <a:rPr lang="ru-RU" sz="6600" b="1" dirty="0" smtClean="0"/>
              <a:t>шар   –   шары</a:t>
            </a:r>
          </a:p>
          <a:p>
            <a:r>
              <a:rPr lang="ru-RU" sz="6600" b="1" dirty="0" smtClean="0"/>
              <a:t>шляпа - шляпы</a:t>
            </a:r>
            <a:endParaRPr lang="ru-RU" sz="6600" b="1" dirty="0"/>
          </a:p>
        </p:txBody>
      </p:sp>
      <p:pic>
        <p:nvPicPr>
          <p:cNvPr id="4" name="Рисунок 3" descr="http://im7-tub.yandex.net/i?id=4117824&amp;tov=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285728"/>
            <a:ext cx="178595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3286124"/>
            <a:ext cx="296587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ГРУША</a:t>
            </a:r>
          </a:p>
          <a:p>
            <a:pPr algn="ctr"/>
            <a:r>
              <a:rPr lang="ru-RU" sz="5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ПЫШКА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МЫШКА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43636" y="3357562"/>
            <a:ext cx="257519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ШУМ</a:t>
            </a:r>
            <a:b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ШТОРМ</a:t>
            </a:r>
            <a:b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ШТОРЫ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785794"/>
            <a:ext cx="227337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ШУТ</a:t>
            </a:r>
            <a:b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ШИНЫ</a:t>
            </a:r>
            <a:b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ШИПЫ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000496" y="1571612"/>
            <a:ext cx="1357322" cy="1588"/>
          </a:xfrm>
          <a:prstGeom prst="line">
            <a:avLst/>
          </a:prstGeom>
          <a:ln w="76200">
            <a:solidFill>
              <a:srgbClr val="C8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3" descr="Картинка 21 из 136"/>
          <p:cNvPicPr>
            <a:picLocks noChangeAspect="1" noChangeArrowheads="1"/>
          </p:cNvPicPr>
          <p:nvPr/>
        </p:nvPicPr>
        <p:blipFill>
          <a:blip r:embed="rId2"/>
          <a:srcRect l="20455" t="8152" r="7954" b="18478"/>
          <a:stretch>
            <a:fillRect/>
          </a:stretch>
        </p:blipFill>
        <p:spPr bwMode="auto">
          <a:xfrm>
            <a:off x="6715140" y="428604"/>
            <a:ext cx="1928826" cy="2479919"/>
          </a:xfrm>
          <a:prstGeom prst="rect">
            <a:avLst/>
          </a:prstGeom>
          <a:noFill/>
        </p:spPr>
      </p:pic>
      <p:pic>
        <p:nvPicPr>
          <p:cNvPr id="16387" name="Picture 3" descr="Картинка 13 из 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2982620" cy="2381240"/>
          </a:xfrm>
          <a:prstGeom prst="rect">
            <a:avLst/>
          </a:prstGeom>
          <a:noFill/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6215074" y="4929198"/>
            <a:ext cx="2428892" cy="1588"/>
          </a:xfrm>
          <a:prstGeom prst="line">
            <a:avLst/>
          </a:prstGeom>
          <a:ln w="635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-main-pic" descr="Картинка 6 из 10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2214554"/>
            <a:ext cx="78581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Поспешишь – </a:t>
            </a:r>
          </a:p>
          <a:p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людей …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3857628"/>
            <a:ext cx="27017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догонишь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7422" y="4643446"/>
            <a:ext cx="3252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насмешишь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56218" y="5286388"/>
            <a:ext cx="24462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удивишь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im7-tub.yandex.net/i?id=4117824&amp;tov=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500042"/>
            <a:ext cx="178595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40611E-6 L 0.2599 -0.20976 " pathEditMode="relative" ptsTypes="AA">
                                      <p:cBhvr>
                                        <p:cTn id="5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5" grpId="0"/>
      <p:bldP spid="5" grpId="1"/>
      <p:bldP spid="5" grpId="2"/>
      <p:bldP spid="6" grpId="0"/>
      <p:bldP spid="6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785926"/>
            <a:ext cx="401744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0000FF"/>
                </a:solidFill>
                <a:latin typeface="Arial Black" pitchFamily="34" charset="0"/>
              </a:rPr>
              <a:t>крыса -</a:t>
            </a:r>
          </a:p>
          <a:p>
            <a:r>
              <a:rPr lang="ru-RU" sz="6000" dirty="0" smtClean="0">
                <a:solidFill>
                  <a:srgbClr val="0000FF"/>
                </a:solidFill>
                <a:latin typeface="Arial Black" pitchFamily="34" charset="0"/>
              </a:rPr>
              <a:t>пар -</a:t>
            </a:r>
          </a:p>
          <a:p>
            <a:r>
              <a:rPr lang="ru-RU" sz="6000" dirty="0" smtClean="0">
                <a:solidFill>
                  <a:srgbClr val="0000FF"/>
                </a:solidFill>
                <a:latin typeface="Arial Black" pitchFamily="34" charset="0"/>
              </a:rPr>
              <a:t>малина -</a:t>
            </a:r>
          </a:p>
          <a:p>
            <a:r>
              <a:rPr lang="ru-RU" sz="6000" dirty="0" smtClean="0">
                <a:solidFill>
                  <a:srgbClr val="0000FF"/>
                </a:solidFill>
                <a:latin typeface="Arial Black" pitchFamily="34" charset="0"/>
              </a:rPr>
              <a:t>месть -</a:t>
            </a:r>
            <a:endParaRPr lang="ru-RU" sz="6000" dirty="0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7620" y="1857364"/>
            <a:ext cx="31341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крыша</a:t>
            </a:r>
            <a:endParaRPr lang="ru-RU" sz="6000" b="1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6050" y="2714620"/>
            <a:ext cx="19415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шар</a:t>
            </a:r>
            <a:endParaRPr lang="ru-RU" sz="6000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9124" y="3643314"/>
            <a:ext cx="36840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машина</a:t>
            </a:r>
            <a:endParaRPr lang="ru-RU" sz="6000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4744" y="4572008"/>
            <a:ext cx="28103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шесть</a:t>
            </a:r>
            <a:endParaRPr lang="ru-RU" sz="6000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" name="Рисунок 7" descr="http://im7-tub.yandex.net/i?id=4117824&amp;tov=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214290"/>
            <a:ext cx="178595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571472" y="642918"/>
            <a:ext cx="16399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шут</a:t>
            </a:r>
            <a:endParaRPr lang="ru-RU" sz="6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142976" y="1714488"/>
            <a:ext cx="29624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шутник</a:t>
            </a:r>
            <a:endParaRPr lang="ru-RU" sz="6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000232" y="2786058"/>
            <a:ext cx="41946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шутливый</a:t>
            </a:r>
            <a:endParaRPr lang="ru-RU" sz="6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571868" y="4643446"/>
            <a:ext cx="24526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шутка</a:t>
            </a:r>
            <a:endParaRPr lang="ru-RU" sz="6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72000" y="5572140"/>
            <a:ext cx="29624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шутить</a:t>
            </a:r>
            <a:endParaRPr lang="ru-RU" sz="6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олилиния 8"/>
          <p:cNvSpPr/>
          <p:nvPr/>
        </p:nvSpPr>
        <p:spPr>
          <a:xfrm>
            <a:off x="1214414" y="1785926"/>
            <a:ext cx="1500198" cy="262132"/>
          </a:xfrm>
          <a:custGeom>
            <a:avLst/>
            <a:gdLst>
              <a:gd name="connsiteX0" fmla="*/ 0 w 1302707"/>
              <a:gd name="connsiteY0" fmla="*/ 405008 h 405008"/>
              <a:gd name="connsiteX1" fmla="*/ 638827 w 1302707"/>
              <a:gd name="connsiteY1" fmla="*/ 4175 h 405008"/>
              <a:gd name="connsiteX2" fmla="*/ 1302707 w 1302707"/>
              <a:gd name="connsiteY2" fmla="*/ 379956 h 405008"/>
              <a:gd name="connsiteX3" fmla="*/ 1302707 w 1302707"/>
              <a:gd name="connsiteY3" fmla="*/ 379956 h 405008"/>
              <a:gd name="connsiteX4" fmla="*/ 1302707 w 1302707"/>
              <a:gd name="connsiteY4" fmla="*/ 379956 h 40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2707" h="405008">
                <a:moveTo>
                  <a:pt x="0" y="405008"/>
                </a:moveTo>
                <a:cubicBezTo>
                  <a:pt x="210854" y="206679"/>
                  <a:pt x="421709" y="8350"/>
                  <a:pt x="638827" y="4175"/>
                </a:cubicBezTo>
                <a:cubicBezTo>
                  <a:pt x="855945" y="0"/>
                  <a:pt x="1302707" y="379956"/>
                  <a:pt x="1302707" y="379956"/>
                </a:cubicBezTo>
                <a:lnTo>
                  <a:pt x="1302707" y="379956"/>
                </a:lnTo>
                <a:lnTo>
                  <a:pt x="1302707" y="379956"/>
                </a:ln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642910" y="714356"/>
            <a:ext cx="1500198" cy="262132"/>
          </a:xfrm>
          <a:custGeom>
            <a:avLst/>
            <a:gdLst>
              <a:gd name="connsiteX0" fmla="*/ 0 w 1302707"/>
              <a:gd name="connsiteY0" fmla="*/ 405008 h 405008"/>
              <a:gd name="connsiteX1" fmla="*/ 638827 w 1302707"/>
              <a:gd name="connsiteY1" fmla="*/ 4175 h 405008"/>
              <a:gd name="connsiteX2" fmla="*/ 1302707 w 1302707"/>
              <a:gd name="connsiteY2" fmla="*/ 379956 h 405008"/>
              <a:gd name="connsiteX3" fmla="*/ 1302707 w 1302707"/>
              <a:gd name="connsiteY3" fmla="*/ 379956 h 405008"/>
              <a:gd name="connsiteX4" fmla="*/ 1302707 w 1302707"/>
              <a:gd name="connsiteY4" fmla="*/ 379956 h 40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2707" h="405008">
                <a:moveTo>
                  <a:pt x="0" y="405008"/>
                </a:moveTo>
                <a:cubicBezTo>
                  <a:pt x="210854" y="206679"/>
                  <a:pt x="421709" y="8350"/>
                  <a:pt x="638827" y="4175"/>
                </a:cubicBezTo>
                <a:cubicBezTo>
                  <a:pt x="855945" y="0"/>
                  <a:pt x="1302707" y="379956"/>
                  <a:pt x="1302707" y="379956"/>
                </a:cubicBezTo>
                <a:lnTo>
                  <a:pt x="1302707" y="379956"/>
                </a:lnTo>
                <a:lnTo>
                  <a:pt x="1302707" y="379956"/>
                </a:ln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4572000" y="5643578"/>
            <a:ext cx="1500198" cy="262132"/>
          </a:xfrm>
          <a:custGeom>
            <a:avLst/>
            <a:gdLst>
              <a:gd name="connsiteX0" fmla="*/ 0 w 1302707"/>
              <a:gd name="connsiteY0" fmla="*/ 405008 h 405008"/>
              <a:gd name="connsiteX1" fmla="*/ 638827 w 1302707"/>
              <a:gd name="connsiteY1" fmla="*/ 4175 h 405008"/>
              <a:gd name="connsiteX2" fmla="*/ 1302707 w 1302707"/>
              <a:gd name="connsiteY2" fmla="*/ 379956 h 405008"/>
              <a:gd name="connsiteX3" fmla="*/ 1302707 w 1302707"/>
              <a:gd name="connsiteY3" fmla="*/ 379956 h 405008"/>
              <a:gd name="connsiteX4" fmla="*/ 1302707 w 1302707"/>
              <a:gd name="connsiteY4" fmla="*/ 379956 h 40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2707" h="405008">
                <a:moveTo>
                  <a:pt x="0" y="405008"/>
                </a:moveTo>
                <a:cubicBezTo>
                  <a:pt x="210854" y="206679"/>
                  <a:pt x="421709" y="8350"/>
                  <a:pt x="638827" y="4175"/>
                </a:cubicBezTo>
                <a:cubicBezTo>
                  <a:pt x="855945" y="0"/>
                  <a:pt x="1302707" y="379956"/>
                  <a:pt x="1302707" y="379956"/>
                </a:cubicBezTo>
                <a:lnTo>
                  <a:pt x="1302707" y="379956"/>
                </a:lnTo>
                <a:lnTo>
                  <a:pt x="1302707" y="379956"/>
                </a:ln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3643306" y="4786322"/>
            <a:ext cx="1500198" cy="262132"/>
          </a:xfrm>
          <a:custGeom>
            <a:avLst/>
            <a:gdLst>
              <a:gd name="connsiteX0" fmla="*/ 0 w 1302707"/>
              <a:gd name="connsiteY0" fmla="*/ 405008 h 405008"/>
              <a:gd name="connsiteX1" fmla="*/ 638827 w 1302707"/>
              <a:gd name="connsiteY1" fmla="*/ 4175 h 405008"/>
              <a:gd name="connsiteX2" fmla="*/ 1302707 w 1302707"/>
              <a:gd name="connsiteY2" fmla="*/ 379956 h 405008"/>
              <a:gd name="connsiteX3" fmla="*/ 1302707 w 1302707"/>
              <a:gd name="connsiteY3" fmla="*/ 379956 h 405008"/>
              <a:gd name="connsiteX4" fmla="*/ 1302707 w 1302707"/>
              <a:gd name="connsiteY4" fmla="*/ 379956 h 40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2707" h="405008">
                <a:moveTo>
                  <a:pt x="0" y="405008"/>
                </a:moveTo>
                <a:cubicBezTo>
                  <a:pt x="210854" y="206679"/>
                  <a:pt x="421709" y="8350"/>
                  <a:pt x="638827" y="4175"/>
                </a:cubicBezTo>
                <a:cubicBezTo>
                  <a:pt x="855945" y="0"/>
                  <a:pt x="1302707" y="379956"/>
                  <a:pt x="1302707" y="379956"/>
                </a:cubicBezTo>
                <a:lnTo>
                  <a:pt x="1302707" y="379956"/>
                </a:lnTo>
                <a:lnTo>
                  <a:pt x="1302707" y="379956"/>
                </a:ln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2000232" y="2857496"/>
            <a:ext cx="1500198" cy="262132"/>
          </a:xfrm>
          <a:custGeom>
            <a:avLst/>
            <a:gdLst>
              <a:gd name="connsiteX0" fmla="*/ 0 w 1302707"/>
              <a:gd name="connsiteY0" fmla="*/ 405008 h 405008"/>
              <a:gd name="connsiteX1" fmla="*/ 638827 w 1302707"/>
              <a:gd name="connsiteY1" fmla="*/ 4175 h 405008"/>
              <a:gd name="connsiteX2" fmla="*/ 1302707 w 1302707"/>
              <a:gd name="connsiteY2" fmla="*/ 379956 h 405008"/>
              <a:gd name="connsiteX3" fmla="*/ 1302707 w 1302707"/>
              <a:gd name="connsiteY3" fmla="*/ 379956 h 405008"/>
              <a:gd name="connsiteX4" fmla="*/ 1302707 w 1302707"/>
              <a:gd name="connsiteY4" fmla="*/ 379956 h 40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2707" h="405008">
                <a:moveTo>
                  <a:pt x="0" y="405008"/>
                </a:moveTo>
                <a:cubicBezTo>
                  <a:pt x="210854" y="206679"/>
                  <a:pt x="421709" y="8350"/>
                  <a:pt x="638827" y="4175"/>
                </a:cubicBezTo>
                <a:cubicBezTo>
                  <a:pt x="855945" y="0"/>
                  <a:pt x="1302707" y="379956"/>
                  <a:pt x="1302707" y="379956"/>
                </a:cubicBezTo>
                <a:lnTo>
                  <a:pt x="1302707" y="379956"/>
                </a:lnTo>
                <a:lnTo>
                  <a:pt x="1302707" y="379956"/>
                </a:ln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000364" y="3643314"/>
            <a:ext cx="25961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шуруп</a:t>
            </a:r>
            <a:endParaRPr lang="ru-RU" sz="6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Рисунок 14" descr="http://im7-tub.yandex.net/i?id=4117824&amp;tov=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428604"/>
            <a:ext cx="178595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47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5429256" y="1785926"/>
            <a:ext cx="2786082" cy="2010504"/>
            <a:chOff x="1857356" y="1000108"/>
            <a:chExt cx="3000396" cy="2224818"/>
          </a:xfrm>
        </p:grpSpPr>
        <p:sp>
          <p:nvSpPr>
            <p:cNvPr id="12" name="Овал 11"/>
            <p:cNvSpPr/>
            <p:nvPr/>
          </p:nvSpPr>
          <p:spPr>
            <a:xfrm>
              <a:off x="2000232" y="1000108"/>
              <a:ext cx="1214446" cy="1857388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Равнобедренный треугольник 12"/>
            <p:cNvSpPr/>
            <p:nvPr/>
          </p:nvSpPr>
          <p:spPr>
            <a:xfrm>
              <a:off x="2428860" y="2857496"/>
              <a:ext cx="357190" cy="285752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1857356" y="2857496"/>
              <a:ext cx="693106" cy="367430"/>
            </a:xfrm>
            <a:custGeom>
              <a:avLst/>
              <a:gdLst>
                <a:gd name="connsiteX0" fmla="*/ 693106 w 693106"/>
                <a:gd name="connsiteY0" fmla="*/ 0 h 367430"/>
                <a:gd name="connsiteX1" fmla="*/ 91857 w 693106"/>
                <a:gd name="connsiteY1" fmla="*/ 325677 h 367430"/>
                <a:gd name="connsiteX2" fmla="*/ 141961 w 693106"/>
                <a:gd name="connsiteY2" fmla="*/ 250521 h 36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3106" h="367430">
                  <a:moveTo>
                    <a:pt x="693106" y="0"/>
                  </a:moveTo>
                  <a:cubicBezTo>
                    <a:pt x="438410" y="141962"/>
                    <a:pt x="183714" y="283924"/>
                    <a:pt x="91857" y="325677"/>
                  </a:cubicBezTo>
                  <a:cubicBezTo>
                    <a:pt x="0" y="367430"/>
                    <a:pt x="70980" y="308975"/>
                    <a:pt x="141961" y="250521"/>
                  </a:cubicBezTo>
                </a:path>
              </a:pathLst>
            </a:custGeom>
            <a:solidFill>
              <a:srgbClr val="FFFF00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428992" y="1643050"/>
              <a:ext cx="142876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9600" dirty="0" smtClean="0">
                  <a:solidFill>
                    <a:srgbClr val="7030A0"/>
                  </a:solidFill>
                  <a:latin typeface="Arial Black" pitchFamily="34" charset="0"/>
                </a:rPr>
                <a:t>Ф</a:t>
              </a:r>
              <a:endParaRPr lang="ru-RU" sz="9600" dirty="0">
                <a:solidFill>
                  <a:srgbClr val="7030A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642910" y="2000240"/>
            <a:ext cx="2071702" cy="1366846"/>
            <a:chOff x="357158" y="2571744"/>
            <a:chExt cx="2071702" cy="1366846"/>
          </a:xfrm>
        </p:grpSpPr>
        <p:sp>
          <p:nvSpPr>
            <p:cNvPr id="25" name="TextBox 24"/>
            <p:cNvSpPr txBox="1"/>
            <p:nvPr/>
          </p:nvSpPr>
          <p:spPr>
            <a:xfrm>
              <a:off x="357158" y="2571744"/>
              <a:ext cx="207170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dirty="0" smtClean="0">
                  <a:solidFill>
                    <a:srgbClr val="0070C0"/>
                  </a:solidFill>
                  <a:latin typeface="Arial Black" pitchFamily="34" charset="0"/>
                </a:rPr>
                <a:t>шашка</a:t>
              </a:r>
            </a:p>
            <a:p>
              <a:r>
                <a:rPr lang="ru-RU" sz="3600" dirty="0" smtClean="0">
                  <a:solidFill>
                    <a:srgbClr val="0070C0"/>
                  </a:solidFill>
                  <a:latin typeface="Arial Black" pitchFamily="34" charset="0"/>
                </a:rPr>
                <a:t> </a:t>
              </a:r>
              <a:r>
                <a:rPr lang="ru-RU" sz="3600" dirty="0" smtClean="0">
                  <a:solidFill>
                    <a:srgbClr val="FF0000"/>
                  </a:solidFill>
                  <a:latin typeface="Arial Black" pitchFamily="34" charset="0"/>
                </a:rPr>
                <a:t>а</a:t>
              </a:r>
              <a:endParaRPr lang="ru-RU" sz="36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  <p:cxnSp>
          <p:nvCxnSpPr>
            <p:cNvPr id="26" name="Прямая соединительная линия 25"/>
            <p:cNvCxnSpPr/>
            <p:nvPr/>
          </p:nvCxnSpPr>
          <p:spPr>
            <a:xfrm rot="16200000" flipH="1">
              <a:off x="571472" y="3286124"/>
              <a:ext cx="428628" cy="285752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1285852" y="3071810"/>
              <a:ext cx="5261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 smtClean="0">
                  <a:solidFill>
                    <a:srgbClr val="FF0000"/>
                  </a:solidFill>
                  <a:latin typeface="Arial Black" pitchFamily="34" charset="0"/>
                </a:rPr>
                <a:t>И</a:t>
              </a:r>
              <a:endParaRPr lang="ru-RU" sz="32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  <p:cxnSp>
          <p:nvCxnSpPr>
            <p:cNvPr id="28" name="Прямая соединительная линия 27"/>
            <p:cNvCxnSpPr/>
            <p:nvPr/>
          </p:nvCxnSpPr>
          <p:spPr>
            <a:xfrm rot="16200000" flipH="1">
              <a:off x="1035819" y="3464719"/>
              <a:ext cx="642942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5400000">
              <a:off x="1347766" y="3367086"/>
              <a:ext cx="723904" cy="41910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i-main-pic" descr="Картинка 38 из 4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357694"/>
            <a:ext cx="2238379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F:\Новая папка\сканирование000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4357694"/>
            <a:ext cx="2189161" cy="1714511"/>
          </a:xfrm>
          <a:prstGeom prst="rect">
            <a:avLst/>
          </a:prstGeom>
          <a:noFill/>
        </p:spPr>
      </p:pic>
      <p:pic>
        <p:nvPicPr>
          <p:cNvPr id="17" name="Рисунок 16" descr="http://im7-tub.yandex.net/i?id=4117824&amp;tov=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142852"/>
            <a:ext cx="178595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5" name="Freeform 11"/>
          <p:cNvSpPr>
            <a:spLocks/>
          </p:cNvSpPr>
          <p:nvPr/>
        </p:nvSpPr>
        <p:spPr bwMode="auto">
          <a:xfrm>
            <a:off x="250825" y="2433638"/>
            <a:ext cx="8882063" cy="4067175"/>
          </a:xfrm>
          <a:custGeom>
            <a:avLst/>
            <a:gdLst/>
            <a:ahLst/>
            <a:cxnLst>
              <a:cxn ang="0">
                <a:pos x="0" y="2033"/>
              </a:cxn>
              <a:cxn ang="0">
                <a:pos x="499" y="1489"/>
              </a:cxn>
              <a:cxn ang="0">
                <a:pos x="726" y="627"/>
              </a:cxn>
              <a:cxn ang="0">
                <a:pos x="998" y="2079"/>
              </a:cxn>
              <a:cxn ang="0">
                <a:pos x="1543" y="1126"/>
              </a:cxn>
              <a:cxn ang="0">
                <a:pos x="1588" y="1580"/>
              </a:cxn>
              <a:cxn ang="0">
                <a:pos x="1951" y="83"/>
              </a:cxn>
              <a:cxn ang="0">
                <a:pos x="2314" y="1081"/>
              </a:cxn>
              <a:cxn ang="0">
                <a:pos x="2586" y="1806"/>
              </a:cxn>
              <a:cxn ang="0">
                <a:pos x="2903" y="400"/>
              </a:cxn>
              <a:cxn ang="0">
                <a:pos x="3266" y="1534"/>
              </a:cxn>
              <a:cxn ang="0">
                <a:pos x="3584" y="763"/>
              </a:cxn>
              <a:cxn ang="0">
                <a:pos x="3357" y="1580"/>
              </a:cxn>
              <a:cxn ang="0">
                <a:pos x="3811" y="400"/>
              </a:cxn>
              <a:cxn ang="0">
                <a:pos x="4174" y="1353"/>
              </a:cxn>
              <a:cxn ang="0">
                <a:pos x="4672" y="1489"/>
              </a:cxn>
              <a:cxn ang="0">
                <a:pos x="4990" y="446"/>
              </a:cxn>
              <a:cxn ang="0">
                <a:pos x="5217" y="990"/>
              </a:cxn>
              <a:cxn ang="0">
                <a:pos x="5398" y="1716"/>
              </a:cxn>
              <a:cxn ang="0">
                <a:pos x="4037" y="2260"/>
              </a:cxn>
              <a:cxn ang="0">
                <a:pos x="2813" y="2169"/>
              </a:cxn>
              <a:cxn ang="0">
                <a:pos x="499" y="2532"/>
              </a:cxn>
              <a:cxn ang="0">
                <a:pos x="0" y="2033"/>
              </a:cxn>
            </a:cxnLst>
            <a:rect l="0" t="0" r="r" b="b"/>
            <a:pathLst>
              <a:path w="5595" h="2562">
                <a:moveTo>
                  <a:pt x="0" y="2033"/>
                </a:moveTo>
                <a:cubicBezTo>
                  <a:pt x="0" y="1859"/>
                  <a:pt x="378" y="1723"/>
                  <a:pt x="499" y="1489"/>
                </a:cubicBezTo>
                <a:cubicBezTo>
                  <a:pt x="620" y="1255"/>
                  <a:pt x="643" y="529"/>
                  <a:pt x="726" y="627"/>
                </a:cubicBezTo>
                <a:cubicBezTo>
                  <a:pt x="809" y="725"/>
                  <a:pt x="862" y="1996"/>
                  <a:pt x="998" y="2079"/>
                </a:cubicBezTo>
                <a:cubicBezTo>
                  <a:pt x="1134" y="2162"/>
                  <a:pt x="1445" y="1209"/>
                  <a:pt x="1543" y="1126"/>
                </a:cubicBezTo>
                <a:cubicBezTo>
                  <a:pt x="1641" y="1043"/>
                  <a:pt x="1520" y="1754"/>
                  <a:pt x="1588" y="1580"/>
                </a:cubicBezTo>
                <a:cubicBezTo>
                  <a:pt x="1656" y="1406"/>
                  <a:pt x="1830" y="166"/>
                  <a:pt x="1951" y="83"/>
                </a:cubicBezTo>
                <a:cubicBezTo>
                  <a:pt x="2072" y="0"/>
                  <a:pt x="2208" y="794"/>
                  <a:pt x="2314" y="1081"/>
                </a:cubicBezTo>
                <a:cubicBezTo>
                  <a:pt x="2420" y="1368"/>
                  <a:pt x="2488" y="1919"/>
                  <a:pt x="2586" y="1806"/>
                </a:cubicBezTo>
                <a:cubicBezTo>
                  <a:pt x="2684" y="1693"/>
                  <a:pt x="2790" y="445"/>
                  <a:pt x="2903" y="400"/>
                </a:cubicBezTo>
                <a:cubicBezTo>
                  <a:pt x="3016" y="355"/>
                  <a:pt x="3152" y="1473"/>
                  <a:pt x="3266" y="1534"/>
                </a:cubicBezTo>
                <a:cubicBezTo>
                  <a:pt x="3380" y="1595"/>
                  <a:pt x="3569" y="755"/>
                  <a:pt x="3584" y="763"/>
                </a:cubicBezTo>
                <a:cubicBezTo>
                  <a:pt x="3599" y="771"/>
                  <a:pt x="3319" y="1640"/>
                  <a:pt x="3357" y="1580"/>
                </a:cubicBezTo>
                <a:cubicBezTo>
                  <a:pt x="3395" y="1520"/>
                  <a:pt x="3675" y="438"/>
                  <a:pt x="3811" y="400"/>
                </a:cubicBezTo>
                <a:cubicBezTo>
                  <a:pt x="3947" y="362"/>
                  <a:pt x="4031" y="1172"/>
                  <a:pt x="4174" y="1353"/>
                </a:cubicBezTo>
                <a:cubicBezTo>
                  <a:pt x="4317" y="1534"/>
                  <a:pt x="4536" y="1640"/>
                  <a:pt x="4672" y="1489"/>
                </a:cubicBezTo>
                <a:cubicBezTo>
                  <a:pt x="4808" y="1338"/>
                  <a:pt x="4899" y="529"/>
                  <a:pt x="4990" y="446"/>
                </a:cubicBezTo>
                <a:cubicBezTo>
                  <a:pt x="5081" y="363"/>
                  <a:pt x="5149" y="778"/>
                  <a:pt x="5217" y="990"/>
                </a:cubicBezTo>
                <a:cubicBezTo>
                  <a:pt x="5285" y="1202"/>
                  <a:pt x="5595" y="1504"/>
                  <a:pt x="5398" y="1716"/>
                </a:cubicBezTo>
                <a:cubicBezTo>
                  <a:pt x="5201" y="1928"/>
                  <a:pt x="4468" y="2185"/>
                  <a:pt x="4037" y="2260"/>
                </a:cubicBezTo>
                <a:cubicBezTo>
                  <a:pt x="3606" y="2335"/>
                  <a:pt x="3403" y="2124"/>
                  <a:pt x="2813" y="2169"/>
                </a:cubicBezTo>
                <a:cubicBezTo>
                  <a:pt x="2223" y="2214"/>
                  <a:pt x="960" y="2562"/>
                  <a:pt x="499" y="2532"/>
                </a:cubicBezTo>
                <a:cubicBezTo>
                  <a:pt x="38" y="2502"/>
                  <a:pt x="0" y="2207"/>
                  <a:pt x="0" y="2033"/>
                </a:cubicBezTo>
                <a:close/>
              </a:path>
            </a:pathLst>
          </a:custGeom>
          <a:gradFill rotWithShape="1">
            <a:gsLst>
              <a:gs pos="0">
                <a:schemeClr val="bg2"/>
              </a:gs>
              <a:gs pos="100000">
                <a:srgbClr val="8D2335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87313" y="4765675"/>
            <a:ext cx="677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ОК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1239838" y="2820988"/>
            <a:ext cx="717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НО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1619250" y="4581525"/>
            <a:ext cx="57342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/>
              <a:t>РА</a:t>
            </a:r>
            <a:endParaRPr lang="ru-RU" sz="2800" b="1" dirty="0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3111500" y="2100263"/>
            <a:ext cx="62068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/>
              <a:t>КИ</a:t>
            </a:r>
            <a:endParaRPr lang="ru-RU" sz="2800" b="1" dirty="0"/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3924300" y="3684588"/>
            <a:ext cx="10683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dirty="0" smtClean="0"/>
              <a:t>НО</a:t>
            </a:r>
            <a:endParaRPr lang="ru-RU" sz="2800" b="1" dirty="0"/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4500563" y="2492375"/>
            <a:ext cx="7248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/>
              <a:t>ША</a:t>
            </a:r>
            <a:endParaRPr lang="ru-RU" sz="2800" b="1" dirty="0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6156325" y="2297113"/>
            <a:ext cx="5741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/>
              <a:t>ГИ</a:t>
            </a:r>
            <a:endParaRPr lang="ru-RU" sz="2800" b="1" dirty="0"/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6877050" y="3789363"/>
            <a:ext cx="5800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/>
              <a:t>РЯ</a:t>
            </a:r>
            <a:endParaRPr lang="ru-RU" sz="2800" b="1" dirty="0"/>
          </a:p>
        </p:txBody>
      </p:sp>
      <p:sp>
        <p:nvSpPr>
          <p:cNvPr id="6173" name="WordArt 29" descr="Белый мрамор"/>
          <p:cNvSpPr>
            <a:spLocks noChangeArrowheads="1" noChangeShapeType="1" noTextEdit="1"/>
          </p:cNvSpPr>
          <p:nvPr/>
        </p:nvSpPr>
        <p:spPr bwMode="auto">
          <a:xfrm>
            <a:off x="900113" y="404813"/>
            <a:ext cx="6840537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Покорение вершин</a:t>
            </a:r>
          </a:p>
        </p:txBody>
      </p:sp>
      <p:sp>
        <p:nvSpPr>
          <p:cNvPr id="6174" name="AutoShape 30"/>
          <p:cNvSpPr>
            <a:spLocks noChangeArrowheads="1"/>
          </p:cNvSpPr>
          <p:nvPr/>
        </p:nvSpPr>
        <p:spPr bwMode="auto">
          <a:xfrm>
            <a:off x="7380288" y="1412875"/>
            <a:ext cx="1331912" cy="1223963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6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6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5" grpId="0" animBg="1"/>
      <p:bldP spid="6156" grpId="0"/>
      <p:bldP spid="6157" grpId="0"/>
      <p:bldP spid="6158" grpId="0"/>
      <p:bldP spid="6160" grpId="0"/>
      <p:bldP spid="6161" grpId="0"/>
      <p:bldP spid="6162" grpId="0"/>
      <p:bldP spid="6163" grpId="0"/>
      <p:bldP spid="6173" grpId="0" animBg="1"/>
      <p:bldP spid="617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7072330" y="3571876"/>
            <a:ext cx="1571636" cy="2428892"/>
            <a:chOff x="4714876" y="1071546"/>
            <a:chExt cx="1428760" cy="2428892"/>
          </a:xfrm>
          <a:solidFill>
            <a:srgbClr val="FFC000"/>
          </a:solidFill>
        </p:grpSpPr>
        <p:sp>
          <p:nvSpPr>
            <p:cNvPr id="14" name="Овал 13"/>
            <p:cNvSpPr/>
            <p:nvPr/>
          </p:nvSpPr>
          <p:spPr>
            <a:xfrm>
              <a:off x="4714876" y="1071546"/>
              <a:ext cx="1428760" cy="2000264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ШУ</a:t>
              </a:r>
              <a:endParaRPr lang="ru-RU" sz="4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Равнобедренный треугольник 14"/>
            <p:cNvSpPr/>
            <p:nvPr/>
          </p:nvSpPr>
          <p:spPr>
            <a:xfrm>
              <a:off x="5072066" y="3071810"/>
              <a:ext cx="642942" cy="428628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4787265" y="3086100"/>
              <a:ext cx="607695" cy="22860"/>
            </a:xfrm>
            <a:custGeom>
              <a:avLst/>
              <a:gdLst>
                <a:gd name="connsiteX0" fmla="*/ 607695 w 607695"/>
                <a:gd name="connsiteY0" fmla="*/ 22860 h 22860"/>
                <a:gd name="connsiteX1" fmla="*/ 81915 w 607695"/>
                <a:gd name="connsiteY1" fmla="*/ 22860 h 22860"/>
                <a:gd name="connsiteX2" fmla="*/ 116205 w 607695"/>
                <a:gd name="connsiteY2" fmla="*/ 11430 h 22860"/>
                <a:gd name="connsiteX3" fmla="*/ 116205 w 607695"/>
                <a:gd name="connsiteY3" fmla="*/ 11430 h 22860"/>
                <a:gd name="connsiteX4" fmla="*/ 139065 w 607695"/>
                <a:gd name="connsiteY4" fmla="*/ 0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695" h="22860">
                  <a:moveTo>
                    <a:pt x="607695" y="22860"/>
                  </a:moveTo>
                  <a:lnTo>
                    <a:pt x="81915" y="22860"/>
                  </a:lnTo>
                  <a:cubicBezTo>
                    <a:pt x="0" y="20955"/>
                    <a:pt x="116205" y="11430"/>
                    <a:pt x="116205" y="11430"/>
                  </a:cubicBezTo>
                  <a:lnTo>
                    <a:pt x="116205" y="11430"/>
                  </a:lnTo>
                  <a:lnTo>
                    <a:pt x="139065" y="0"/>
                  </a:lnTo>
                </a:path>
              </a:pathLst>
            </a:cu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4357686" y="3714752"/>
            <a:ext cx="1643074" cy="2428892"/>
            <a:chOff x="4714876" y="1071546"/>
            <a:chExt cx="1428760" cy="2428892"/>
          </a:xfrm>
          <a:solidFill>
            <a:srgbClr val="FF0000"/>
          </a:solidFill>
        </p:grpSpPr>
        <p:sp>
          <p:nvSpPr>
            <p:cNvPr id="18" name="Овал 17"/>
            <p:cNvSpPr/>
            <p:nvPr/>
          </p:nvSpPr>
          <p:spPr>
            <a:xfrm>
              <a:off x="4714876" y="1071546"/>
              <a:ext cx="1428760" cy="2000264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ЛЫ</a:t>
              </a:r>
              <a:endParaRPr lang="ru-RU" sz="4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Равнобедренный треугольник 18"/>
            <p:cNvSpPr/>
            <p:nvPr/>
          </p:nvSpPr>
          <p:spPr>
            <a:xfrm>
              <a:off x="5072066" y="3071810"/>
              <a:ext cx="642942" cy="428628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4787265" y="3086100"/>
              <a:ext cx="607695" cy="22860"/>
            </a:xfrm>
            <a:custGeom>
              <a:avLst/>
              <a:gdLst>
                <a:gd name="connsiteX0" fmla="*/ 607695 w 607695"/>
                <a:gd name="connsiteY0" fmla="*/ 22860 h 22860"/>
                <a:gd name="connsiteX1" fmla="*/ 81915 w 607695"/>
                <a:gd name="connsiteY1" fmla="*/ 22860 h 22860"/>
                <a:gd name="connsiteX2" fmla="*/ 116205 w 607695"/>
                <a:gd name="connsiteY2" fmla="*/ 11430 h 22860"/>
                <a:gd name="connsiteX3" fmla="*/ 116205 w 607695"/>
                <a:gd name="connsiteY3" fmla="*/ 11430 h 22860"/>
                <a:gd name="connsiteX4" fmla="*/ 139065 w 607695"/>
                <a:gd name="connsiteY4" fmla="*/ 0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695" h="22860">
                  <a:moveTo>
                    <a:pt x="607695" y="22860"/>
                  </a:moveTo>
                  <a:lnTo>
                    <a:pt x="81915" y="22860"/>
                  </a:lnTo>
                  <a:cubicBezTo>
                    <a:pt x="0" y="20955"/>
                    <a:pt x="116205" y="11430"/>
                    <a:pt x="116205" y="11430"/>
                  </a:cubicBezTo>
                  <a:lnTo>
                    <a:pt x="116205" y="11430"/>
                  </a:lnTo>
                  <a:lnTo>
                    <a:pt x="139065" y="0"/>
                  </a:lnTo>
                </a:path>
              </a:pathLst>
            </a:cu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6143636" y="785794"/>
            <a:ext cx="1571636" cy="2428892"/>
            <a:chOff x="4643438" y="1071546"/>
            <a:chExt cx="1571636" cy="2428892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22" name="Овал 21"/>
            <p:cNvSpPr/>
            <p:nvPr/>
          </p:nvSpPr>
          <p:spPr>
            <a:xfrm>
              <a:off x="4643438" y="1071546"/>
              <a:ext cx="1571636" cy="2000264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РУ</a:t>
              </a:r>
              <a:endParaRPr lang="ru-RU" sz="4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Равнобедренный треугольник 22"/>
            <p:cNvSpPr/>
            <p:nvPr/>
          </p:nvSpPr>
          <p:spPr>
            <a:xfrm>
              <a:off x="5072066" y="3071810"/>
              <a:ext cx="642942" cy="428628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4787265" y="3086100"/>
              <a:ext cx="607695" cy="22860"/>
            </a:xfrm>
            <a:custGeom>
              <a:avLst/>
              <a:gdLst>
                <a:gd name="connsiteX0" fmla="*/ 607695 w 607695"/>
                <a:gd name="connsiteY0" fmla="*/ 22860 h 22860"/>
                <a:gd name="connsiteX1" fmla="*/ 81915 w 607695"/>
                <a:gd name="connsiteY1" fmla="*/ 22860 h 22860"/>
                <a:gd name="connsiteX2" fmla="*/ 116205 w 607695"/>
                <a:gd name="connsiteY2" fmla="*/ 11430 h 22860"/>
                <a:gd name="connsiteX3" fmla="*/ 116205 w 607695"/>
                <a:gd name="connsiteY3" fmla="*/ 11430 h 22860"/>
                <a:gd name="connsiteX4" fmla="*/ 139065 w 607695"/>
                <a:gd name="connsiteY4" fmla="*/ 0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695" h="22860">
                  <a:moveTo>
                    <a:pt x="607695" y="22860"/>
                  </a:moveTo>
                  <a:lnTo>
                    <a:pt x="81915" y="22860"/>
                  </a:lnTo>
                  <a:cubicBezTo>
                    <a:pt x="0" y="20955"/>
                    <a:pt x="116205" y="11430"/>
                    <a:pt x="116205" y="11430"/>
                  </a:cubicBezTo>
                  <a:lnTo>
                    <a:pt x="116205" y="11430"/>
                  </a:lnTo>
                  <a:lnTo>
                    <a:pt x="139065" y="0"/>
                  </a:lnTo>
                </a:path>
              </a:pathLst>
            </a:cu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3286116" y="714356"/>
            <a:ext cx="1857388" cy="2643206"/>
            <a:chOff x="4528516" y="1071546"/>
            <a:chExt cx="2112080" cy="2428892"/>
          </a:xfrm>
          <a:solidFill>
            <a:srgbClr val="00B0F0"/>
          </a:solidFill>
        </p:grpSpPr>
        <p:sp>
          <p:nvSpPr>
            <p:cNvPr id="34" name="Овал 33"/>
            <p:cNvSpPr/>
            <p:nvPr/>
          </p:nvSpPr>
          <p:spPr>
            <a:xfrm>
              <a:off x="4528516" y="1071546"/>
              <a:ext cx="2112080" cy="2000264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СНЕ</a:t>
              </a:r>
              <a:endParaRPr lang="ru-RU" sz="4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Равнобедренный треугольник 34"/>
            <p:cNvSpPr/>
            <p:nvPr/>
          </p:nvSpPr>
          <p:spPr>
            <a:xfrm>
              <a:off x="5273956" y="3071810"/>
              <a:ext cx="642942" cy="428628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олилиния 35"/>
            <p:cNvSpPr/>
            <p:nvPr/>
          </p:nvSpPr>
          <p:spPr>
            <a:xfrm>
              <a:off x="4787265" y="3086100"/>
              <a:ext cx="607695" cy="22860"/>
            </a:xfrm>
            <a:custGeom>
              <a:avLst/>
              <a:gdLst>
                <a:gd name="connsiteX0" fmla="*/ 607695 w 607695"/>
                <a:gd name="connsiteY0" fmla="*/ 22860 h 22860"/>
                <a:gd name="connsiteX1" fmla="*/ 81915 w 607695"/>
                <a:gd name="connsiteY1" fmla="*/ 22860 h 22860"/>
                <a:gd name="connsiteX2" fmla="*/ 116205 w 607695"/>
                <a:gd name="connsiteY2" fmla="*/ 11430 h 22860"/>
                <a:gd name="connsiteX3" fmla="*/ 116205 w 607695"/>
                <a:gd name="connsiteY3" fmla="*/ 11430 h 22860"/>
                <a:gd name="connsiteX4" fmla="*/ 139065 w 607695"/>
                <a:gd name="connsiteY4" fmla="*/ 0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695" h="22860">
                  <a:moveTo>
                    <a:pt x="607695" y="22860"/>
                  </a:moveTo>
                  <a:lnTo>
                    <a:pt x="81915" y="22860"/>
                  </a:lnTo>
                  <a:cubicBezTo>
                    <a:pt x="0" y="20955"/>
                    <a:pt x="116205" y="11430"/>
                    <a:pt x="116205" y="11430"/>
                  </a:cubicBezTo>
                  <a:lnTo>
                    <a:pt x="116205" y="11430"/>
                  </a:lnTo>
                  <a:lnTo>
                    <a:pt x="139065" y="0"/>
                  </a:lnTo>
                </a:path>
              </a:pathLst>
            </a:cu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500034" y="642918"/>
            <a:ext cx="1643074" cy="2428892"/>
            <a:chOff x="4714876" y="1071546"/>
            <a:chExt cx="1643074" cy="2428892"/>
          </a:xfrm>
          <a:solidFill>
            <a:srgbClr val="92D050"/>
          </a:solidFill>
        </p:grpSpPr>
        <p:sp>
          <p:nvSpPr>
            <p:cNvPr id="38" name="Овал 37"/>
            <p:cNvSpPr/>
            <p:nvPr/>
          </p:nvSpPr>
          <p:spPr>
            <a:xfrm>
              <a:off x="4714876" y="1071546"/>
              <a:ext cx="1643074" cy="2000264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МО</a:t>
              </a:r>
              <a:endParaRPr lang="ru-RU" sz="4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Равнобедренный треугольник 38"/>
            <p:cNvSpPr/>
            <p:nvPr/>
          </p:nvSpPr>
          <p:spPr>
            <a:xfrm>
              <a:off x="5214942" y="3071810"/>
              <a:ext cx="642942" cy="428628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4787265" y="3086100"/>
              <a:ext cx="607695" cy="22860"/>
            </a:xfrm>
            <a:custGeom>
              <a:avLst/>
              <a:gdLst>
                <a:gd name="connsiteX0" fmla="*/ 607695 w 607695"/>
                <a:gd name="connsiteY0" fmla="*/ 22860 h 22860"/>
                <a:gd name="connsiteX1" fmla="*/ 81915 w 607695"/>
                <a:gd name="connsiteY1" fmla="*/ 22860 h 22860"/>
                <a:gd name="connsiteX2" fmla="*/ 116205 w 607695"/>
                <a:gd name="connsiteY2" fmla="*/ 11430 h 22860"/>
                <a:gd name="connsiteX3" fmla="*/ 116205 w 607695"/>
                <a:gd name="connsiteY3" fmla="*/ 11430 h 22860"/>
                <a:gd name="connsiteX4" fmla="*/ 139065 w 607695"/>
                <a:gd name="connsiteY4" fmla="*/ 0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695" h="22860">
                  <a:moveTo>
                    <a:pt x="607695" y="22860"/>
                  </a:moveTo>
                  <a:lnTo>
                    <a:pt x="81915" y="22860"/>
                  </a:lnTo>
                  <a:cubicBezTo>
                    <a:pt x="0" y="20955"/>
                    <a:pt x="116205" y="11430"/>
                    <a:pt x="116205" y="11430"/>
                  </a:cubicBezTo>
                  <a:lnTo>
                    <a:pt x="116205" y="11430"/>
                  </a:lnTo>
                  <a:lnTo>
                    <a:pt x="139065" y="0"/>
                  </a:lnTo>
                </a:path>
              </a:pathLst>
            </a:cu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1500166" y="3714752"/>
            <a:ext cx="1571636" cy="2428892"/>
            <a:chOff x="4714876" y="1071546"/>
            <a:chExt cx="1428760" cy="2428892"/>
          </a:xfrm>
        </p:grpSpPr>
        <p:sp>
          <p:nvSpPr>
            <p:cNvPr id="42" name="Овал 41"/>
            <p:cNvSpPr/>
            <p:nvPr/>
          </p:nvSpPr>
          <p:spPr>
            <a:xfrm>
              <a:off x="4714876" y="1071546"/>
              <a:ext cx="1428760" cy="200026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СА</a:t>
              </a:r>
              <a:endParaRPr lang="ru-RU" sz="4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Равнобедренный треугольник 42"/>
            <p:cNvSpPr/>
            <p:nvPr/>
          </p:nvSpPr>
          <p:spPr>
            <a:xfrm>
              <a:off x="5072066" y="3071810"/>
              <a:ext cx="642942" cy="428628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олилиния 43"/>
            <p:cNvSpPr/>
            <p:nvPr/>
          </p:nvSpPr>
          <p:spPr>
            <a:xfrm>
              <a:off x="4787265" y="3086100"/>
              <a:ext cx="607695" cy="22860"/>
            </a:xfrm>
            <a:custGeom>
              <a:avLst/>
              <a:gdLst>
                <a:gd name="connsiteX0" fmla="*/ 607695 w 607695"/>
                <a:gd name="connsiteY0" fmla="*/ 22860 h 22860"/>
                <a:gd name="connsiteX1" fmla="*/ 81915 w 607695"/>
                <a:gd name="connsiteY1" fmla="*/ 22860 h 22860"/>
                <a:gd name="connsiteX2" fmla="*/ 116205 w 607695"/>
                <a:gd name="connsiteY2" fmla="*/ 11430 h 22860"/>
                <a:gd name="connsiteX3" fmla="*/ 116205 w 607695"/>
                <a:gd name="connsiteY3" fmla="*/ 11430 h 22860"/>
                <a:gd name="connsiteX4" fmla="*/ 139065 w 607695"/>
                <a:gd name="connsiteY4" fmla="*/ 0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695" h="22860">
                  <a:moveTo>
                    <a:pt x="607695" y="22860"/>
                  </a:moveTo>
                  <a:lnTo>
                    <a:pt x="81915" y="22860"/>
                  </a:lnTo>
                  <a:cubicBezTo>
                    <a:pt x="0" y="20955"/>
                    <a:pt x="116205" y="11430"/>
                    <a:pt x="116205" y="11430"/>
                  </a:cubicBezTo>
                  <a:lnTo>
                    <a:pt x="116205" y="11430"/>
                  </a:lnTo>
                  <a:lnTo>
                    <a:pt x="139065" y="0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41" y="857232"/>
            <a:ext cx="860273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5400" b="1" dirty="0" smtClean="0"/>
              <a:t> Собака, что лаешь?</a:t>
            </a:r>
          </a:p>
          <a:p>
            <a:pPr>
              <a:buFontTx/>
              <a:buChar char="-"/>
            </a:pPr>
            <a:r>
              <a:rPr lang="ru-RU" sz="5400" b="1" dirty="0" smtClean="0"/>
              <a:t> Волков пугаю.</a:t>
            </a:r>
          </a:p>
          <a:p>
            <a:pPr>
              <a:buFontTx/>
              <a:buChar char="-"/>
            </a:pPr>
            <a:r>
              <a:rPr lang="ru-RU" sz="5400" b="1" dirty="0" smtClean="0"/>
              <a:t> Собака, что хвост</a:t>
            </a:r>
          </a:p>
          <a:p>
            <a:r>
              <a:rPr lang="ru-RU" sz="5400" b="1" dirty="0" smtClean="0"/>
              <a:t>  поджала?</a:t>
            </a:r>
          </a:p>
          <a:p>
            <a:pPr>
              <a:buFontTx/>
              <a:buChar char="-"/>
            </a:pPr>
            <a:r>
              <a:rPr lang="ru-RU" sz="5400" b="1" dirty="0" smtClean="0"/>
              <a:t> Волков боюсь.</a:t>
            </a:r>
            <a:endParaRPr lang="ru-RU" sz="5400" b="1" dirty="0"/>
          </a:p>
        </p:txBody>
      </p:sp>
      <p:pic>
        <p:nvPicPr>
          <p:cNvPr id="5" name="Рисунок 4" descr="http://im7-tub.yandex.net/i?id=4117824&amp;tov=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4714884"/>
            <a:ext cx="178595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Таблица 53"/>
          <p:cNvGraphicFramePr>
            <a:graphicFrameLocks noGrp="1"/>
          </p:cNvGraphicFramePr>
          <p:nvPr/>
        </p:nvGraphicFramePr>
        <p:xfrm>
          <a:off x="500034" y="2357430"/>
          <a:ext cx="8001054" cy="1428760"/>
        </p:xfrm>
        <a:graphic>
          <a:graphicData uri="http://schemas.openxmlformats.org/drawingml/2006/table">
            <a:tbl>
              <a:tblPr/>
              <a:tblGrid>
                <a:gridCol w="380262"/>
                <a:gridCol w="380262"/>
                <a:gridCol w="380262"/>
                <a:gridCol w="380262"/>
                <a:gridCol w="380262"/>
                <a:gridCol w="381234"/>
                <a:gridCol w="381234"/>
                <a:gridCol w="381234"/>
                <a:gridCol w="381234"/>
                <a:gridCol w="381234"/>
                <a:gridCol w="381234"/>
                <a:gridCol w="381234"/>
                <a:gridCol w="381234"/>
                <a:gridCol w="381234"/>
                <a:gridCol w="381234"/>
                <a:gridCol w="381234"/>
                <a:gridCol w="381234"/>
                <a:gridCol w="381234"/>
                <a:gridCol w="381234"/>
                <a:gridCol w="381234"/>
                <a:gridCol w="381234"/>
              </a:tblGrid>
              <a:tr h="7041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Arial Black" pitchFamily="34" charset="0"/>
                          <a:ea typeface="Calibri"/>
                          <a:cs typeface="Arial" pitchFamily="34" charset="0"/>
                        </a:rPr>
                        <a:t>а</a:t>
                      </a: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B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Calibri"/>
                          <a:cs typeface="Arial" pitchFamily="34" charset="0"/>
                        </a:rPr>
                        <a:t>о</a:t>
                      </a: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B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Calibri"/>
                          <a:cs typeface="Arial" pitchFamily="34" charset="0"/>
                        </a:rPr>
                        <a:t>у</a:t>
                      </a: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B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latin typeface="Arial Black" pitchFamily="34" charset="0"/>
                          <a:ea typeface="Calibri"/>
                          <a:cs typeface="Arial" pitchFamily="34" charset="0"/>
                        </a:rPr>
                        <a:t>ы</a:t>
                      </a: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B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B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latin typeface="Arial Black" pitchFamily="34" charset="0"/>
                          <a:ea typeface="Calibri"/>
                          <a:cs typeface="Arial" pitchFamily="34" charset="0"/>
                        </a:rPr>
                        <a:t>н</a:t>
                      </a: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Calibri"/>
                          <a:cs typeface="Arial" pitchFamily="34" charset="0"/>
                        </a:rPr>
                        <a:t>м</a:t>
                      </a: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Calibri"/>
                          <a:cs typeface="Arial" pitchFamily="34" charset="0"/>
                        </a:rPr>
                        <a:t>л</a:t>
                      </a: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latin typeface="Arial Black" pitchFamily="34" charset="0"/>
                          <a:ea typeface="Calibri"/>
                          <a:cs typeface="Arial" pitchFamily="34" charset="0"/>
                        </a:rPr>
                        <a:t>р</a:t>
                      </a: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Calibri"/>
                          <a:cs typeface="Arial" pitchFamily="34" charset="0"/>
                        </a:rPr>
                        <a:t>б</a:t>
                      </a: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Calibri"/>
                          <a:cs typeface="Arial" pitchFamily="34" charset="0"/>
                        </a:rPr>
                        <a:t>в</a:t>
                      </a: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Calibri"/>
                          <a:cs typeface="Arial" pitchFamily="34" charset="0"/>
                        </a:rPr>
                        <a:t>г</a:t>
                      </a: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latin typeface="Arial Black" pitchFamily="34" charset="0"/>
                          <a:ea typeface="Calibri"/>
                          <a:cs typeface="Arial" pitchFamily="34" charset="0"/>
                        </a:rPr>
                        <a:t>д</a:t>
                      </a: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latin typeface="Arial Black" pitchFamily="34" charset="0"/>
                          <a:ea typeface="Calibri"/>
                          <a:cs typeface="Arial" pitchFamily="34" charset="0"/>
                        </a:rPr>
                        <a:t>з</a:t>
                      </a: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245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Calibri"/>
                          <a:cs typeface="Arial" pitchFamily="34" charset="0"/>
                        </a:rPr>
                        <a:t>я</a:t>
                      </a:r>
                      <a:endParaRPr lang="ru-RU" sz="280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B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B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B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Calibri"/>
                          <a:cs typeface="Arial" pitchFamily="34" charset="0"/>
                        </a:rPr>
                        <a:t>и</a:t>
                      </a:r>
                      <a:endParaRPr lang="ru-RU" sz="280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B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Calibri"/>
                          <a:cs typeface="Arial" pitchFamily="34" charset="0"/>
                        </a:rPr>
                        <a:t>е</a:t>
                      </a:r>
                      <a:endParaRPr lang="ru-RU" sz="280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B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Calibri"/>
                          <a:cs typeface="Arial" pitchFamily="34" charset="0"/>
                        </a:rPr>
                        <a:t>п</a:t>
                      </a:r>
                      <a:endParaRPr lang="ru-RU" sz="280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Calibri"/>
                          <a:cs typeface="Arial" pitchFamily="34" charset="0"/>
                        </a:rPr>
                        <a:t>к</a:t>
                      </a:r>
                      <a:endParaRPr lang="ru-RU" sz="280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Calibri"/>
                          <a:cs typeface="Arial" pitchFamily="34" charset="0"/>
                        </a:rPr>
                        <a:t>т</a:t>
                      </a:r>
                      <a:endParaRPr lang="ru-RU" sz="280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Calibri"/>
                          <a:cs typeface="Arial" pitchFamily="34" charset="0"/>
                        </a:rPr>
                        <a:t>с</a:t>
                      </a: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Calibri"/>
                          <a:cs typeface="Arial" pitchFamily="34" charset="0"/>
                        </a:rPr>
                        <a:t>ч</a:t>
                      </a: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latin typeface="Arial Black" pitchFamily="34" charset="0"/>
                          <a:ea typeface="Calibri"/>
                          <a:cs typeface="Arial" pitchFamily="34" charset="0"/>
                        </a:rPr>
                        <a:t>ь</a:t>
                      </a:r>
                      <a:endParaRPr lang="ru-RU" sz="2800" dirty="0"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.yandex.net/i?id=4117824&amp;tov=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714752"/>
            <a:ext cx="221457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17"/>
          <p:cNvGrpSpPr/>
          <p:nvPr/>
        </p:nvGrpSpPr>
        <p:grpSpPr>
          <a:xfrm>
            <a:off x="2285984" y="357166"/>
            <a:ext cx="6143668" cy="5357850"/>
            <a:chOff x="2285984" y="357166"/>
            <a:chExt cx="6143668" cy="5357850"/>
          </a:xfrm>
        </p:grpSpPr>
        <p:sp>
          <p:nvSpPr>
            <p:cNvPr id="19" name="6-конечная звезда 18"/>
            <p:cNvSpPr/>
            <p:nvPr/>
          </p:nvSpPr>
          <p:spPr>
            <a:xfrm>
              <a:off x="2285984" y="1142984"/>
              <a:ext cx="428628" cy="500066"/>
            </a:xfrm>
            <a:prstGeom prst="star6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6-конечная звезда 19"/>
            <p:cNvSpPr/>
            <p:nvPr/>
          </p:nvSpPr>
          <p:spPr>
            <a:xfrm>
              <a:off x="5143504" y="3643314"/>
              <a:ext cx="428628" cy="500066"/>
            </a:xfrm>
            <a:prstGeom prst="star6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6-конечная звезда 20"/>
            <p:cNvSpPr/>
            <p:nvPr/>
          </p:nvSpPr>
          <p:spPr>
            <a:xfrm>
              <a:off x="4929190" y="357166"/>
              <a:ext cx="428628" cy="500066"/>
            </a:xfrm>
            <a:prstGeom prst="star6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6-конечная звезда 21"/>
            <p:cNvSpPr/>
            <p:nvPr/>
          </p:nvSpPr>
          <p:spPr>
            <a:xfrm>
              <a:off x="3786182" y="642918"/>
              <a:ext cx="428628" cy="500066"/>
            </a:xfrm>
            <a:prstGeom prst="star6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6-конечная звезда 22"/>
            <p:cNvSpPr/>
            <p:nvPr/>
          </p:nvSpPr>
          <p:spPr>
            <a:xfrm>
              <a:off x="2928926" y="2214554"/>
              <a:ext cx="428628" cy="500066"/>
            </a:xfrm>
            <a:prstGeom prst="star6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6-конечная звезда 23"/>
            <p:cNvSpPr/>
            <p:nvPr/>
          </p:nvSpPr>
          <p:spPr>
            <a:xfrm>
              <a:off x="3428992" y="3929066"/>
              <a:ext cx="428628" cy="500066"/>
            </a:xfrm>
            <a:prstGeom prst="star6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6-конечная звезда 24"/>
            <p:cNvSpPr/>
            <p:nvPr/>
          </p:nvSpPr>
          <p:spPr>
            <a:xfrm>
              <a:off x="6357950" y="3286124"/>
              <a:ext cx="428628" cy="500066"/>
            </a:xfrm>
            <a:prstGeom prst="star6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6-конечная звезда 25"/>
            <p:cNvSpPr/>
            <p:nvPr/>
          </p:nvSpPr>
          <p:spPr>
            <a:xfrm>
              <a:off x="5143504" y="5214950"/>
              <a:ext cx="428628" cy="500066"/>
            </a:xfrm>
            <a:prstGeom prst="star6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6-конечная звезда 26"/>
            <p:cNvSpPr/>
            <p:nvPr/>
          </p:nvSpPr>
          <p:spPr>
            <a:xfrm>
              <a:off x="7072330" y="1071546"/>
              <a:ext cx="428628" cy="500066"/>
            </a:xfrm>
            <a:prstGeom prst="star6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6-конечная звезда 27"/>
            <p:cNvSpPr/>
            <p:nvPr/>
          </p:nvSpPr>
          <p:spPr>
            <a:xfrm>
              <a:off x="4572000" y="1714488"/>
              <a:ext cx="428628" cy="500066"/>
            </a:xfrm>
            <a:prstGeom prst="star6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6-конечная звезда 28"/>
            <p:cNvSpPr/>
            <p:nvPr/>
          </p:nvSpPr>
          <p:spPr>
            <a:xfrm>
              <a:off x="7643834" y="3571876"/>
              <a:ext cx="428628" cy="500066"/>
            </a:xfrm>
            <a:prstGeom prst="star6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6-конечная звезда 29"/>
            <p:cNvSpPr/>
            <p:nvPr/>
          </p:nvSpPr>
          <p:spPr>
            <a:xfrm>
              <a:off x="5786446" y="2000240"/>
              <a:ext cx="428628" cy="500066"/>
            </a:xfrm>
            <a:prstGeom prst="star6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6-конечная звезда 30"/>
            <p:cNvSpPr/>
            <p:nvPr/>
          </p:nvSpPr>
          <p:spPr>
            <a:xfrm>
              <a:off x="6643702" y="357166"/>
              <a:ext cx="428628" cy="500066"/>
            </a:xfrm>
            <a:prstGeom prst="star6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6-конечная звезда 31"/>
            <p:cNvSpPr/>
            <p:nvPr/>
          </p:nvSpPr>
          <p:spPr>
            <a:xfrm>
              <a:off x="3929058" y="2500306"/>
              <a:ext cx="428628" cy="500066"/>
            </a:xfrm>
            <a:prstGeom prst="star6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4-конечная звезда 32"/>
            <p:cNvSpPr/>
            <p:nvPr/>
          </p:nvSpPr>
          <p:spPr>
            <a:xfrm>
              <a:off x="5357818" y="2643182"/>
              <a:ext cx="571504" cy="571504"/>
            </a:xfrm>
            <a:prstGeom prst="star4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4-конечная звезда 33"/>
            <p:cNvSpPr/>
            <p:nvPr/>
          </p:nvSpPr>
          <p:spPr>
            <a:xfrm>
              <a:off x="4214810" y="4071942"/>
              <a:ext cx="571504" cy="571504"/>
            </a:xfrm>
            <a:prstGeom prst="star4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4-конечная звезда 34"/>
            <p:cNvSpPr/>
            <p:nvPr/>
          </p:nvSpPr>
          <p:spPr>
            <a:xfrm>
              <a:off x="3643306" y="1500174"/>
              <a:ext cx="571504" cy="571504"/>
            </a:xfrm>
            <a:prstGeom prst="star4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4-конечная звезда 35"/>
            <p:cNvSpPr/>
            <p:nvPr/>
          </p:nvSpPr>
          <p:spPr>
            <a:xfrm>
              <a:off x="7858148" y="1357298"/>
              <a:ext cx="571504" cy="571504"/>
            </a:xfrm>
            <a:prstGeom prst="star4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4-конечная звезда 36"/>
            <p:cNvSpPr/>
            <p:nvPr/>
          </p:nvSpPr>
          <p:spPr>
            <a:xfrm>
              <a:off x="6643702" y="4357694"/>
              <a:ext cx="571504" cy="571504"/>
            </a:xfrm>
            <a:prstGeom prst="star4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4-конечная звезда 37"/>
            <p:cNvSpPr/>
            <p:nvPr/>
          </p:nvSpPr>
          <p:spPr>
            <a:xfrm>
              <a:off x="5500694" y="928670"/>
              <a:ext cx="571504" cy="571504"/>
            </a:xfrm>
            <a:prstGeom prst="star4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4-конечная звезда 38"/>
            <p:cNvSpPr/>
            <p:nvPr/>
          </p:nvSpPr>
          <p:spPr>
            <a:xfrm>
              <a:off x="7715272" y="2571744"/>
              <a:ext cx="571504" cy="571504"/>
            </a:xfrm>
            <a:prstGeom prst="star4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im7-tub.yandex.net/i?id=4117824&amp;tov=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85926"/>
            <a:ext cx="335758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"/>
          <p:cNvGrpSpPr/>
          <p:nvPr/>
        </p:nvGrpSpPr>
        <p:grpSpPr>
          <a:xfrm>
            <a:off x="3500430" y="1000108"/>
            <a:ext cx="5357818" cy="4357718"/>
            <a:chOff x="3724008" y="1946297"/>
            <a:chExt cx="4948577" cy="3672896"/>
          </a:xfrm>
        </p:grpSpPr>
        <p:sp>
          <p:nvSpPr>
            <p:cNvPr id="3" name="Выноска-облако 2"/>
            <p:cNvSpPr/>
            <p:nvPr/>
          </p:nvSpPr>
          <p:spPr>
            <a:xfrm>
              <a:off x="3724008" y="1946297"/>
              <a:ext cx="4777082" cy="3554405"/>
            </a:xfrm>
            <a:prstGeom prst="cloudCallout">
              <a:avLst>
                <a:gd name="adj1" fmla="val -77722"/>
                <a:gd name="adj2" fmla="val 4253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143372" y="2643182"/>
              <a:ext cx="4529213" cy="29760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0000"/>
                  </a:solidFill>
                </a:rPr>
                <a:t>Молодцы, ребята!</a:t>
              </a:r>
            </a:p>
            <a:p>
              <a:r>
                <a:rPr lang="ru-RU" sz="4000" b="1" dirty="0" smtClean="0">
                  <a:solidFill>
                    <a:srgbClr val="FF0000"/>
                  </a:solidFill>
                </a:rPr>
                <a:t>Желаю вам </a:t>
              </a:r>
            </a:p>
            <a:p>
              <a:r>
                <a:rPr lang="ru-RU" sz="4000" b="1" dirty="0" smtClean="0">
                  <a:solidFill>
                    <a:srgbClr val="FF0000"/>
                  </a:solidFill>
                </a:rPr>
                <a:t>успехов в учёбе!</a:t>
              </a:r>
            </a:p>
            <a:p>
              <a:r>
                <a:rPr lang="ru-RU" sz="4000" b="1" dirty="0" smtClean="0">
                  <a:solidFill>
                    <a:srgbClr val="FF0000"/>
                  </a:solidFill>
                </a:rPr>
                <a:t>До новых встреч!</a:t>
              </a:r>
            </a:p>
            <a:p>
              <a:endParaRPr lang="ru-RU" sz="40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643050"/>
            <a:ext cx="268701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БАНЬКА</a:t>
            </a:r>
          </a:p>
          <a:p>
            <a:r>
              <a:rPr lang="ru-RU" sz="5400" b="1" dirty="0" smtClean="0">
                <a:solidFill>
                  <a:srgbClr val="C00000"/>
                </a:solidFill>
              </a:rPr>
              <a:t>ДЕНЬ</a:t>
            </a:r>
          </a:p>
          <a:p>
            <a:r>
              <a:rPr lang="ru-RU" sz="5400" b="1" dirty="0" smtClean="0">
                <a:solidFill>
                  <a:srgbClr val="C00000"/>
                </a:solidFill>
              </a:rPr>
              <a:t>КОНЬКИ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628" y="1714488"/>
            <a:ext cx="309732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СЕМЬЯ</a:t>
            </a:r>
            <a:br>
              <a:rPr lang="ru-RU" sz="5400" b="1" dirty="0" smtClean="0">
                <a:solidFill>
                  <a:srgbClr val="00B050"/>
                </a:solidFill>
              </a:rPr>
            </a:br>
            <a:r>
              <a:rPr lang="ru-RU" sz="5400" b="1" dirty="0" smtClean="0">
                <a:solidFill>
                  <a:srgbClr val="00B050"/>
                </a:solidFill>
              </a:rPr>
              <a:t>ВОРОБЬИ</a:t>
            </a:r>
            <a:br>
              <a:rPr lang="ru-RU" sz="5400" b="1" dirty="0" smtClean="0">
                <a:solidFill>
                  <a:srgbClr val="00B050"/>
                </a:solidFill>
              </a:rPr>
            </a:br>
            <a:r>
              <a:rPr lang="ru-RU" sz="5400" b="1" dirty="0" smtClean="0">
                <a:solidFill>
                  <a:srgbClr val="00B050"/>
                </a:solidFill>
              </a:rPr>
              <a:t>ВЕСЕЛЬЕ</a:t>
            </a:r>
            <a:endParaRPr lang="ru-RU" sz="5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57 из 12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392909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-main-pic" descr="Картинка 3 из 15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643050"/>
            <a:ext cx="371477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chemeClr val="bg1">
            <a:alpha val="3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http://im0-tub.yandex.net/i?id=40196301&amp;tov=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714752"/>
            <a:ext cx="185738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i-main-pic" descr="Картинка 19 из 29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57166"/>
            <a:ext cx="214314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i-main-pic" descr="Картинка 28 из 112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4714884"/>
            <a:ext cx="2280294" cy="175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i-main-pic" descr="Картинка 20 из 53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428604"/>
            <a:ext cx="233363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Картинка 152 из 29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3857628"/>
            <a:ext cx="1862136" cy="2362207"/>
          </a:xfrm>
          <a:prstGeom prst="rect">
            <a:avLst/>
          </a:prstGeom>
          <a:noFill/>
        </p:spPr>
      </p:pic>
      <p:pic>
        <p:nvPicPr>
          <p:cNvPr id="11" name="i-main-pic" descr="Картинка 1 из 78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357166"/>
            <a:ext cx="221457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7-tub.yandex.net/i?id=4117824&amp;tov=7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868" y="2357430"/>
            <a:ext cx="178595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282" y="2571744"/>
            <a:ext cx="661341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Рассмотри внимательно.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Поразмысли не спеша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 отыщешь обязательно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Пять вещей на букву Ш.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6929455" y="1285860"/>
            <a:ext cx="1714512" cy="4951439"/>
            <a:chOff x="3428992" y="357166"/>
            <a:chExt cx="1674821" cy="4808563"/>
          </a:xfrm>
        </p:grpSpPr>
        <p:pic>
          <p:nvPicPr>
            <p:cNvPr id="5" name="Picture 3" descr="F:\Новая папка\сканирование0008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714744" y="2500306"/>
              <a:ext cx="1389069" cy="2665423"/>
            </a:xfrm>
            <a:prstGeom prst="rect">
              <a:avLst/>
            </a:prstGeom>
            <a:noFill/>
          </p:spPr>
        </p:pic>
        <p:sp>
          <p:nvSpPr>
            <p:cNvPr id="6" name="Овал 5"/>
            <p:cNvSpPr/>
            <p:nvPr/>
          </p:nvSpPr>
          <p:spPr>
            <a:xfrm>
              <a:off x="3428992" y="357166"/>
              <a:ext cx="1000132" cy="1500198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>
              <a:off x="3786182" y="1857364"/>
              <a:ext cx="285752" cy="214314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 rot="5400000">
              <a:off x="3286910" y="2499512"/>
              <a:ext cx="128588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Рисунок 9" descr="http://im7-tub.yandex.net/i?id=4117824&amp;tov=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85728"/>
            <a:ext cx="178595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-642966"/>
            <a:ext cx="4786346" cy="62478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Ш</a:t>
            </a:r>
            <a:endParaRPr lang="ru-RU" sz="400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58989" y="0"/>
            <a:ext cx="3785011" cy="5478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5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ш</a:t>
            </a:r>
            <a:endParaRPr lang="ru-RU" sz="350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4643446"/>
            <a:ext cx="29687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согласный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000232" y="5500702"/>
            <a:ext cx="19387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глухой</a:t>
            </a:r>
            <a:endParaRPr lang="ru-RU" sz="4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429124" y="4643446"/>
            <a:ext cx="24990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твердый</a:t>
            </a:r>
            <a:endParaRPr lang="ru-RU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643570" y="5500702"/>
            <a:ext cx="28039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шипящий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71480"/>
            <a:ext cx="82868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На что похожа буква Ш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643050"/>
            <a:ext cx="566853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  <a:cs typeface="Arial" pitchFamily="34" charset="0"/>
              </a:rPr>
              <a:t>Посмотри на букву Ш – 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  <a:cs typeface="Arial" pitchFamily="34" charset="0"/>
              </a:rPr>
              <a:t>Буква очень хороша,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  <a:cs typeface="Arial" pitchFamily="34" charset="0"/>
              </a:rPr>
              <a:t>Потому что из неё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  <a:cs typeface="Arial" pitchFamily="34" charset="0"/>
              </a:rPr>
              <a:t>Можно сделать Е и Ё</a:t>
            </a:r>
            <a:endParaRPr lang="ru-RU" sz="3200" dirty="0">
              <a:solidFill>
                <a:srgbClr val="7030A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868" y="4786322"/>
            <a:ext cx="541686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  <a:cs typeface="Arial" pitchFamily="34" charset="0"/>
              </a:rPr>
              <a:t>Шура сено ворошил,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  <a:cs typeface="Arial" pitchFamily="34" charset="0"/>
              </a:rPr>
              <a:t>Вилы в сене позабыл.</a:t>
            </a:r>
            <a:endParaRPr lang="ru-RU" sz="3200" dirty="0">
              <a:solidFill>
                <a:srgbClr val="7030A0"/>
              </a:solidFill>
              <a:latin typeface="Arial Black" pitchFamily="34" charset="0"/>
              <a:cs typeface="Arial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14282" y="4286256"/>
            <a:ext cx="1357322" cy="1214446"/>
            <a:chOff x="1285852" y="2500306"/>
            <a:chExt cx="3357586" cy="3214710"/>
          </a:xfrm>
          <a:blipFill>
            <a:blip r:embed="rId2"/>
            <a:tile tx="0" ty="0" sx="100000" sy="100000" flip="none" algn="tl"/>
          </a:blipFill>
        </p:grpSpPr>
        <p:sp>
          <p:nvSpPr>
            <p:cNvPr id="6" name="Прямоугольник 5"/>
            <p:cNvSpPr/>
            <p:nvPr/>
          </p:nvSpPr>
          <p:spPr>
            <a:xfrm>
              <a:off x="1285852" y="5214950"/>
              <a:ext cx="3357586" cy="50006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 rot="16200000">
              <a:off x="2786050" y="3857628"/>
              <a:ext cx="3214710" cy="50006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16200000">
              <a:off x="1357290" y="3857628"/>
              <a:ext cx="3214710" cy="50006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 rot="16200000">
              <a:off x="-71470" y="3857628"/>
              <a:ext cx="3214710" cy="50006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Блок-схема: узел 9"/>
            <p:cNvSpPr/>
            <p:nvPr/>
          </p:nvSpPr>
          <p:spPr>
            <a:xfrm>
              <a:off x="1428728" y="5429264"/>
              <a:ext cx="142876" cy="142876"/>
            </a:xfrm>
            <a:prstGeom prst="flowChartConnector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Блок-схема: узел 10"/>
            <p:cNvSpPr/>
            <p:nvPr/>
          </p:nvSpPr>
          <p:spPr>
            <a:xfrm>
              <a:off x="2857488" y="5429264"/>
              <a:ext cx="142876" cy="142876"/>
            </a:xfrm>
            <a:prstGeom prst="flowChartConnector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/>
            <p:nvPr/>
          </p:nvSpPr>
          <p:spPr>
            <a:xfrm>
              <a:off x="4357686" y="5429264"/>
              <a:ext cx="142876" cy="142876"/>
            </a:xfrm>
            <a:prstGeom prst="flowChartConnector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6" name="Группа 35"/>
          <p:cNvGrpSpPr/>
          <p:nvPr/>
        </p:nvGrpSpPr>
        <p:grpSpPr>
          <a:xfrm rot="5400000">
            <a:off x="2000232" y="4143380"/>
            <a:ext cx="928694" cy="785818"/>
            <a:chOff x="1285852" y="2500306"/>
            <a:chExt cx="3357586" cy="3214710"/>
          </a:xfrm>
          <a:blipFill>
            <a:blip r:embed="rId2"/>
            <a:tile tx="0" ty="0" sx="100000" sy="100000" flip="none" algn="tl"/>
          </a:blipFill>
        </p:grpSpPr>
        <p:sp>
          <p:nvSpPr>
            <p:cNvPr id="37" name="Прямоугольник 36"/>
            <p:cNvSpPr/>
            <p:nvPr/>
          </p:nvSpPr>
          <p:spPr>
            <a:xfrm>
              <a:off x="1285852" y="5214950"/>
              <a:ext cx="3357586" cy="50006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 rot="16200000">
              <a:off x="2786050" y="3857628"/>
              <a:ext cx="3214710" cy="50006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 rot="16200000">
              <a:off x="1357290" y="3857628"/>
              <a:ext cx="3214710" cy="50006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 rot="16200000">
              <a:off x="-71470" y="3857628"/>
              <a:ext cx="3214710" cy="50006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Блок-схема: узел 40"/>
            <p:cNvSpPr/>
            <p:nvPr/>
          </p:nvSpPr>
          <p:spPr>
            <a:xfrm>
              <a:off x="1428728" y="5429264"/>
              <a:ext cx="142876" cy="142876"/>
            </a:xfrm>
            <a:prstGeom prst="flowChartConnector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Блок-схема: узел 41"/>
            <p:cNvSpPr/>
            <p:nvPr/>
          </p:nvSpPr>
          <p:spPr>
            <a:xfrm>
              <a:off x="2857488" y="5429264"/>
              <a:ext cx="142876" cy="142876"/>
            </a:xfrm>
            <a:prstGeom prst="flowChartConnector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Блок-схема: узел 42"/>
            <p:cNvSpPr/>
            <p:nvPr/>
          </p:nvSpPr>
          <p:spPr>
            <a:xfrm>
              <a:off x="4357686" y="5429264"/>
              <a:ext cx="142876" cy="142876"/>
            </a:xfrm>
            <a:prstGeom prst="flowChartConnector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5929322" y="1785926"/>
            <a:ext cx="1785950" cy="2500330"/>
            <a:chOff x="6000760" y="1714488"/>
            <a:chExt cx="1785950" cy="2500330"/>
          </a:xfrm>
        </p:grpSpPr>
        <p:pic>
          <p:nvPicPr>
            <p:cNvPr id="46" name="Рисунок 45" descr="http://im5-tub.yandex.net/i?id=183626&amp;tov=5">
              <a:hlinkClick r:id="rId3"/>
            </p:cNvPr>
            <p:cNvPicPr/>
            <p:nvPr/>
          </p:nvPicPr>
          <p:blipFill>
            <a:blip r:embed="rId4"/>
            <a:srcRect t="53211" r="17123"/>
            <a:stretch>
              <a:fillRect/>
            </a:stretch>
          </p:blipFill>
          <p:spPr bwMode="auto">
            <a:xfrm>
              <a:off x="6000760" y="2643182"/>
              <a:ext cx="1785950" cy="1571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7" name="Группа 30"/>
            <p:cNvGrpSpPr/>
            <p:nvPr/>
          </p:nvGrpSpPr>
          <p:grpSpPr>
            <a:xfrm>
              <a:off x="6858016" y="1714488"/>
              <a:ext cx="928694" cy="1285884"/>
              <a:chOff x="5857884" y="1214422"/>
              <a:chExt cx="1143008" cy="1285884"/>
            </a:xfrm>
          </p:grpSpPr>
          <p:cxnSp>
            <p:nvCxnSpPr>
              <p:cNvPr id="48" name="Прямая соединительная линия 47"/>
              <p:cNvCxnSpPr/>
              <p:nvPr/>
            </p:nvCxnSpPr>
            <p:spPr>
              <a:xfrm rot="5400000">
                <a:off x="5929322" y="2143116"/>
                <a:ext cx="500066" cy="214314"/>
              </a:xfrm>
              <a:prstGeom prst="line">
                <a:avLst/>
              </a:prstGeom>
              <a:ln w="57150">
                <a:solidFill>
                  <a:srgbClr val="9966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Прямая соединительная линия 48"/>
              <p:cNvCxnSpPr/>
              <p:nvPr/>
            </p:nvCxnSpPr>
            <p:spPr>
              <a:xfrm rot="5400000">
                <a:off x="5715008" y="1357298"/>
                <a:ext cx="642942" cy="357190"/>
              </a:xfrm>
              <a:prstGeom prst="line">
                <a:avLst/>
              </a:prstGeom>
              <a:ln w="57150">
                <a:solidFill>
                  <a:srgbClr val="9966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>
              <a:xfrm rot="5400000">
                <a:off x="6143636" y="1500174"/>
                <a:ext cx="642942" cy="357190"/>
              </a:xfrm>
              <a:prstGeom prst="line">
                <a:avLst/>
              </a:prstGeom>
              <a:ln w="57150">
                <a:solidFill>
                  <a:srgbClr val="9966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Прямая соединительная линия 50"/>
              <p:cNvCxnSpPr/>
              <p:nvPr/>
            </p:nvCxnSpPr>
            <p:spPr>
              <a:xfrm rot="5400000">
                <a:off x="6500826" y="1785926"/>
                <a:ext cx="642942" cy="357190"/>
              </a:xfrm>
              <a:prstGeom prst="line">
                <a:avLst/>
              </a:prstGeom>
              <a:ln w="57150">
                <a:solidFill>
                  <a:srgbClr val="9966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>
              <a:xfrm rot="10800000">
                <a:off x="5857884" y="1857364"/>
                <a:ext cx="828684" cy="400056"/>
              </a:xfrm>
              <a:prstGeom prst="line">
                <a:avLst/>
              </a:prstGeom>
              <a:ln w="57150">
                <a:solidFill>
                  <a:srgbClr val="9966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3" name="Группа 52"/>
          <p:cNvGrpSpPr/>
          <p:nvPr/>
        </p:nvGrpSpPr>
        <p:grpSpPr>
          <a:xfrm>
            <a:off x="2428860" y="5429264"/>
            <a:ext cx="785818" cy="1143008"/>
            <a:chOff x="4714876" y="2500306"/>
            <a:chExt cx="2428892" cy="3214710"/>
          </a:xfrm>
          <a:blipFill>
            <a:blip r:embed="rId2"/>
            <a:tile tx="0" ty="0" sx="100000" sy="100000" flip="none" algn="tl"/>
          </a:blipFill>
        </p:grpSpPr>
        <p:grpSp>
          <p:nvGrpSpPr>
            <p:cNvPr id="54" name="Группа 6"/>
            <p:cNvGrpSpPr/>
            <p:nvPr/>
          </p:nvGrpSpPr>
          <p:grpSpPr>
            <a:xfrm rot="5400000">
              <a:off x="4607717" y="3178966"/>
              <a:ext cx="2643206" cy="2428894"/>
              <a:chOff x="1285852" y="2500306"/>
              <a:chExt cx="3357586" cy="3214710"/>
            </a:xfrm>
            <a:grpFill/>
          </p:grpSpPr>
          <p:sp>
            <p:nvSpPr>
              <p:cNvPr id="57" name="Прямоугольник 56"/>
              <p:cNvSpPr/>
              <p:nvPr/>
            </p:nvSpPr>
            <p:spPr>
              <a:xfrm>
                <a:off x="1285852" y="5214950"/>
                <a:ext cx="3357586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 rot="16200000">
                <a:off x="2786050" y="3857628"/>
                <a:ext cx="3214710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 rot="16200000">
                <a:off x="1357290" y="3857628"/>
                <a:ext cx="3214710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 rot="16200000">
                <a:off x="-71470" y="3857628"/>
                <a:ext cx="3214710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Блок-схема: узел 60"/>
              <p:cNvSpPr/>
              <p:nvPr/>
            </p:nvSpPr>
            <p:spPr>
              <a:xfrm>
                <a:off x="1428728" y="5429264"/>
                <a:ext cx="142876" cy="142876"/>
              </a:xfrm>
              <a:prstGeom prst="flowChartConnector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2" name="Блок-схема: узел 61"/>
              <p:cNvSpPr/>
              <p:nvPr/>
            </p:nvSpPr>
            <p:spPr>
              <a:xfrm>
                <a:off x="2857488" y="5429264"/>
                <a:ext cx="142876" cy="142876"/>
              </a:xfrm>
              <a:prstGeom prst="flowChartConnector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3" name="Блок-схема: узел 62"/>
              <p:cNvSpPr/>
              <p:nvPr/>
            </p:nvSpPr>
            <p:spPr>
              <a:xfrm>
                <a:off x="4357686" y="5429264"/>
                <a:ext cx="142876" cy="142876"/>
              </a:xfrm>
              <a:prstGeom prst="flowChartConnector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5" name="Блок-схема: узел 54"/>
            <p:cNvSpPr/>
            <p:nvPr/>
          </p:nvSpPr>
          <p:spPr>
            <a:xfrm>
              <a:off x="5357818" y="2500306"/>
              <a:ext cx="285752" cy="285752"/>
            </a:xfrm>
            <a:prstGeom prst="flowChartConnector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Блок-схема: узел 55"/>
            <p:cNvSpPr/>
            <p:nvPr/>
          </p:nvSpPr>
          <p:spPr>
            <a:xfrm>
              <a:off x="6215074" y="2500306"/>
              <a:ext cx="285752" cy="285752"/>
            </a:xfrm>
            <a:prstGeom prst="flowChartConnector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Месяц 19"/>
          <p:cNvSpPr/>
          <p:nvPr/>
        </p:nvSpPr>
        <p:spPr>
          <a:xfrm>
            <a:off x="2000232" y="3357562"/>
            <a:ext cx="785818" cy="1000132"/>
          </a:xfrm>
          <a:prstGeom prst="mo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2214546" y="3714752"/>
            <a:ext cx="4357718" cy="2143140"/>
            <a:chOff x="2071670" y="2071678"/>
            <a:chExt cx="4357718" cy="2143140"/>
          </a:xfrm>
        </p:grpSpPr>
        <p:sp>
          <p:nvSpPr>
            <p:cNvPr id="9" name="Облако 8"/>
            <p:cNvSpPr/>
            <p:nvPr/>
          </p:nvSpPr>
          <p:spPr>
            <a:xfrm>
              <a:off x="2071670" y="2071678"/>
              <a:ext cx="4357718" cy="2143140"/>
            </a:xfrm>
            <a:prstGeom prst="cloud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71868" y="2357430"/>
              <a:ext cx="1289135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600" b="1" dirty="0" smtClean="0">
                  <a:solidFill>
                    <a:srgbClr val="0070C0"/>
                  </a:solidFill>
                </a:rPr>
                <a:t>Ш</a:t>
              </a:r>
              <a:endParaRPr lang="ru-RU" sz="9600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714348" y="500042"/>
            <a:ext cx="928694" cy="1214446"/>
            <a:chOff x="1285852" y="857232"/>
            <a:chExt cx="928694" cy="1214446"/>
          </a:xfrm>
        </p:grpSpPr>
        <p:sp>
          <p:nvSpPr>
            <p:cNvPr id="13" name="6-конечная звезда 12"/>
            <p:cNvSpPr/>
            <p:nvPr/>
          </p:nvSpPr>
          <p:spPr>
            <a:xfrm>
              <a:off x="1285852" y="1000108"/>
              <a:ext cx="928694" cy="1071570"/>
            </a:xfrm>
            <a:prstGeom prst="star6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28728" y="857232"/>
              <a:ext cx="67678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7200" dirty="0" smtClean="0">
                  <a:solidFill>
                    <a:srgbClr val="FF0000"/>
                  </a:solidFill>
                </a:rPr>
                <a:t>а</a:t>
              </a:r>
              <a:endParaRPr lang="ru-RU" sz="7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5357818" y="1714488"/>
            <a:ext cx="928694" cy="1214446"/>
            <a:chOff x="1285852" y="857232"/>
            <a:chExt cx="928694" cy="1214446"/>
          </a:xfrm>
        </p:grpSpPr>
        <p:sp>
          <p:nvSpPr>
            <p:cNvPr id="16" name="6-конечная звезда 15"/>
            <p:cNvSpPr/>
            <p:nvPr/>
          </p:nvSpPr>
          <p:spPr>
            <a:xfrm>
              <a:off x="1285852" y="1000108"/>
              <a:ext cx="928694" cy="1071570"/>
            </a:xfrm>
            <a:prstGeom prst="star6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28728" y="857232"/>
              <a:ext cx="67678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7200" dirty="0" smtClean="0">
                  <a:solidFill>
                    <a:srgbClr val="FF0000"/>
                  </a:solidFill>
                </a:rPr>
                <a:t>о</a:t>
              </a:r>
              <a:endParaRPr lang="ru-RU" sz="7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6929454" y="571480"/>
            <a:ext cx="928694" cy="1214446"/>
            <a:chOff x="1285852" y="857232"/>
            <a:chExt cx="928694" cy="1214446"/>
          </a:xfrm>
        </p:grpSpPr>
        <p:sp>
          <p:nvSpPr>
            <p:cNvPr id="22" name="6-конечная звезда 21"/>
            <p:cNvSpPr/>
            <p:nvPr/>
          </p:nvSpPr>
          <p:spPr>
            <a:xfrm>
              <a:off x="1285852" y="1000108"/>
              <a:ext cx="928694" cy="1071570"/>
            </a:xfrm>
            <a:prstGeom prst="star6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28728" y="857232"/>
              <a:ext cx="67678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7200" dirty="0" smtClean="0">
                  <a:solidFill>
                    <a:srgbClr val="FF0000"/>
                  </a:solidFill>
                </a:rPr>
                <a:t>и</a:t>
              </a:r>
              <a:endParaRPr lang="ru-RU" sz="7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2500298" y="1357298"/>
            <a:ext cx="928694" cy="1214446"/>
            <a:chOff x="1285852" y="857232"/>
            <a:chExt cx="928694" cy="1214446"/>
          </a:xfrm>
        </p:grpSpPr>
        <p:sp>
          <p:nvSpPr>
            <p:cNvPr id="25" name="6-конечная звезда 24"/>
            <p:cNvSpPr/>
            <p:nvPr/>
          </p:nvSpPr>
          <p:spPr>
            <a:xfrm>
              <a:off x="1285852" y="1000108"/>
              <a:ext cx="928694" cy="1071570"/>
            </a:xfrm>
            <a:prstGeom prst="star6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428728" y="857232"/>
              <a:ext cx="67678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7200" dirty="0" smtClean="0">
                  <a:solidFill>
                    <a:srgbClr val="FF0000"/>
                  </a:solidFill>
                </a:rPr>
                <a:t>е</a:t>
              </a:r>
              <a:endParaRPr lang="ru-RU" sz="7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4071934" y="500042"/>
            <a:ext cx="928694" cy="1214446"/>
            <a:chOff x="1285852" y="857232"/>
            <a:chExt cx="928694" cy="1214446"/>
          </a:xfrm>
        </p:grpSpPr>
        <p:sp>
          <p:nvSpPr>
            <p:cNvPr id="28" name="6-конечная звезда 27"/>
            <p:cNvSpPr/>
            <p:nvPr/>
          </p:nvSpPr>
          <p:spPr>
            <a:xfrm>
              <a:off x="1285852" y="1000108"/>
              <a:ext cx="928694" cy="1071570"/>
            </a:xfrm>
            <a:prstGeom prst="star6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428728" y="857232"/>
              <a:ext cx="67678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7200" dirty="0" smtClean="0">
                  <a:solidFill>
                    <a:srgbClr val="FF0000"/>
                  </a:solidFill>
                </a:rPr>
                <a:t>у</a:t>
              </a:r>
              <a:endParaRPr lang="ru-RU" sz="72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0" name="Рисунок 29" descr="http://im7-tub.yandex.net/i?id=4117824&amp;tov=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4643446"/>
            <a:ext cx="178595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1878E-6 C 0.00139 0.00486 0.00226 0.00994 0.00417 0.01457 C 0.00643 0.02035 0.01233 0.03099 0.01233 0.03099 C 0.01459 0.03978 0.01667 0.0481 0.01927 0.05666 C 0.01962 0.05759 0.02136 0.0666 0.02188 0.06753 C 0.02344 0.06984 0.02552 0.07123 0.02743 0.07308 C 0.02986 0.08256 0.03594 0.08811 0.04115 0.09505 C 0.04618 0.10176 0.05209 0.10685 0.05747 0.11309 C 0.06094 0.11725 0.06285 0.12396 0.06719 0.12604 C 0.07292 0.12882 0.07986 0.1339 0.0849 0.13876 C 0.09531 0.14894 0.10538 0.1642 0.11788 0.16975 C 0.13177 0.18247 0.14236 0.19519 0.15347 0.21184 C 0.15972 0.22132 0.16233 0.23427 0.16979 0.24283 C 0.17604 0.25 0.18229 0.25671 0.18906 0.26295 C 0.19097 0.2648 0.19271 0.26642 0.19462 0.26827 C 0.19601 0.26943 0.19861 0.27197 0.19861 0.27197 C 0.2007 0.28053 0.20347 0.27891 0.20955 0.28284 C 0.2132 0.29024 0.22691 0.30643 0.23281 0.30851 C 0.23837 0.31036 0.23959 0.31036 0.24514 0.31383 C 0.25903 0.32239 0.27188 0.33302 0.28629 0.3395 C 0.29219 0.34736 0.29653 0.34759 0.30417 0.35222 C 0.31215 0.35708 0.31893 0.36401 0.32743 0.36679 C 0.33872 0.37465 0.329 0.3691 0.3507 0.37234 C 0.35868 0.3735 0.3658 0.37673 0.37396 0.37789 C 0.38021 0.38043 0.38507 0.38182 0.39184 0.38321 C 0.40486 0.392 0.4184 0.3957 0.4316 0.40333 C 0.43594 0.40587 0.43733 0.40541 0.44254 0.40703 C 0.44618 0.40819 0.45347 0.41073 0.45347 0.41073 C 0.45834 0.41721 0.46077 0.41697 0.46719 0.41975 C 0.47136 0.42137 0.47535 0.42345 0.47952 0.4253 C 0.4809 0.42599 0.48351 0.42715 0.48351 0.42715 C 0.48629 0.4327 0.48906 0.43802 0.49184 0.44357 C 0.49271 0.44542 0.49462 0.44889 0.49462 0.44889 C 0.49618 0.45583 0.49861 0.46785 0.49462 0.47456 C 0.49375 0.47618 0.49184 0.47595 0.49045 0.47641 C 0.48177 0.47965 0.4717 0.48543 0.46302 0.48543 " pathEditMode="relative" ptsTypes="fffffffffffffffffffffffffffffffffffA">
                                      <p:cBhvr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441 0.54325 C 0.46528 0.54024 0.46719 0.53747 0.46719 0.53423 C 0.46719 0.52359 0.45972 0.50856 0.45347 0.50301 C 0.45035 0.49145 0.44548 0.4815 0.43976 0.47202 C 0.43767 0.46115 0.43455 0.45583 0.43021 0.44658 C 0.42205 0.42947 0.41337 0.41166 0.40677 0.39362 C 0.40642 0.38992 0.40677 0.38599 0.40555 0.38275 C 0.40399 0.37882 0.40017 0.37743 0.39861 0.3735 C 0.39548 0.36517 0.39948 0.37049 0.39462 0.36078 C 0.38837 0.34806 0.39028 0.35546 0.38368 0.34436 C 0.3816 0.34089 0.3809 0.33603 0.37812 0.33349 C 0.37292 0.32863 0.36667 0.32424 0.36163 0.31892 C 0.35451 0.31175 0.34792 0.30481 0.33976 0.30065 C 0.33298 0.29163 0.32326 0.28654 0.31371 0.28423 C 0.29809 0.27336 0.27969 0.26804 0.26302 0.26041 C 0.25833 0.25833 0.25503 0.25532 0.25069 0.25301 C 0.2434 0.24885 0.23472 0.24769 0.22743 0.24399 C 0.2125 0.23659 0.23073 0.2433 0.21632 0.23844 C 0.21163 0.23428 0.20677 0.23405 0.20139 0.23127 C 0.19288 0.22688 0.18663 0.22294 0.17812 0.22017 C 0.16684 0.21138 0.15364 0.20745 0.14114 0.20213 C 0.13316 0.19866 0.13437 0.20236 0.12604 0.19658 C 0.11649 0.1901 0.10608 0.18479 0.09601 0.18016 C 0.08802 0.17646 0.08125 0.16952 0.07257 0.16559 C 0.07118 0.16443 0.07014 0.16282 0.06858 0.16189 C 0.06597 0.16027 0.06024 0.15819 0.06024 0.15819 C 0.05451 0.15287 0.04722 0.15148 0.04253 0.14732 C 0.03594 0.14131 0.02951 0.13622 0.02187 0.13275 C 0.01528 0.12604 0.01042 0.1198 0.00278 0.11633 C -0.00625 0.09829 -0.01511 0.0784 -0.01511 0.05597 " pathEditMode="relative" ptsTypes="fffffffffffffffffffffffffffffA">
                                      <p:cBhvr>
                                        <p:cTn id="6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493 0.02405 C 0.071 0.02937 0.07361 0.03608 0.07725 0.04417 C 0.08107 0.05296 0.07934 0.04741 0.08541 0.05689 C 0.09045 0.06476 0.09288 0.0747 0.09774 0.08256 C 0.1026 0.0902 0.10937 0.09575 0.11562 0.10083 C 0.13038 0.11286 0.14375 0.1272 0.15937 0.13737 C 0.16527 0.14131 0.17361 0.14246 0.18003 0.14454 C 0.18767 0.15171 0.19687 0.15426 0.20468 0.16096 C 0.21614 0.17068 0.22795 0.18247 0.24027 0.1901 C 0.25277 0.21161 0.23819 0.18964 0.2526 0.20305 C 0.25399 0.20421 0.25399 0.20722 0.25538 0.20837 C 0.25902 0.21161 0.26371 0.21184 0.2677 0.21392 C 0.26909 0.21577 0.27014 0.21809 0.2717 0.21947 C 0.27343 0.22109 0.27569 0.22132 0.27725 0.22294 C 0.27847 0.22433 0.27882 0.22687 0.28003 0.22849 C 0.28125 0.23011 0.28264 0.23104 0.28402 0.23219 C 0.28732 0.24514 0.28524 0.23983 0.28958 0.24861 C 0.2908 0.25995 0.2927 0.26758 0.29635 0.27775 C 0.29739 0.28793 0.29774 0.2951 0.30191 0.30342 C 0.30295 0.31314 0.30468 0.32123 0.30607 0.33071 C 0.30555 0.355 0.30555 0.37951 0.30468 0.40379 C 0.30451 0.40773 0.29739 0.4179 0.29496 0.41836 C 0.28645 0.41998 0.27777 0.41836 0.26909 0.41836 " pathEditMode="relative" rAng="0" ptsTypes="ffffffffffffffffffffffA">
                                      <p:cBhvr>
                                        <p:cTn id="6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1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817 0.42137 C 0.21494 0.40842 0.20973 0.42021 0.21233 0.39038 C 0.21303 0.38229 0.21685 0.3772 0.2191 0.37026 C 0.22119 0.36378 0.22206 0.35846 0.22327 0.35199 C 0.22466 0.33372 0.22657 0.31776 0.22744 0.29926 C 0.22657 0.28885 0.22622 0.27822 0.22466 0.26804 C 0.22258 0.25532 0.21511 0.2463 0.21094 0.2352 C 0.20921 0.23057 0.20869 0.22525 0.20678 0.22063 C 0.20088 0.20722 0.1915 0.19704 0.18629 0.18247 C 0.18351 0.17484 0.1816 0.16651 0.17935 0.15865 C 0.17813 0.15426 0.17466 0.15148 0.17258 0.14778 C 0.16754 0.13899 0.16511 0.12905 0.16025 0.12026 C 0.15973 0.11795 0.15869 0.10893 0.15608 0.10754 C 0.14931 0.10407 0.13907 0.10338 0.13143 0.10037 C 0.12327 0.09274 0.12101 0.0821 0.11511 0.07285 C 0.11181 0.06753 0.10678 0.06406 0.104 0.05828 C 0.09966 0.04903 0.09653 0.04024 0.09167 0.03099 C 0.08976 0.02752 0.07865 0.00023 0.07397 -2.83071E-6 C 0.04931 -0.00116 0.02466 -2.83071E-6 5E-6 -2.83071E-6 " pathEditMode="relative" ptsTypes="ffffffffffffffffffA">
                                      <p:cBhvr>
                                        <p:cTn id="6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02498E-6 C 0.01528 0.00532 0.00451 -0.00092 0.00677 0.04186 C 0.00781 0.06129 0.01007 0.08071 0.01094 0.10037 C 0.01215 0.13044 0.00938 0.13367 0.01632 0.15333 C 0.01875 0.17831 0.02292 0.20305 0.02604 0.22803 C 0.02656 0.24029 0.02656 0.25231 0.02743 0.26457 C 0.0283 0.2766 0.03472 0.29001 0.03976 0.29926 C 0.04497 0.30897 0.04861 0.32031 0.05347 0.33025 C 0.05504 0.3395 0.05885 0.34783 0.06302 0.35569 C 0.06667 0.37003 0.06129 0.35153 0.0684 0.36679 C 0.07274 0.37604 0.07361 0.38691 0.07813 0.39593 C 0.07917 0.40611 0.0809 0.41489 0.08212 0.42507 C 0.08281 0.43918 0.0849 0.45305 0.0849 0.46716 C 0.0849 0.47155 0.08351 0.47988 0.08351 0.47988 " pathEditMode="relative" ptsTypes="fffffffffffffA">
                                      <p:cBhvr>
                                        <p:cTn id="7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722 0.54325 C 0.0986 0.54209 0.10103 0.54163 0.10121 0.53955 C 0.10156 0.53585 0.09982 0.53215 0.0986 0.52868 C 0.09531 0.51989 0.08923 0.50787 0.08489 0.49954 C 0.08333 0.49353 0.07794 0.48312 0.07794 0.48312 C 0.07638 0.47711 0.07569 0.47063 0.07395 0.46485 C 0.07187 0.45745 0.06857 0.45074 0.06701 0.44288 C 0.06353 0.42438 0.06006 0.40565 0.05468 0.38807 C 0.05364 0.37674 0.05156 0.36934 0.0493 0.35893 C 0.04947 0.33164 0.04287 0.22711 0.05468 0.18016 C 0.05642 0.16235 0.05815 0.16212 0.06284 0.14732 C 0.06562 0.13853 0.06579 0.12974 0.06978 0.12165 C 0.07465 0.09621 0.07256 0.06545 0.07256 0.03955 " pathEditMode="relative" ptsTypes="ffffffffffffA">
                                      <p:cBhvr>
                                        <p:cTn id="7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02498E-6 C 0.00087 0.00254 0.00208 0.00486 0.00278 0.0074 C 0.00382 0.01087 0.00538 0.01827 0.00538 0.01827 C 0.00573 0.03307 0.00017 0.10523 0.01371 0.13136 C 0.01684 0.14801 0.01875 0.16721 0.02465 0.18247 C 0.02274 0.31059 0.04305 0.28654 -0.04792 0.28654 " pathEditMode="relative" ptsTypes="fffffA">
                                      <p:cBhvr>
                                        <p:cTn id="8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479 0.30805 C -0.03472 0.29903 -0.02518 0.29533 -0.0132 0.29325 C -0.00122 0.28284 -0.01597 0.29718 -0.00781 0.28423 C -0.00643 0.28192 0.00225 0.27174 0.00451 0.26966 C 0.00816 0.26226 0.00642 0.25948 0.01284 0.25694 C 0.0158 0.24306 0.02048 0.23127 0.02517 0.21855 C 0.02847 0.20999 0.02778 0.20121 0.03194 0.19288 C 0.03368 0.18432 0.03594 0.176 0.0375 0.16744 C 0.03854 0.14871 0.03819 0.12165 0.04288 0.10361 C 0.04236 0.06869 0.05955 0.01365 0.02916 0.01226 C 0.01909 0.0118 0.0092 0.01226 -0.00087 0.01226 " pathEditMode="relative" ptsTypes="ffffffffffA">
                                      <p:cBhvr>
                                        <p:cTn id="8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03515E-7 C -0.00052 0.05828 -3.33333E-6 0.11679 -0.00139 0.17507 C -0.00156 0.1827 -0.0099 0.19565 -0.01233 0.20236 C -0.01996 0.22225 -0.02847 0.24237 -0.04236 0.25532 C -0.05104 0.27266 -0.0684 0.27637 -0.07812 0.29186 C -0.08056 0.29579 -0.0849 0.3055 -0.08767 0.30828 C -0.09097 0.31152 -0.09861 0.31568 -0.09861 0.31568 C -0.10104 0.321 -0.10278 0.32678 -0.10538 0.3321 C -0.11163 0.34459 -0.1191 0.35546 -0.12465 0.36841 C -0.12778 0.37604 -0.12899 0.38529 -0.13281 0.39223 C -0.13611 0.39847 -0.13924 0.40402 -0.14236 0.4105 C -0.15104 0.45513 -0.22326 0.44149 -0.23837 0.44149 " pathEditMode="relative" ptsTypes="fffffffffffA">
                                      <p:cBhvr>
                                        <p:cTn id="8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931 0.47433 C -0.23663 0.47086 -0.24427 0.4741 -0.22743 0.45976 C -0.22465 0.45745 -0.20851 0.45097 -0.20816 0.45074 C -0.19983 0.44635 -0.1934 0.43848 -0.1849 0.43432 C -0.17847 0.42692 -0.17257 0.41975 -0.16441 0.41605 C -0.15955 0.39662 -0.14965 0.37997 -0.14115 0.36309 C -0.13819 0.35708 -0.13698 0.35106 -0.1342 0.34482 C -0.12344 0.32077 -0.1342 0.34644 -0.12326 0.3247 C -0.11441 0.30712 -0.10833 0.28377 -0.09444 0.27174 C -0.08507 0.25278 -0.07674 0.22872 -0.06302 0.21531 C -0.06215 0.21277 -0.06146 0.20999 -0.06024 0.20791 C -0.05781 0.20398 -0.05208 0.19704 -0.05208 0.19704 C -0.04931 0.18617 -0.04427 0.17576 -0.03698 0.16975 C -0.02899 0.15402 -0.03976 0.17391 -0.03003 0.1605 C -0.02882 0.15888 -0.02847 0.15657 -0.02743 0.15495 C -0.02621 0.15287 -0.02465 0.15148 -0.02326 0.14963 C -0.02205 0.14477 -0.01163 0.12211 -0.00816 0.11679 C -0.00799 0.11656 -3.33333E-6 0.10661 -3.33333E-6 0.10384 C 0.00087 0.06915 -3.33333E-6 0.03469 -3.33333E-6 1.85014E-8 " pathEditMode="relative" ptsTypes="ffffffffffffffffffA">
                                      <p:cBhvr>
                                        <p:cTn id="9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</TotalTime>
  <Words>195</Words>
  <Application>Microsoft Office PowerPoint</Application>
  <PresentationFormat>Экран (4:3)</PresentationFormat>
  <Paragraphs>108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DNA7 X86</cp:lastModifiedBy>
  <cp:revision>87</cp:revision>
  <dcterms:created xsi:type="dcterms:W3CDTF">2008-12-04T20:48:12Z</dcterms:created>
  <dcterms:modified xsi:type="dcterms:W3CDTF">2011-11-27T16:50:29Z</dcterms:modified>
</cp:coreProperties>
</file>