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  <p:sldMasterId id="2147483840" r:id="rId3"/>
  </p:sldMasterIdLst>
  <p:sldIdLst>
    <p:sldId id="256" r:id="rId4"/>
    <p:sldId id="257" r:id="rId5"/>
    <p:sldId id="261" r:id="rId6"/>
    <p:sldId id="264" r:id="rId7"/>
    <p:sldId id="263" r:id="rId8"/>
    <p:sldId id="262" r:id="rId9"/>
    <p:sldId id="260" r:id="rId10"/>
    <p:sldId id="270" r:id="rId11"/>
    <p:sldId id="277" r:id="rId12"/>
    <p:sldId id="271" r:id="rId13"/>
    <p:sldId id="272" r:id="rId14"/>
    <p:sldId id="273" r:id="rId15"/>
    <p:sldId id="274" r:id="rId16"/>
    <p:sldId id="275" r:id="rId17"/>
    <p:sldId id="276" r:id="rId18"/>
    <p:sldId id="25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38" autoAdjust="0"/>
    <p:restoredTop sz="94660"/>
  </p:normalViewPr>
  <p:slideViewPr>
    <p:cSldViewPr>
      <p:cViewPr varScale="1">
        <p:scale>
          <a:sx n="39" d="100"/>
          <a:sy n="39" d="100"/>
        </p:scale>
        <p:origin x="-216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8159C6-3147-44D3-9778-9517D37074E3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7419DC-E70F-4066-A6EF-8C7AAEA620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7400603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8159C6-3147-44D3-9778-9517D37074E3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7419DC-E70F-4066-A6EF-8C7AAEA620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2908681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8159C6-3147-44D3-9778-9517D37074E3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7419DC-E70F-4066-A6EF-8C7AAEA620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2074404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1FAF1-06F3-4AE6-BCC2-C80A4E06D8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241551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AFE0AA-D6AC-421D-83D4-30D3D3E376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499176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F1A2B5-A3BB-4140-A74C-3883A57032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997924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F62881-43C5-46BF-AE66-4BA9F57336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220514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AEC1A4-A281-4990-94FB-9F7A76F35A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672618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FE206B-B84C-411F-BAB8-0037C13C1E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97888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2211BE-2077-4703-B0B4-6ED87D0033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046580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DEED55-D932-4DD7-8756-6B683EE4FB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90434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8159C6-3147-44D3-9778-9517D37074E3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7419DC-E70F-4066-A6EF-8C7AAEA620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6528757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358961-943E-4899-AEC7-8184696D02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733852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61BF32-2A9F-44C5-AC44-146F1793FF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906748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D48ECE-0881-4BC3-8016-594BFB5BA3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072800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D38159C6-3147-44D3-9778-9517D37074E3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47419DC-E70F-4066-A6EF-8C7AAEA62086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8159C6-3147-44D3-9778-9517D37074E3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7419DC-E70F-4066-A6EF-8C7AAEA620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D38159C6-3147-44D3-9778-9517D37074E3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47419DC-E70F-4066-A6EF-8C7AAEA6208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8159C6-3147-44D3-9778-9517D37074E3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47419DC-E70F-4066-A6EF-8C7AAEA6208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8159C6-3147-44D3-9778-9517D37074E3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47419DC-E70F-4066-A6EF-8C7AAEA620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8159C6-3147-44D3-9778-9517D37074E3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7419DC-E70F-4066-A6EF-8C7AAEA6208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8159C6-3147-44D3-9778-9517D37074E3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7419DC-E70F-4066-A6EF-8C7AAEA620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8159C6-3147-44D3-9778-9517D37074E3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7419DC-E70F-4066-A6EF-8C7AAEA620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737605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D38159C6-3147-44D3-9778-9517D37074E3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47419DC-E70F-4066-A6EF-8C7AAEA6208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D38159C6-3147-44D3-9778-9517D37074E3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47419DC-E70F-4066-A6EF-8C7AAEA6208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8159C6-3147-44D3-9778-9517D37074E3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7419DC-E70F-4066-A6EF-8C7AAEA620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dirty="0" smtClean="0"/>
              <a:t>Образец заголовка</a:t>
            </a:r>
            <a:endParaRPr kumimoji="0" lang="en-US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dirty="0" smtClean="0"/>
              <a:t>Образец текста</a:t>
            </a:r>
          </a:p>
          <a:p>
            <a:pPr lvl="1" eaLnBrk="1" latinLnBrk="0" hangingPunct="1"/>
            <a:r>
              <a:rPr lang="ru-RU" dirty="0" smtClean="0"/>
              <a:t>Второй уровень</a:t>
            </a:r>
          </a:p>
          <a:p>
            <a:pPr lvl="2" eaLnBrk="1" latinLnBrk="0" hangingPunct="1"/>
            <a:r>
              <a:rPr lang="ru-RU" dirty="0" smtClean="0"/>
              <a:t>Третий уровень</a:t>
            </a:r>
          </a:p>
          <a:p>
            <a:pPr lvl="3" eaLnBrk="1" latinLnBrk="0" hangingPunct="1"/>
            <a:r>
              <a:rPr lang="ru-RU" dirty="0" smtClean="0"/>
              <a:t>Четвертый уровень</a:t>
            </a:r>
          </a:p>
          <a:p>
            <a:pPr lvl="4" eaLnBrk="1" latinLnBrk="0" hangingPunct="1"/>
            <a:r>
              <a:rPr lang="ru-RU" dirty="0" smtClean="0"/>
              <a:t>Пятый уровень</a:t>
            </a:r>
            <a:endParaRPr kumimoji="0"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8159C6-3147-44D3-9778-9517D37074E3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7419DC-E70F-4066-A6EF-8C7AAEA620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8159C6-3147-44D3-9778-9517D37074E3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7419DC-E70F-4066-A6EF-8C7AAEA620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235066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8159C6-3147-44D3-9778-9517D37074E3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7419DC-E70F-4066-A6EF-8C7AAEA620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6350125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8159C6-3147-44D3-9778-9517D37074E3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7419DC-E70F-4066-A6EF-8C7AAEA620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848988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8159C6-3147-44D3-9778-9517D37074E3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7419DC-E70F-4066-A6EF-8C7AAEA620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4735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8159C6-3147-44D3-9778-9517D37074E3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7419DC-E70F-4066-A6EF-8C7AAEA620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720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8159C6-3147-44D3-9778-9517D37074E3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7419DC-E70F-4066-A6EF-8C7AAEA620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433676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3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D38159C6-3147-44D3-9778-9517D37074E3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47419DC-E70F-4066-A6EF-8C7AAEA6208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/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4E2C374-22E5-40D9-B00E-EEF3AAC14D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/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D38159C6-3147-44D3-9778-9517D37074E3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47419DC-E70F-4066-A6EF-8C7AAEA62086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 smtClean="0"/>
              <a:t>Штакина</a:t>
            </a:r>
            <a:r>
              <a:rPr lang="ru-RU" dirty="0" smtClean="0"/>
              <a:t> Василиса Владиславовна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3645024"/>
            <a:ext cx="6560234" cy="17526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Учитель начальных классов</a:t>
            </a:r>
          </a:p>
          <a:p>
            <a:r>
              <a:rPr lang="ru-RU" dirty="0" smtClean="0"/>
              <a:t>Муниципальное бюджетное общеобразовательное учреждение Сосьвинская средняя общеобразовательная школа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0085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Открытие </a:t>
            </a:r>
            <a:r>
              <a:rPr lang="ru-RU" dirty="0"/>
              <a:t>нового </a:t>
            </a:r>
            <a:r>
              <a:rPr lang="ru-RU" dirty="0" smtClean="0"/>
              <a:t>знания.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5364088" y="5589240"/>
            <a:ext cx="3384376" cy="864096"/>
          </a:xfr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/>
                <a:ea typeface="Times New Roman"/>
              </a:rPr>
              <a:t>Дети высказывают свои предположения и догадки.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/>
                <a:ea typeface="Times New Roman"/>
              </a:rPr>
              <a:t>Слушают аудиозапись сказки.</a:t>
            </a:r>
          </a:p>
          <a:p>
            <a:pPr marL="0" indent="0"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5517" y="1412776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Цель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: знакомство с произведением; нравственно-эстетическое оценивание поступков героев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0602" y="2079829"/>
            <a:ext cx="8496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-В </a:t>
            </a:r>
            <a:r>
              <a:rPr lang="ru-RU" dirty="0" err="1" smtClean="0"/>
              <a:t>Сутеев</a:t>
            </a:r>
            <a:r>
              <a:rPr lang="ru-RU" dirty="0" smtClean="0"/>
              <a:t> написал произведение о палочке. </a:t>
            </a:r>
          </a:p>
          <a:p>
            <a:r>
              <a:rPr lang="ru-RU" dirty="0" smtClean="0"/>
              <a:t>        А как оно называется вы поймете, прослушав его очень внимательно.</a:t>
            </a:r>
            <a:endParaRPr lang="ru-RU" dirty="0"/>
          </a:p>
          <a:p>
            <a:r>
              <a:rPr lang="ru-RU" dirty="0" smtClean="0"/>
              <a:t>Дети слушает аудиозапись сказки «Палочка-выручалочка». В презентации идут слайды изображающие события сказки</a:t>
            </a:r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1" y="3573016"/>
            <a:ext cx="2286001" cy="17145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3933056"/>
            <a:ext cx="2247370" cy="16855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2" y="4965685"/>
            <a:ext cx="2286001" cy="1714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2" y="3288723"/>
            <a:ext cx="2170582" cy="16279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2484" y="2917303"/>
            <a:ext cx="2286001" cy="17145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0655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Первичное закрепление во внешней речи.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5004048" y="5013176"/>
            <a:ext cx="3744416" cy="1368152"/>
          </a:xfr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/>
                <a:ea typeface="Times New Roman"/>
              </a:rPr>
              <a:t>Отвечают на вопросы по первичному восприятию текста.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/>
                <a:ea typeface="Times New Roman"/>
              </a:rPr>
              <a:t>Моделируют обложку в группах.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/>
              </a:rPr>
              <a:t>Защищают свои работы.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/>
              </a:rPr>
              <a:t>Получают лучики.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3188" y="1340768"/>
            <a:ext cx="87849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Цель: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формировать умение осознанно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и произвольно строить речевое высказывание (ответы на вопросы) о содержании произведения, о героях и их поступках, высказывать своё отношение к произведению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.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122" name="Picture 2" descr="C:\Users\МОУ Сосьвинская СОШ\Desktop\агата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794" y="2408114"/>
            <a:ext cx="3414052" cy="23762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МОУ Сосьвинская СОШ\Desktop\DSCN226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4715303"/>
            <a:ext cx="1818117" cy="17895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1560" y="5194596"/>
            <a:ext cx="19497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Проведение </a:t>
            </a:r>
          </a:p>
          <a:p>
            <a:r>
              <a:rPr lang="ru-RU" sz="2400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физминутки</a:t>
            </a:r>
            <a:endParaRPr lang="ru-RU" sz="24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08104" y="2852936"/>
            <a:ext cx="25922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Беседа по содержанию.</a:t>
            </a:r>
          </a:p>
          <a:p>
            <a:r>
              <a:rPr lang="ru-RU" dirty="0" smtClean="0"/>
              <a:t>Моделирование обложки по группам. Защита своих моделей.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2193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Самостоятельная работа.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958916" y="5157192"/>
            <a:ext cx="3744416" cy="1224136"/>
          </a:xfr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/>
                <a:ea typeface="Times New Roman"/>
              </a:rPr>
              <a:t>Учащиеся совещаются в группах и дают сравнительную характеристику главным героям.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/>
              </a:rPr>
              <a:t>Анализируют.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4294967295"/>
          </p:nvPr>
        </p:nvSpPr>
        <p:spPr>
          <a:xfrm>
            <a:off x="913030" y="2459504"/>
            <a:ext cx="4104456" cy="4320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cap="none" dirty="0" smtClean="0">
                <a:latin typeface="Times New Roman" pitchFamily="18" charset="0"/>
                <a:cs typeface="Times New Roman" pitchFamily="18" charset="0"/>
              </a:rPr>
              <a:t>Работа по содержанию сказки. </a:t>
            </a:r>
          </a:p>
          <a:p>
            <a:pPr marL="0" indent="0">
              <a:buNone/>
            </a:pPr>
            <a:endParaRPr lang="ru-RU" sz="2000" b="1" cap="none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340768"/>
            <a:ext cx="79746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Цель: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проверить усвоение содержания текста; актуализировать операцию сравнения.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2837981"/>
            <a:ext cx="432048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0"/>
              </a:spcAft>
              <a:buFontTx/>
              <a:buChar char="-"/>
            </a:pPr>
            <a:r>
              <a:rPr lang="ru-RU" dirty="0" smtClean="0">
                <a:latin typeface="Times New Roman"/>
                <a:ea typeface="Times New Roman"/>
              </a:rPr>
              <a:t>Кто  </a:t>
            </a:r>
            <a:r>
              <a:rPr lang="ru-RU" dirty="0">
                <a:latin typeface="Times New Roman"/>
                <a:ea typeface="Times New Roman"/>
              </a:rPr>
              <a:t>герои сказки? </a:t>
            </a:r>
            <a:endParaRPr lang="ru-RU" dirty="0" smtClean="0">
              <a:latin typeface="Times New Roman"/>
              <a:ea typeface="Times New Roman"/>
            </a:endParaRPr>
          </a:p>
          <a:p>
            <a:pPr marL="285750" indent="-285750">
              <a:spcAft>
                <a:spcPts val="0"/>
              </a:spcAft>
              <a:buFontTx/>
              <a:buChar char="-"/>
            </a:pPr>
            <a:r>
              <a:rPr lang="ru-RU" dirty="0" smtClean="0">
                <a:latin typeface="Times New Roman"/>
                <a:ea typeface="Times New Roman"/>
              </a:rPr>
              <a:t>А </a:t>
            </a:r>
            <a:r>
              <a:rPr lang="ru-RU" dirty="0">
                <a:latin typeface="Times New Roman"/>
                <a:ea typeface="Times New Roman"/>
              </a:rPr>
              <a:t>главные?</a:t>
            </a:r>
          </a:p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- Как вы думаете, как автор относится к ежу? К зайцу? </a:t>
            </a:r>
          </a:p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- А кто вам понравился больше? </a:t>
            </a:r>
          </a:p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- Чем смогла стать палочка для них? </a:t>
            </a:r>
          </a:p>
          <a:p>
            <a:r>
              <a:rPr lang="ru-RU" dirty="0">
                <a:latin typeface="Times New Roman"/>
                <a:ea typeface="Times New Roman"/>
              </a:rPr>
              <a:t>-Каким был Ёжик? Заяц</a:t>
            </a:r>
            <a:r>
              <a:rPr lang="ru-RU" dirty="0" smtClean="0">
                <a:latin typeface="Times New Roman"/>
                <a:ea typeface="Times New Roman"/>
              </a:rPr>
              <a:t>?</a:t>
            </a:r>
          </a:p>
          <a:p>
            <a:endParaRPr lang="ru-RU" dirty="0">
              <a:latin typeface="Times New Roman"/>
            </a:endParaRPr>
          </a:p>
          <a:p>
            <a:pPr algn="ctr"/>
            <a:r>
              <a:rPr lang="ru-RU" dirty="0" smtClean="0">
                <a:latin typeface="Times New Roman"/>
              </a:rPr>
              <a:t>Самостоятельная работа по слайду презентации: выбрать качества, которые характерны каждому герою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1523" y="2348880"/>
            <a:ext cx="3578225" cy="268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2193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Включение нового знания в систему знаний и повторение.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932040" y="5517232"/>
            <a:ext cx="3744416" cy="864097"/>
          </a:xfr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/>
                <a:ea typeface="Times New Roman"/>
              </a:rPr>
              <a:t>Детки выполняют задания и презентуют свои работы.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1412776"/>
            <a:ext cx="87667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Цель: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поупражняться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в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работе с текстом и в использовании выразительных средств при чтении; развивать логические операции; формировать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умение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слушать суждение товарищей; формировать умение сотрудничать в группе.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2708920"/>
            <a:ext cx="410445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Работа в группах</a:t>
            </a:r>
          </a:p>
          <a:p>
            <a:r>
              <a:rPr lang="ru-RU" dirty="0" smtClean="0"/>
              <a:t>1 группа – подготовиться и прочитать отрывок из сказки по ролям</a:t>
            </a:r>
          </a:p>
          <a:p>
            <a:r>
              <a:rPr lang="ru-RU" dirty="0" smtClean="0"/>
              <a:t>2 группа – восстановить сказку, определить недостающую иллюстрацию</a:t>
            </a:r>
          </a:p>
          <a:p>
            <a:r>
              <a:rPr lang="ru-RU" dirty="0" smtClean="0"/>
              <a:t>3 группа – составить план-схему с ключевым словом «палочка». Во что превращалась палочка в сказке.</a:t>
            </a:r>
            <a:endParaRPr lang="ru-RU" dirty="0"/>
          </a:p>
        </p:txBody>
      </p:sp>
      <p:pic>
        <p:nvPicPr>
          <p:cNvPr id="1026" name="Picture 2" descr="C:\Users\павел\Desktop\DSCN247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5834" y="2723162"/>
            <a:ext cx="3402531" cy="21459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2193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Итог. Рефлексия.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283968" y="4754760"/>
            <a:ext cx="4548564" cy="1842591"/>
          </a:xfr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/>
                <a:ea typeface="Times New Roman"/>
              </a:rPr>
              <a:t>Работают с текстом.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/>
                <a:ea typeface="Times New Roman"/>
              </a:rPr>
              <a:t>Определяют главную мысль.</a:t>
            </a:r>
          </a:p>
          <a:p>
            <a:pPr marL="0" indent="0">
              <a:buNone/>
            </a:pPr>
            <a:r>
              <a:rPr lang="ru-RU" sz="2400" dirty="0" err="1" smtClean="0">
                <a:solidFill>
                  <a:schemeClr val="bg1"/>
                </a:solidFill>
                <a:latin typeface="Times New Roman"/>
                <a:ea typeface="Times New Roman"/>
              </a:rPr>
              <a:t>Оцениюя</a:t>
            </a:r>
            <a:r>
              <a:rPr lang="ru-RU" sz="2400" dirty="0" smtClean="0">
                <a:solidFill>
                  <a:schemeClr val="bg1"/>
                </a:solidFill>
                <a:latin typeface="Times New Roman"/>
                <a:ea typeface="Times New Roman"/>
              </a:rPr>
              <a:t> работу группы (собирают солнышко).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/>
                <a:ea typeface="Times New Roman"/>
              </a:rPr>
              <a:t>Оценивают себя и своих товарищей.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340768"/>
            <a:ext cx="79746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Цель: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оценить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результаты собственной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 коллективной деятельности; определять главную мысль произведения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147" name="Picture 3" descr="C:\Users\МОУ Сосьвинская СОШ\Desktop\DSCN2258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76056" y="2005146"/>
            <a:ext cx="3756475" cy="26642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912981"/>
            <a:ext cx="2413635" cy="18102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512" y="5805264"/>
            <a:ext cx="41044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Домашнее задание: нарисовать иллюстрацию к сказке В. </a:t>
            </a:r>
            <a:r>
              <a:rPr lang="ru-RU" dirty="0" err="1" smtClean="0"/>
              <a:t>Сутеева</a:t>
            </a:r>
            <a:r>
              <a:rPr lang="ru-RU" dirty="0" smtClean="0"/>
              <a:t> «Палочка-выручалочка»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79512" y="4660164"/>
            <a:ext cx="41299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/>
              <a:t>-Всем, спасибо, за урок! Мне было очень приятно с вами работать!</a:t>
            </a:r>
          </a:p>
          <a:p>
            <a:r>
              <a:rPr lang="ru-RU" sz="2000" i="1" dirty="0"/>
              <a:t>-</a:t>
            </a:r>
            <a:r>
              <a:rPr lang="ru-RU" sz="2000" i="1" dirty="0" smtClean="0"/>
              <a:t>Я всеми довольна.</a:t>
            </a:r>
            <a:endParaRPr lang="ru-RU" sz="2000" i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3146" y="2794221"/>
            <a:ext cx="2482909" cy="18621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2193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Результаты урока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582340"/>
            <a:ext cx="7992888" cy="3564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CE9964"/>
              </a:buClr>
              <a:buSzPct val="90000"/>
              <a:defRPr/>
            </a:pPr>
            <a:r>
              <a:rPr kumimoji="1" lang="ru-RU" sz="2000" kern="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</a:rPr>
              <a:t>‒ </a:t>
            </a:r>
            <a:r>
              <a:rPr kumimoji="1" lang="ru-RU" sz="2400" kern="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</a:rPr>
              <a:t>учащиеся грамотно использовали литературные понятия, изучаемые в рамках курса «Литературное слушание»;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CE9964"/>
              </a:buClr>
              <a:buSzPct val="90000"/>
              <a:defRPr/>
            </a:pPr>
            <a:r>
              <a:rPr kumimoji="1" lang="ru-RU" sz="2400" kern="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</a:rPr>
              <a:t>‒  </a:t>
            </a:r>
            <a:r>
              <a:rPr kumimoji="1" lang="ru-RU" sz="24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</a:rPr>
              <a:t>показали навыки работы с </a:t>
            </a:r>
            <a:r>
              <a:rPr kumimoji="1" lang="ru-RU" sz="2400" kern="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</a:rPr>
              <a:t>текстом: умение </a:t>
            </a:r>
            <a:r>
              <a:rPr kumimoji="1" lang="ru-RU" sz="24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</a:rPr>
              <a:t>передавать содержание </a:t>
            </a:r>
            <a:r>
              <a:rPr kumimoji="1" lang="ru-RU" sz="2400" kern="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</a:rPr>
              <a:t>произведения </a:t>
            </a:r>
            <a:r>
              <a:rPr kumimoji="1" lang="ru-RU" sz="24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</a:rPr>
              <a:t>в графической </a:t>
            </a:r>
            <a:r>
              <a:rPr kumimoji="1" lang="ru-RU" sz="2400" kern="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</a:rPr>
              <a:t>форме, чтение по ролям; поиск нужно информации в тексте;</a:t>
            </a:r>
            <a:endParaRPr kumimoji="1" lang="ru-RU" sz="2400" kern="0" dirty="0">
              <a:solidFill>
                <a:schemeClr val="tx2">
                  <a:lumMod val="60000"/>
                  <a:lumOff val="40000"/>
                </a:schemeClr>
              </a:solidFill>
              <a:latin typeface="Times New Roman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CE9964"/>
              </a:buClr>
              <a:buSzPct val="90000"/>
              <a:defRPr/>
            </a:pPr>
            <a:r>
              <a:rPr kumimoji="1" lang="ru-RU" sz="24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</a:rPr>
              <a:t>‒ продолжили формирование </a:t>
            </a:r>
            <a:r>
              <a:rPr kumimoji="1" lang="ru-RU" sz="2400" kern="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</a:rPr>
              <a:t>умения </a:t>
            </a:r>
            <a:r>
              <a:rPr kumimoji="1" lang="ru-RU" sz="24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</a:rPr>
              <a:t>обобщать, </a:t>
            </a:r>
            <a:r>
              <a:rPr kumimoji="1" lang="ru-RU" sz="2400" kern="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</a:rPr>
              <a:t>сравнивать, анализировать, аргументировать </a:t>
            </a:r>
            <a:r>
              <a:rPr kumimoji="1" lang="ru-RU" sz="24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</a:rPr>
              <a:t>свою точку зрения, </a:t>
            </a:r>
            <a:r>
              <a:rPr kumimoji="1" lang="ru-RU" sz="2400" kern="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</a:rPr>
              <a:t>определять главную мысль в тексте, сотрудничать </a:t>
            </a:r>
            <a:r>
              <a:rPr kumimoji="1" lang="ru-RU" sz="24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</a:rPr>
              <a:t>в </a:t>
            </a:r>
            <a:r>
              <a:rPr kumimoji="1" lang="ru-RU" sz="2400" kern="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</a:rPr>
              <a:t>группе.</a:t>
            </a:r>
            <a:endParaRPr kumimoji="1" lang="ru-RU" sz="2400" kern="0" dirty="0">
              <a:solidFill>
                <a:schemeClr val="tx2">
                  <a:lumMod val="60000"/>
                  <a:lumOff val="40000"/>
                </a:schemeClr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22193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rot="20523169">
            <a:off x="569340" y="2396750"/>
            <a:ext cx="809484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Благодарю за внимание.</a:t>
            </a:r>
          </a:p>
          <a:p>
            <a:pPr algn="ctr"/>
            <a:r>
              <a:rPr lang="ru-RU" sz="6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Успехов в работе.</a:t>
            </a:r>
            <a:endParaRPr lang="ru-RU" sz="6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7684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435280" cy="2743416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effectLst/>
                <a:latin typeface="Times New Roman"/>
                <a:ea typeface="Times New Roman"/>
              </a:rPr>
              <a:t>Литературное чтение</a:t>
            </a:r>
            <a:br>
              <a:rPr lang="ru-RU" sz="4800" b="1" dirty="0" smtClean="0">
                <a:effectLst/>
                <a:latin typeface="Times New Roman"/>
                <a:ea typeface="Times New Roman"/>
              </a:rPr>
            </a:br>
            <a:r>
              <a:rPr lang="ru-RU" sz="4800" b="1" dirty="0">
                <a:effectLst/>
                <a:latin typeface="Times New Roman"/>
                <a:ea typeface="Times New Roman"/>
              </a:rPr>
              <a:t/>
            </a:r>
            <a:br>
              <a:rPr lang="ru-RU" sz="4800" b="1" dirty="0">
                <a:effectLst/>
                <a:latin typeface="Times New Roman"/>
                <a:ea typeface="Times New Roman"/>
              </a:rPr>
            </a:br>
            <a:r>
              <a:rPr lang="ru-RU" sz="4800" b="1" dirty="0" smtClean="0">
                <a:effectLst/>
                <a:latin typeface="Times New Roman"/>
                <a:ea typeface="Times New Roman"/>
              </a:rPr>
              <a:t>Владимир </a:t>
            </a:r>
            <a:r>
              <a:rPr lang="ru-RU" sz="4800" b="1" dirty="0" err="1" smtClean="0">
                <a:effectLst/>
                <a:latin typeface="Times New Roman"/>
                <a:ea typeface="Times New Roman"/>
              </a:rPr>
              <a:t>Сутеев</a:t>
            </a:r>
            <a:r>
              <a:rPr lang="ru-RU" sz="4800" b="1" dirty="0" smtClean="0">
                <a:effectLst/>
                <a:latin typeface="Times New Roman"/>
                <a:ea typeface="Times New Roman"/>
              </a:rPr>
              <a:t> </a:t>
            </a:r>
            <a:br>
              <a:rPr lang="ru-RU" sz="4800" b="1" dirty="0" smtClean="0">
                <a:effectLst/>
                <a:latin typeface="Times New Roman"/>
                <a:ea typeface="Times New Roman"/>
              </a:rPr>
            </a:br>
            <a:r>
              <a:rPr lang="ru-RU" sz="4800" b="1" dirty="0" smtClean="0">
                <a:effectLst/>
                <a:latin typeface="Times New Roman"/>
                <a:ea typeface="Times New Roman"/>
              </a:rPr>
              <a:t>«Палочка-выручалочка»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140968"/>
            <a:ext cx="8229600" cy="3031548"/>
          </a:xfrm>
        </p:spPr>
        <p:txBody>
          <a:bodyPr/>
          <a:lstStyle/>
          <a:p>
            <a:pPr marL="0" indent="0" algn="r">
              <a:buNone/>
            </a:pPr>
            <a:r>
              <a:rPr lang="ru-RU" sz="4000" dirty="0" smtClean="0"/>
              <a:t>1 класс</a:t>
            </a:r>
          </a:p>
          <a:p>
            <a:pPr marL="0" indent="0" algn="r">
              <a:buNone/>
            </a:pPr>
            <a:r>
              <a:rPr lang="ru-RU" dirty="0" smtClean="0"/>
              <a:t>Первый год обучения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7652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435280" cy="1152128"/>
          </a:xfrm>
        </p:spPr>
        <p:txBody>
          <a:bodyPr>
            <a:normAutofit fontScale="90000"/>
          </a:bodyPr>
          <a:lstStyle/>
          <a:p>
            <a:r>
              <a:rPr lang="ru-RU" sz="4800" b="1" dirty="0">
                <a:solidFill>
                  <a:srgbClr val="FF8600">
                    <a:tint val="100000"/>
                    <a:shade val="90000"/>
                    <a:satMod val="250000"/>
                    <a:alpha val="100000"/>
                  </a:srgbClr>
                </a:solidFill>
                <a:effectLst/>
                <a:latin typeface="Times New Roman"/>
                <a:ea typeface="Times New Roman"/>
              </a:rPr>
              <a:t>Владимир </a:t>
            </a:r>
            <a:r>
              <a:rPr lang="ru-RU" sz="4800" b="1" dirty="0" err="1">
                <a:solidFill>
                  <a:srgbClr val="FF8600">
                    <a:tint val="100000"/>
                    <a:shade val="90000"/>
                    <a:satMod val="250000"/>
                    <a:alpha val="100000"/>
                  </a:srgbClr>
                </a:solidFill>
                <a:effectLst/>
                <a:latin typeface="Times New Roman"/>
                <a:ea typeface="Times New Roman"/>
              </a:rPr>
              <a:t>Сутеев</a:t>
            </a:r>
            <a:r>
              <a:rPr lang="ru-RU" sz="4800" b="1" dirty="0">
                <a:solidFill>
                  <a:srgbClr val="FF8600">
                    <a:tint val="100000"/>
                    <a:shade val="90000"/>
                    <a:satMod val="250000"/>
                    <a:alpha val="100000"/>
                  </a:srgbClr>
                </a:solidFill>
                <a:effectLst/>
                <a:latin typeface="Times New Roman"/>
                <a:ea typeface="Times New Roman"/>
              </a:rPr>
              <a:t> </a:t>
            </a:r>
            <a:br>
              <a:rPr lang="ru-RU" sz="4800" b="1" dirty="0">
                <a:solidFill>
                  <a:srgbClr val="FF8600">
                    <a:tint val="100000"/>
                    <a:shade val="90000"/>
                    <a:satMod val="250000"/>
                    <a:alpha val="100000"/>
                  </a:srgbClr>
                </a:solidFill>
                <a:effectLst/>
                <a:latin typeface="Times New Roman"/>
                <a:ea typeface="Times New Roman"/>
              </a:rPr>
            </a:br>
            <a:r>
              <a:rPr lang="ru-RU" sz="4800" b="1" dirty="0">
                <a:solidFill>
                  <a:srgbClr val="FF8600">
                    <a:tint val="100000"/>
                    <a:shade val="90000"/>
                    <a:satMod val="250000"/>
                    <a:alpha val="100000"/>
                  </a:srgbClr>
                </a:solidFill>
                <a:effectLst/>
                <a:latin typeface="Times New Roman"/>
                <a:ea typeface="Times New Roman"/>
              </a:rPr>
              <a:t>«Палочка-выручалочка»</a:t>
            </a: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755576" y="2203050"/>
            <a:ext cx="8229600" cy="4464495"/>
          </a:xfrm>
          <a:prstGeom prst="rect">
            <a:avLst/>
          </a:prstGeom>
        </p:spPr>
        <p:txBody>
          <a:bodyPr>
            <a:normAutofit/>
          </a:bodyPr>
          <a:lstStyle>
            <a:lvl1pPr marL="292100" indent="-292100" algn="l" rtl="0" eaLnBrk="1" latinLnBrk="0" hangingPunct="1"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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rtl="0" eaLnBrk="1" latinLnBrk="0" hangingPunct="1">
              <a:spcBef>
                <a:spcPts val="400"/>
              </a:spcBef>
              <a:buClr>
                <a:schemeClr val="accent2"/>
              </a:buClr>
              <a:buSzPct val="90000"/>
              <a:buFontTx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192024" algn="l" rtl="0" eaLnBrk="1" latinLnBrk="0" hangingPunct="1">
              <a:spcBef>
                <a:spcPts val="400"/>
              </a:spcBef>
              <a:buClr>
                <a:schemeClr val="accent3"/>
              </a:buClr>
              <a:buSzPct val="100000"/>
              <a:buFont typeface="Wingdings 2"/>
              <a:buChar char="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rtl="0" eaLnBrk="1" latinLnBrk="0" hangingPunct="1">
              <a:spcBef>
                <a:spcPts val="400"/>
              </a:spcBef>
              <a:buClr>
                <a:schemeClr val="accent3"/>
              </a:buClr>
              <a:buSzPct val="100000"/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82880" algn="l" rtl="0" eaLnBrk="1" latinLnBrk="0" hangingPunct="1">
              <a:spcBef>
                <a:spcPts val="400"/>
              </a:spcBef>
              <a:buClr>
                <a:schemeClr val="accent3"/>
              </a:buClr>
              <a:buSzPct val="100000"/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  <a:buNone/>
            </a:pPr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Урок </a:t>
            </a:r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«открытия</a:t>
            </a:r>
            <a:r>
              <a:rPr lang="ru-RU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» нового </a:t>
            </a:r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знания (по ФГОС) </a:t>
            </a:r>
          </a:p>
          <a:p>
            <a:pPr marL="0" indent="0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  <a:buNone/>
            </a:pPr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Цель урока: </a:t>
            </a:r>
          </a:p>
          <a:p>
            <a:pPr marL="0" indent="0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  <a:buNone/>
            </a:pPr>
            <a:r>
              <a:rPr lang="ru-RU" sz="2400" dirty="0" smtClean="0">
                <a:latin typeface="Times New Roman"/>
                <a:ea typeface="Times New Roman"/>
              </a:rPr>
              <a:t>            Знакомство с </a:t>
            </a:r>
            <a:r>
              <a:rPr lang="ru-RU" sz="2400" dirty="0">
                <a:latin typeface="Times New Roman"/>
                <a:ea typeface="Times New Roman"/>
              </a:rPr>
              <a:t>содержанием произведения </a:t>
            </a:r>
            <a:r>
              <a:rPr lang="ru-RU" sz="2400" dirty="0" smtClean="0">
                <a:latin typeface="Times New Roman"/>
                <a:ea typeface="Times New Roman"/>
              </a:rPr>
              <a:t>     	Владимира </a:t>
            </a:r>
            <a:r>
              <a:rPr lang="ru-RU" sz="2400" dirty="0" err="1">
                <a:latin typeface="Times New Roman"/>
                <a:ea typeface="Times New Roman"/>
              </a:rPr>
              <a:t>Сутеева</a:t>
            </a:r>
            <a:r>
              <a:rPr lang="ru-RU" sz="2400" dirty="0">
                <a:latin typeface="Times New Roman"/>
                <a:ea typeface="Times New Roman"/>
              </a:rPr>
              <a:t> «Палочка - выручалочка</a:t>
            </a:r>
            <a:r>
              <a:rPr lang="ru-RU" sz="2400" dirty="0" smtClean="0">
                <a:latin typeface="Times New Roman"/>
                <a:ea typeface="Times New Roman"/>
              </a:rPr>
              <a:t>». Анализ     	художественного текста.</a:t>
            </a: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4047969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435280" cy="1231248"/>
          </a:xfrm>
        </p:spPr>
        <p:txBody>
          <a:bodyPr>
            <a:normAutofit fontScale="90000"/>
          </a:bodyPr>
          <a:lstStyle/>
          <a:p>
            <a:r>
              <a:rPr lang="ru-RU" sz="4800" b="1" dirty="0">
                <a:solidFill>
                  <a:srgbClr val="FF8600">
                    <a:tint val="100000"/>
                    <a:shade val="90000"/>
                    <a:satMod val="250000"/>
                    <a:alpha val="100000"/>
                  </a:srgbClr>
                </a:solidFill>
                <a:effectLst/>
                <a:latin typeface="Times New Roman"/>
                <a:ea typeface="Times New Roman"/>
              </a:rPr>
              <a:t>Владимир </a:t>
            </a:r>
            <a:r>
              <a:rPr lang="ru-RU" sz="4800" b="1" dirty="0" err="1">
                <a:solidFill>
                  <a:srgbClr val="FF8600">
                    <a:tint val="100000"/>
                    <a:shade val="90000"/>
                    <a:satMod val="250000"/>
                    <a:alpha val="100000"/>
                  </a:srgbClr>
                </a:solidFill>
                <a:effectLst/>
                <a:latin typeface="Times New Roman"/>
                <a:ea typeface="Times New Roman"/>
              </a:rPr>
              <a:t>Сутеев</a:t>
            </a:r>
            <a:r>
              <a:rPr lang="ru-RU" sz="4800" b="1" dirty="0">
                <a:solidFill>
                  <a:srgbClr val="FF8600">
                    <a:tint val="100000"/>
                    <a:shade val="90000"/>
                    <a:satMod val="250000"/>
                    <a:alpha val="100000"/>
                  </a:srgbClr>
                </a:solidFill>
                <a:effectLst/>
                <a:latin typeface="Times New Roman"/>
                <a:ea typeface="Times New Roman"/>
              </a:rPr>
              <a:t> </a:t>
            </a:r>
            <a:br>
              <a:rPr lang="ru-RU" sz="4800" b="1" dirty="0">
                <a:solidFill>
                  <a:srgbClr val="FF8600">
                    <a:tint val="100000"/>
                    <a:shade val="90000"/>
                    <a:satMod val="250000"/>
                    <a:alpha val="100000"/>
                  </a:srgbClr>
                </a:solidFill>
                <a:effectLst/>
                <a:latin typeface="Times New Roman"/>
                <a:ea typeface="Times New Roman"/>
              </a:rPr>
            </a:br>
            <a:r>
              <a:rPr lang="ru-RU" sz="4800" b="1" dirty="0">
                <a:solidFill>
                  <a:srgbClr val="FF8600">
                    <a:tint val="100000"/>
                    <a:shade val="90000"/>
                    <a:satMod val="250000"/>
                    <a:alpha val="100000"/>
                  </a:srgbClr>
                </a:solidFill>
                <a:effectLst/>
                <a:latin typeface="Times New Roman"/>
                <a:ea typeface="Times New Roman"/>
              </a:rPr>
              <a:t>«Палочка-выручалочка»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916832"/>
            <a:ext cx="8229600" cy="3463597"/>
          </a:xfrm>
        </p:spPr>
        <p:txBody>
          <a:bodyPr>
            <a:noAutofit/>
          </a:bodyPr>
          <a:lstStyle/>
          <a:p>
            <a:pPr marL="0" lvl="0" indent="0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  <a:buClr>
                <a:srgbClr val="838D9B"/>
              </a:buClr>
              <a:buNone/>
            </a:pPr>
            <a:r>
              <a:rPr lang="ru-RU" sz="2400" b="1" i="1" dirty="0" err="1">
                <a:solidFill>
                  <a:prstClr val="white"/>
                </a:solidFill>
                <a:latin typeface="Times New Roman"/>
                <a:ea typeface="Times New Roman"/>
              </a:rPr>
              <a:t>Метапредметные</a:t>
            </a:r>
            <a:r>
              <a:rPr lang="ru-RU" sz="2400" b="1" i="1" dirty="0">
                <a:solidFill>
                  <a:prstClr val="white"/>
                </a:solidFill>
                <a:latin typeface="Times New Roman"/>
                <a:ea typeface="Times New Roman"/>
              </a:rPr>
              <a:t>:</a:t>
            </a:r>
            <a:endParaRPr lang="ru-RU" sz="2400" dirty="0">
              <a:solidFill>
                <a:prstClr val="white"/>
              </a:solidFill>
              <a:latin typeface="Times New Roman"/>
              <a:ea typeface="Times New Roman"/>
            </a:endParaRPr>
          </a:p>
          <a:p>
            <a:pPr lvl="0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  <a:buClr>
                <a:srgbClr val="838D9B"/>
              </a:buClr>
            </a:pPr>
            <a:r>
              <a:rPr lang="ru-RU" sz="2400" u="sng" dirty="0">
                <a:solidFill>
                  <a:prstClr val="white"/>
                </a:solidFill>
                <a:latin typeface="Times New Roman"/>
                <a:ea typeface="Times New Roman"/>
              </a:rPr>
              <a:t>Регулятивные:</a:t>
            </a:r>
            <a:r>
              <a:rPr lang="ru-RU" sz="2400" dirty="0">
                <a:solidFill>
                  <a:prstClr val="white"/>
                </a:solidFill>
                <a:latin typeface="Times New Roman"/>
                <a:ea typeface="Times New Roman"/>
              </a:rPr>
              <a:t> формировать умение планировать действия в соответствии с поставленной задачей; способствовать развитию критического мышления через формирование умений прогнозировать; оценивать процесс и результат деятельности.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5568" y="2564904"/>
            <a:ext cx="8229600" cy="3463597"/>
          </a:xfrm>
          <a:prstGeom prst="rect">
            <a:avLst/>
          </a:prstGeom>
        </p:spPr>
        <p:txBody>
          <a:bodyPr>
            <a:noAutofit/>
          </a:bodyPr>
          <a:lstStyle>
            <a:lvl1pPr marL="292100" indent="-292100" algn="l" rtl="0" eaLnBrk="1" latinLnBrk="0" hangingPunct="1"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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rtl="0" eaLnBrk="1" latinLnBrk="0" hangingPunct="1">
              <a:spcBef>
                <a:spcPts val="400"/>
              </a:spcBef>
              <a:buClr>
                <a:schemeClr val="accent2"/>
              </a:buClr>
              <a:buSzPct val="90000"/>
              <a:buFontTx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192024" algn="l" rtl="0" eaLnBrk="1" latinLnBrk="0" hangingPunct="1">
              <a:spcBef>
                <a:spcPts val="400"/>
              </a:spcBef>
              <a:buClr>
                <a:schemeClr val="accent3"/>
              </a:buClr>
              <a:buSzPct val="100000"/>
              <a:buFont typeface="Wingdings 2"/>
              <a:buChar char="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rtl="0" eaLnBrk="1" latinLnBrk="0" hangingPunct="1">
              <a:spcBef>
                <a:spcPts val="400"/>
              </a:spcBef>
              <a:buClr>
                <a:schemeClr val="accent3"/>
              </a:buClr>
              <a:buSzPct val="100000"/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82880" algn="l" rtl="0" eaLnBrk="1" latinLnBrk="0" hangingPunct="1">
              <a:spcBef>
                <a:spcPts val="400"/>
              </a:spcBef>
              <a:buClr>
                <a:schemeClr val="accent3"/>
              </a:buClr>
              <a:buSzPct val="100000"/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  <a:buClr>
                <a:srgbClr val="838D9B"/>
              </a:buClr>
            </a:pPr>
            <a:r>
              <a:rPr lang="ru-RU" sz="2400" u="sng" dirty="0" smtClean="0">
                <a:solidFill>
                  <a:prstClr val="white"/>
                </a:solidFill>
                <a:latin typeface="Times New Roman"/>
                <a:ea typeface="Times New Roman"/>
              </a:rPr>
              <a:t>Познавательные:</a:t>
            </a:r>
            <a:r>
              <a:rPr lang="ru-RU" sz="24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овладевать логическими действиями сравнения, анализа; овладевать навыком смыслового чтения текста в соответствии с заданием; умение осознанно и произвольно строить речевое высказывание (ответы на вопросы) о содержании произведения, о героях и их поступках, высказывать своё отношение к произведению.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75568" y="2599477"/>
            <a:ext cx="8229600" cy="3463597"/>
          </a:xfrm>
          <a:prstGeom prst="rect">
            <a:avLst/>
          </a:prstGeom>
        </p:spPr>
        <p:txBody>
          <a:bodyPr>
            <a:noAutofit/>
          </a:bodyPr>
          <a:lstStyle>
            <a:lvl1pPr marL="292100" indent="-292100" algn="l" rtl="0" eaLnBrk="1" latinLnBrk="0" hangingPunct="1"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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rtl="0" eaLnBrk="1" latinLnBrk="0" hangingPunct="1">
              <a:spcBef>
                <a:spcPts val="400"/>
              </a:spcBef>
              <a:buClr>
                <a:schemeClr val="accent2"/>
              </a:buClr>
              <a:buSzPct val="90000"/>
              <a:buFontTx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192024" algn="l" rtl="0" eaLnBrk="1" latinLnBrk="0" hangingPunct="1">
              <a:spcBef>
                <a:spcPts val="400"/>
              </a:spcBef>
              <a:buClr>
                <a:schemeClr val="accent3"/>
              </a:buClr>
              <a:buSzPct val="100000"/>
              <a:buFont typeface="Wingdings 2"/>
              <a:buChar char="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rtl="0" eaLnBrk="1" latinLnBrk="0" hangingPunct="1">
              <a:spcBef>
                <a:spcPts val="400"/>
              </a:spcBef>
              <a:buClr>
                <a:schemeClr val="accent3"/>
              </a:buClr>
              <a:buSzPct val="100000"/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82880" algn="l" rtl="0" eaLnBrk="1" latinLnBrk="0" hangingPunct="1">
              <a:spcBef>
                <a:spcPts val="400"/>
              </a:spcBef>
              <a:buClr>
                <a:schemeClr val="accent3"/>
              </a:buClr>
              <a:buSzPct val="100000"/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  <a:buClr>
                <a:srgbClr val="838D9B"/>
              </a:buClr>
            </a:pPr>
            <a:r>
              <a:rPr lang="ru-RU" sz="2400" u="sng" dirty="0" smtClean="0">
                <a:solidFill>
                  <a:prstClr val="white"/>
                </a:solidFill>
                <a:latin typeface="Times New Roman"/>
                <a:ea typeface="Times New Roman"/>
              </a:rPr>
              <a:t>Коммуникативные:</a:t>
            </a:r>
            <a:r>
              <a:rPr lang="ru-RU" sz="2400" dirty="0" smtClean="0">
                <a:solidFill>
                  <a:prstClr val="white"/>
                </a:solidFill>
                <a:latin typeface="Times New Roman"/>
                <a:ea typeface="Times New Roman"/>
              </a:rPr>
              <a:t> уметь слушать собеседника, полно и точно выражать свои мысли; договариваться и приходить к общему решению совместной деятельности; формулировать собственное мнение и позицию.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1484784"/>
            <a:ext cx="4608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Задачи урока:</a:t>
            </a:r>
            <a:endParaRPr lang="ru-RU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5568" y="1940877"/>
            <a:ext cx="8229600" cy="4780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sz="2400" b="1" i="1" dirty="0">
                <a:latin typeface="Times New Roman"/>
                <a:ea typeface="Times New Roman"/>
              </a:rPr>
              <a:t>Предметные :</a:t>
            </a:r>
          </a:p>
          <a:p>
            <a:pPr marL="342900" lvl="0" indent="-342900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  <a:buFont typeface="Symbol"/>
              <a:buChar char=""/>
            </a:pPr>
            <a:r>
              <a:rPr lang="ru-RU" sz="2400" dirty="0">
                <a:latin typeface="Times New Roman"/>
                <a:ea typeface="Times New Roman"/>
              </a:rPr>
              <a:t>создать условия для формирования навыка правильного, осознанного чтения сказки В. </a:t>
            </a:r>
            <a:r>
              <a:rPr lang="ru-RU" sz="2400" dirty="0" err="1">
                <a:latin typeface="Times New Roman"/>
                <a:ea typeface="Times New Roman"/>
              </a:rPr>
              <a:t>Сутеева</a:t>
            </a:r>
            <a:r>
              <a:rPr lang="ru-RU" sz="2400" dirty="0">
                <a:latin typeface="Times New Roman"/>
                <a:ea typeface="Times New Roman"/>
              </a:rPr>
              <a:t> «Палочка-выручалочка», активизации учащихся и вовлечения их в процесс анализа художественного текста;</a:t>
            </a:r>
          </a:p>
          <a:p>
            <a:pPr marL="342900" lvl="0" indent="-342900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  <a:buFont typeface="Symbol"/>
              <a:buChar char=""/>
            </a:pPr>
            <a:r>
              <a:rPr lang="ru-RU" sz="2400" dirty="0">
                <a:latin typeface="Times New Roman"/>
                <a:ea typeface="Times New Roman"/>
              </a:rPr>
              <a:t>формировать основы читательской самостоятельности- умение называть произведение ( фамилию автора, заголовок); определять жанр и тему.</a:t>
            </a:r>
            <a:endParaRPr lang="ru-RU" sz="2400" dirty="0">
              <a:effectLst/>
              <a:latin typeface="Times New Roman"/>
              <a:ea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4118" y="1956024"/>
            <a:ext cx="8229600" cy="2436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sz="2400" b="1" i="1" dirty="0">
                <a:latin typeface="Times New Roman"/>
                <a:ea typeface="Times New Roman"/>
              </a:rPr>
              <a:t>Личностные : </a:t>
            </a:r>
          </a:p>
          <a:p>
            <a:pPr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sz="2400" dirty="0">
                <a:latin typeface="Times New Roman"/>
                <a:ea typeface="Times New Roman"/>
              </a:rPr>
              <a:t>формировать мотивационную основу  учебной деятельности; нравственно- этическое оценивание поступков героев,  готовность оказать помощь.</a:t>
            </a:r>
            <a:endParaRPr lang="ru-RU" sz="24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47969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" grpId="1" build="p"/>
      <p:bldP spid="4" grpId="0"/>
      <p:bldP spid="4" grpId="1"/>
      <p:bldP spid="5" grpId="0"/>
      <p:bldP spid="7" grpId="0"/>
      <p:bldP spid="8" grpId="0"/>
      <p:bldP spid="8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871208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Структура урока 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7544" y="1340768"/>
            <a:ext cx="8352928" cy="5517232"/>
          </a:xfrm>
        </p:spPr>
        <p:txBody>
          <a:bodyPr>
            <a:normAutofit fontScale="92500" lnSpcReduction="20000"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en-US" dirty="0">
                <a:latin typeface="Times New Roman"/>
                <a:ea typeface="Times New Roman"/>
              </a:rPr>
              <a:t>I</a:t>
            </a:r>
            <a:r>
              <a:rPr lang="ru-RU" dirty="0">
                <a:latin typeface="Times New Roman"/>
                <a:ea typeface="Times New Roman"/>
              </a:rPr>
              <a:t>.Мотивация (самоопределение) к учебной деятельности</a:t>
            </a:r>
            <a:r>
              <a:rPr lang="ru-RU" dirty="0" smtClean="0">
                <a:latin typeface="Times New Roman"/>
                <a:ea typeface="Times New Roman"/>
              </a:rPr>
              <a:t>.</a:t>
            </a:r>
          </a:p>
          <a:p>
            <a:pPr marL="0" indent="0">
              <a:spcAft>
                <a:spcPts val="0"/>
              </a:spcAft>
              <a:buNone/>
            </a:pPr>
            <a:endParaRPr lang="ru-RU" dirty="0"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</a:rPr>
              <a:t>II</a:t>
            </a:r>
            <a:r>
              <a:rPr lang="ru-RU" dirty="0" smtClean="0">
                <a:latin typeface="Times New Roman"/>
                <a:ea typeface="Times New Roman"/>
              </a:rPr>
              <a:t>. Актуализация опорных знаний</a:t>
            </a:r>
          </a:p>
          <a:p>
            <a:pPr marL="0" indent="0">
              <a:spcAft>
                <a:spcPts val="0"/>
              </a:spcAft>
              <a:buNone/>
            </a:pPr>
            <a:endParaRPr lang="ru-RU" dirty="0" smtClean="0"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Times New Roman"/>
              </a:rPr>
              <a:t>III</a:t>
            </a:r>
            <a:r>
              <a:rPr lang="ru-RU" dirty="0">
                <a:latin typeface="Times New Roman"/>
                <a:ea typeface="Times New Roman"/>
              </a:rPr>
              <a:t>.Постановка учебной </a:t>
            </a:r>
            <a:r>
              <a:rPr lang="ru-RU" dirty="0" smtClean="0">
                <a:latin typeface="Times New Roman"/>
                <a:ea typeface="Times New Roman"/>
              </a:rPr>
              <a:t>задачи</a:t>
            </a:r>
          </a:p>
          <a:p>
            <a:pPr marL="0" indent="0">
              <a:spcAft>
                <a:spcPts val="0"/>
              </a:spcAft>
              <a:buNone/>
            </a:pPr>
            <a:endParaRPr lang="ru-RU" dirty="0" smtClean="0"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latin typeface="Times New Roman"/>
                <a:ea typeface="Times New Roman"/>
              </a:rPr>
              <a:t>IV</a:t>
            </a:r>
            <a:r>
              <a:rPr lang="ru-RU" dirty="0">
                <a:latin typeface="Times New Roman"/>
                <a:ea typeface="Times New Roman"/>
              </a:rPr>
              <a:t>. Открытие нового </a:t>
            </a:r>
            <a:r>
              <a:rPr lang="ru-RU" dirty="0" smtClean="0">
                <a:latin typeface="Times New Roman"/>
                <a:ea typeface="Times New Roman"/>
              </a:rPr>
              <a:t>знания. Первичное </a:t>
            </a:r>
            <a:r>
              <a:rPr lang="ru-RU" dirty="0">
                <a:latin typeface="Times New Roman"/>
                <a:ea typeface="Times New Roman"/>
              </a:rPr>
              <a:t>слушание произведения. </a:t>
            </a:r>
            <a:endParaRPr lang="ru-RU" dirty="0" smtClean="0"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endParaRPr lang="ru-RU" dirty="0"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latin typeface="Times New Roman"/>
                <a:ea typeface="Times New Roman"/>
              </a:rPr>
              <a:t>V</a:t>
            </a:r>
            <a:r>
              <a:rPr lang="ru-RU" dirty="0">
                <a:latin typeface="Times New Roman"/>
                <a:ea typeface="Times New Roman"/>
              </a:rPr>
              <a:t>. Первичное закрепление во внешней </a:t>
            </a:r>
            <a:r>
              <a:rPr lang="ru-RU" dirty="0" smtClean="0">
                <a:latin typeface="Times New Roman"/>
                <a:ea typeface="Times New Roman"/>
              </a:rPr>
              <a:t>речи.      </a:t>
            </a:r>
          </a:p>
          <a:p>
            <a:pPr marL="0" indent="0" algn="ctr">
              <a:spcAft>
                <a:spcPts val="0"/>
              </a:spcAft>
              <a:buNone/>
            </a:pPr>
            <a:r>
              <a:rPr lang="ru-RU" sz="2400" dirty="0" err="1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/>
                <a:ea typeface="Times New Roman"/>
              </a:rPr>
              <a:t>Физминутка</a:t>
            </a:r>
            <a:endParaRPr lang="ru-RU" sz="2400" dirty="0">
              <a:solidFill>
                <a:schemeClr val="tx2">
                  <a:lumMod val="40000"/>
                  <a:lumOff val="60000"/>
                </a:schemeClr>
              </a:solidFill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latin typeface="Times New Roman"/>
                <a:ea typeface="Times New Roman"/>
              </a:rPr>
              <a:t>VI</a:t>
            </a:r>
            <a:r>
              <a:rPr lang="ru-RU" dirty="0">
                <a:latin typeface="Times New Roman"/>
                <a:ea typeface="Times New Roman"/>
              </a:rPr>
              <a:t>.Самостоятельная работа </a:t>
            </a:r>
            <a:endParaRPr lang="ru-RU" dirty="0" smtClean="0"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endParaRPr lang="ru-RU" dirty="0"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latin typeface="Times New Roman"/>
                <a:ea typeface="Times New Roman"/>
              </a:rPr>
              <a:t>VII</a:t>
            </a:r>
            <a:r>
              <a:rPr lang="ru-RU" dirty="0">
                <a:latin typeface="Times New Roman"/>
                <a:ea typeface="Times New Roman"/>
              </a:rPr>
              <a:t>. Включение нового знания в систему знаний и повторение </a:t>
            </a:r>
            <a:endParaRPr lang="ru-RU" dirty="0" smtClean="0"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endParaRPr lang="ru-RU" dirty="0"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latin typeface="Times New Roman"/>
                <a:ea typeface="Times New Roman"/>
              </a:rPr>
              <a:t>VI</a:t>
            </a:r>
            <a:r>
              <a:rPr lang="ru-RU" dirty="0">
                <a:latin typeface="Times New Roman"/>
                <a:ea typeface="Times New Roman"/>
              </a:rPr>
              <a:t>. Итог. </a:t>
            </a:r>
            <a:r>
              <a:rPr lang="ru-RU" dirty="0" smtClean="0">
                <a:latin typeface="Times New Roman"/>
                <a:ea typeface="Times New Roman"/>
              </a:rPr>
              <a:t>Рефлексия</a:t>
            </a:r>
            <a:endParaRPr lang="ru-RU" dirty="0"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47969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18007" y="260648"/>
            <a:ext cx="8435975" cy="58261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 smtClean="0">
                <a:solidFill>
                  <a:srgbClr val="FF8600">
                    <a:tint val="100000"/>
                    <a:shade val="90000"/>
                    <a:satMod val="250000"/>
                    <a:alpha val="100000"/>
                  </a:srgbClr>
                </a:solidFill>
                <a:effectLst/>
                <a:latin typeface="Times New Roman"/>
                <a:ea typeface="Times New Roman"/>
              </a:rPr>
              <a:t>Методы и приёмы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2335" y="5177230"/>
            <a:ext cx="87129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solidFill>
                  <a:srgbClr val="FF9933"/>
                </a:solidFill>
                <a:latin typeface="Times New Roman" pitchFamily="18" charset="0"/>
                <a:cs typeface="Times New Roman" pitchFamily="18" charset="0"/>
              </a:rPr>
              <a:t>Формы организации познавательной деятельности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44708" y="5726627"/>
            <a:ext cx="4572000" cy="80021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buClr>
                <a:srgbClr val="838D9B"/>
              </a:buClr>
              <a:buSzPct val="70000"/>
            </a:pPr>
            <a:r>
              <a:rPr lang="ru-RU" sz="2300" dirty="0">
                <a:solidFill>
                  <a:prstClr val="white"/>
                </a:solidFill>
              </a:rPr>
              <a:t>фронтальная</a:t>
            </a:r>
          </a:p>
          <a:p>
            <a:pPr lvl="0">
              <a:buClr>
                <a:srgbClr val="838D9B"/>
              </a:buClr>
              <a:buSzPct val="70000"/>
            </a:pPr>
            <a:r>
              <a:rPr lang="ru-RU" sz="2300" dirty="0">
                <a:solidFill>
                  <a:prstClr val="white"/>
                </a:solidFill>
              </a:rPr>
              <a:t>групповая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837580"/>
            <a:ext cx="7416824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CE9964"/>
              </a:buClr>
              <a:buSzPct val="90000"/>
              <a:defRPr/>
            </a:pPr>
            <a:r>
              <a:rPr kumimoji="1" lang="ru-RU" sz="2300" b="1" kern="0" dirty="0">
                <a:latin typeface="Times New Roman"/>
              </a:rPr>
              <a:t>по уровню активности учащихся</a:t>
            </a:r>
            <a:r>
              <a:rPr kumimoji="1" lang="ru-RU" sz="2300" kern="0" dirty="0">
                <a:latin typeface="Times New Roman"/>
              </a:rPr>
              <a:t>: </a:t>
            </a:r>
            <a:r>
              <a:rPr kumimoji="1" lang="ru-RU" sz="2300" i="1" kern="0" dirty="0">
                <a:latin typeface="Times New Roman"/>
              </a:rPr>
              <a:t>активный;</a:t>
            </a:r>
            <a:endParaRPr kumimoji="1" lang="ru-RU" sz="2300" kern="0" dirty="0">
              <a:latin typeface="Times New Roman"/>
            </a:endParaRP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CE9964"/>
              </a:buClr>
              <a:buSzPct val="90000"/>
              <a:defRPr/>
            </a:pPr>
            <a:r>
              <a:rPr kumimoji="1" lang="ru-RU" sz="2300" b="1" kern="0" dirty="0">
                <a:latin typeface="Times New Roman"/>
              </a:rPr>
              <a:t>п</a:t>
            </a:r>
            <a:r>
              <a:rPr kumimoji="1" lang="ru-RU" sz="2300" b="1" kern="0" dirty="0" smtClean="0">
                <a:latin typeface="Times New Roman"/>
              </a:rPr>
              <a:t>о источнику получения знаний: </a:t>
            </a:r>
            <a:r>
              <a:rPr kumimoji="1" lang="ru-RU" sz="2300" i="1" kern="0" dirty="0">
                <a:latin typeface="Times New Roman"/>
              </a:rPr>
              <a:t>словесные, наглядные;</a:t>
            </a:r>
            <a:endParaRPr kumimoji="1" lang="ru-RU" sz="2300" kern="0" dirty="0">
              <a:latin typeface="Times New Roman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CE9964"/>
              </a:buClr>
              <a:buSzPct val="90000"/>
              <a:defRPr/>
            </a:pPr>
            <a:r>
              <a:rPr kumimoji="1" lang="ru-RU" sz="2300" b="1" kern="0" dirty="0" smtClean="0">
                <a:latin typeface="Times New Roman"/>
              </a:rPr>
              <a:t>по </a:t>
            </a:r>
            <a:r>
              <a:rPr kumimoji="1" lang="ru-RU" sz="2300" b="1" kern="0" dirty="0">
                <a:latin typeface="Times New Roman"/>
              </a:rPr>
              <a:t>дидактическим целям:</a:t>
            </a:r>
            <a:r>
              <a:rPr kumimoji="1" lang="ru-RU" sz="2300" kern="0" dirty="0">
                <a:latin typeface="Times New Roman"/>
              </a:rPr>
              <a:t> </a:t>
            </a:r>
            <a:r>
              <a:rPr kumimoji="1" lang="ru-RU" sz="2300" i="1" kern="0" dirty="0" smtClean="0">
                <a:latin typeface="Times New Roman"/>
              </a:rPr>
              <a:t>словесные, наглядные;</a:t>
            </a:r>
            <a:endParaRPr kumimoji="1" lang="ru-RU" sz="2300" kern="0" dirty="0">
              <a:latin typeface="Times New Roman"/>
            </a:endParaRP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CE9964"/>
              </a:buClr>
              <a:buSzPct val="90000"/>
              <a:defRPr/>
            </a:pPr>
            <a:r>
              <a:rPr kumimoji="1" lang="ru-RU" sz="2300" b="1" kern="0" dirty="0">
                <a:latin typeface="Times New Roman"/>
              </a:rPr>
              <a:t>по </a:t>
            </a:r>
            <a:r>
              <a:rPr kumimoji="1" lang="ru-RU" sz="2300" b="1" kern="0" dirty="0" smtClean="0">
                <a:latin typeface="Times New Roman"/>
              </a:rPr>
              <a:t>характеру познавательной </a:t>
            </a:r>
            <a:r>
              <a:rPr kumimoji="1" lang="ru-RU" sz="2300" b="1" kern="0" dirty="0">
                <a:latin typeface="Times New Roman"/>
              </a:rPr>
              <a:t>деятельности</a:t>
            </a:r>
            <a:r>
              <a:rPr kumimoji="1" lang="ru-RU" sz="2300" kern="0" dirty="0">
                <a:latin typeface="Times New Roman"/>
              </a:rPr>
              <a:t>: </a:t>
            </a:r>
            <a:r>
              <a:rPr kumimoji="1" lang="ru-RU" sz="2300" i="1" kern="0" dirty="0" smtClean="0">
                <a:latin typeface="Times New Roman"/>
              </a:rPr>
              <a:t>объяснительно-иллюстративные, репродуктивные; проблемного изложения, работа </a:t>
            </a:r>
            <a:r>
              <a:rPr kumimoji="1" lang="ru-RU" sz="2300" i="1" kern="0" dirty="0">
                <a:latin typeface="Times New Roman"/>
              </a:rPr>
              <a:t>с </a:t>
            </a:r>
            <a:r>
              <a:rPr kumimoji="1" lang="ru-RU" sz="2300" i="1" kern="0" dirty="0" smtClean="0">
                <a:latin typeface="Times New Roman"/>
              </a:rPr>
              <a:t>учебной книгой, слушание;</a:t>
            </a:r>
            <a:endParaRPr kumimoji="1" lang="ru-RU" sz="2300" i="1" kern="0" dirty="0">
              <a:latin typeface="Times New Roman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CE9964"/>
              </a:buClr>
              <a:buSzPct val="90000"/>
              <a:defRPr/>
            </a:pPr>
            <a:r>
              <a:rPr kumimoji="1" lang="ru-RU" sz="2300" b="1" kern="0" dirty="0">
                <a:latin typeface="Times New Roman"/>
              </a:rPr>
              <a:t>по организации деятельности:</a:t>
            </a:r>
            <a:r>
              <a:rPr kumimoji="1" lang="ru-RU" sz="2300" kern="0" dirty="0">
                <a:latin typeface="Times New Roman"/>
              </a:rPr>
              <a:t> </a:t>
            </a:r>
            <a:r>
              <a:rPr kumimoji="1" lang="ru-RU" sz="2300" i="1" kern="0" dirty="0">
                <a:latin typeface="Times New Roman"/>
              </a:rPr>
              <a:t>метод стимулирования учебно-познавательной деятельности;</a:t>
            </a:r>
            <a:endParaRPr kumimoji="1" lang="ru-RU" sz="2300" kern="0" dirty="0">
              <a:latin typeface="Times New Roman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CE9964"/>
              </a:buClr>
              <a:buSzPct val="90000"/>
              <a:defRPr/>
            </a:pPr>
            <a:r>
              <a:rPr kumimoji="1" lang="ru-RU" sz="2300" b="1" kern="0" dirty="0">
                <a:latin typeface="Times New Roman"/>
              </a:rPr>
              <a:t>по формам контроля:</a:t>
            </a:r>
            <a:r>
              <a:rPr kumimoji="1" lang="ru-RU" sz="2300" kern="0" dirty="0">
                <a:latin typeface="Times New Roman"/>
              </a:rPr>
              <a:t> </a:t>
            </a:r>
            <a:r>
              <a:rPr kumimoji="1" lang="ru-RU" sz="2300" i="1" kern="0" dirty="0">
                <a:latin typeface="Times New Roman"/>
              </a:rPr>
              <a:t>самостоятельная  </a:t>
            </a:r>
            <a:r>
              <a:rPr kumimoji="1" lang="ru-RU" sz="2300" i="1" kern="0" dirty="0" smtClean="0">
                <a:latin typeface="Times New Roman"/>
              </a:rPr>
              <a:t>работа</a:t>
            </a:r>
            <a:endParaRPr kumimoji="1" lang="ru-RU" sz="2300" kern="0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47969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Мотивация к </a:t>
            </a:r>
            <a:r>
              <a:rPr lang="ru-RU" dirty="0"/>
              <a:t>учебной деятельности.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4725144"/>
            <a:ext cx="4797152" cy="223224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Посмотрите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друг на друга,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улыбнитесь.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Сегодня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 будете работать по группам. Каждой группе надо будет собрать свое солнышко знаний и добра. За правильный ответ вы будете получать лучик. И в конце урока посмотрим, чьё солнышко светит ярче.</a:t>
            </a: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976664" y="5661248"/>
            <a:ext cx="3744416" cy="864096"/>
          </a:xfr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/>
                <a:ea typeface="Times New Roman"/>
              </a:rPr>
              <a:t>Детки улыбаются </a:t>
            </a:r>
            <a:r>
              <a:rPr lang="ru-RU" sz="2400" dirty="0">
                <a:solidFill>
                  <a:schemeClr val="bg1"/>
                </a:solidFill>
                <a:latin typeface="Times New Roman"/>
                <a:ea typeface="Times New Roman"/>
              </a:rPr>
              <a:t>друг другу, настраиваются на позитивную работу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4294967295"/>
          </p:nvPr>
        </p:nvSpPr>
        <p:spPr>
          <a:xfrm>
            <a:off x="755576" y="1984614"/>
            <a:ext cx="3960440" cy="274053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b="1" i="1" cap="none" dirty="0" smtClean="0">
                <a:latin typeface="Times New Roman" pitchFamily="18" charset="0"/>
                <a:cs typeface="Times New Roman" pitchFamily="18" charset="0"/>
              </a:rPr>
              <a:t>Ты улыбкой, как солнышком брызни,</a:t>
            </a:r>
          </a:p>
          <a:p>
            <a:pPr marL="0" indent="0">
              <a:buNone/>
            </a:pPr>
            <a:r>
              <a:rPr lang="ru-RU" sz="1800" b="1" i="1" cap="none" dirty="0" smtClean="0">
                <a:latin typeface="Times New Roman" pitchFamily="18" charset="0"/>
                <a:cs typeface="Times New Roman" pitchFamily="18" charset="0"/>
              </a:rPr>
              <a:t>Выходя по утру из ворот. </a:t>
            </a:r>
          </a:p>
          <a:p>
            <a:pPr marL="0" indent="0">
              <a:buNone/>
            </a:pPr>
            <a:r>
              <a:rPr lang="ru-RU" sz="1800" b="1" i="1" cap="none" dirty="0" smtClean="0">
                <a:latin typeface="Times New Roman" pitchFamily="18" charset="0"/>
                <a:cs typeface="Times New Roman" pitchFamily="18" charset="0"/>
              </a:rPr>
              <a:t>Понимаешь у каждого в жизни</a:t>
            </a:r>
          </a:p>
          <a:p>
            <a:pPr marL="0" indent="0">
              <a:buNone/>
            </a:pPr>
            <a:r>
              <a:rPr lang="ru-RU" sz="1800" b="1" i="1" cap="none" dirty="0" smtClean="0">
                <a:latin typeface="Times New Roman" pitchFamily="18" charset="0"/>
                <a:cs typeface="Times New Roman" pitchFamily="18" charset="0"/>
              </a:rPr>
              <a:t>Предостаточно бед и забот. </a:t>
            </a:r>
          </a:p>
          <a:p>
            <a:pPr marL="0" indent="0">
              <a:buNone/>
            </a:pPr>
            <a:r>
              <a:rPr lang="ru-RU" sz="1800" b="1" i="1" cap="none" dirty="0" smtClean="0">
                <a:latin typeface="Times New Roman" pitchFamily="18" charset="0"/>
                <a:cs typeface="Times New Roman" pitchFamily="18" charset="0"/>
              </a:rPr>
              <a:t>Разве любы нам хмурые лица, </a:t>
            </a:r>
          </a:p>
          <a:p>
            <a:pPr marL="0" indent="0">
              <a:buNone/>
            </a:pPr>
            <a:r>
              <a:rPr lang="ru-RU" sz="1800" b="1" i="1" cap="none" dirty="0" smtClean="0">
                <a:latin typeface="Times New Roman" pitchFamily="18" charset="0"/>
                <a:cs typeface="Times New Roman" pitchFamily="18" charset="0"/>
              </a:rPr>
              <a:t>Или чья-то сердитая речь? </a:t>
            </a:r>
          </a:p>
          <a:p>
            <a:pPr marL="0" indent="0">
              <a:buNone/>
            </a:pPr>
            <a:r>
              <a:rPr lang="ru-RU" sz="1800" b="1" i="1" cap="none" dirty="0" smtClean="0">
                <a:latin typeface="Times New Roman" pitchFamily="18" charset="0"/>
                <a:cs typeface="Times New Roman" pitchFamily="18" charset="0"/>
              </a:rPr>
              <a:t>Ты улыбкой сумей поделиться </a:t>
            </a:r>
          </a:p>
          <a:p>
            <a:pPr marL="0" indent="0">
              <a:buNone/>
            </a:pPr>
            <a:r>
              <a:rPr lang="ru-RU" sz="1800" b="1" i="1" cap="none" dirty="0" smtClean="0">
                <a:latin typeface="Times New Roman" pitchFamily="18" charset="0"/>
                <a:cs typeface="Times New Roman" pitchFamily="18" charset="0"/>
              </a:rPr>
              <a:t>И ответную искру зажечь. </a:t>
            </a:r>
          </a:p>
          <a:p>
            <a:pPr marL="0" indent="0">
              <a:buNone/>
            </a:pPr>
            <a:r>
              <a:rPr lang="ru-RU" sz="1800" b="1" i="1" cap="none" dirty="0" smtClean="0">
                <a:latin typeface="Times New Roman" pitchFamily="18" charset="0"/>
                <a:cs typeface="Times New Roman" pitchFamily="18" charset="0"/>
              </a:rPr>
              <a:t>Подарите улыбку друг другу.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412776"/>
            <a:ext cx="83346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Цель: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мотивировать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учащихся к учебной деятельности посредством создания эмоциональной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обстановки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Picture 3" descr="C:\Users\МОУ Сосьвинская СОШ\Desktop\DSCN225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4952" y="2708920"/>
            <a:ext cx="3410917" cy="22322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091a4d171ddd98033093c327794eff6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1735438"/>
            <a:ext cx="2271737" cy="194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1734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3221576"/>
            <a:ext cx="2952328" cy="22142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653136"/>
            <a:ext cx="2736304" cy="20522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FF8600">
                    <a:tint val="100000"/>
                    <a:shade val="90000"/>
                    <a:satMod val="250000"/>
                    <a:alpha val="100000"/>
                  </a:srgbClr>
                </a:solidFill>
              </a:rPr>
              <a:t>Актуализация опорных знаний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2915816" y="5085184"/>
            <a:ext cx="5832647" cy="1368152"/>
          </a:xfr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62500" lnSpcReduction="20000"/>
          </a:bodyPr>
          <a:lstStyle/>
          <a:p>
            <a:pPr>
              <a:spcAft>
                <a:spcPts val="0"/>
              </a:spcAft>
            </a:pPr>
            <a:r>
              <a:rPr lang="ru-RU" sz="2600" dirty="0">
                <a:solidFill>
                  <a:schemeClr val="bg1"/>
                </a:solidFill>
                <a:latin typeface="Times New Roman"/>
                <a:ea typeface="Times New Roman"/>
              </a:rPr>
              <a:t>Учащиеся рассматривают и определят из каких произведений данные предметы</a:t>
            </a:r>
            <a:r>
              <a:rPr lang="ru-RU" sz="2600" dirty="0" smtClean="0">
                <a:solidFill>
                  <a:schemeClr val="bg1"/>
                </a:solidFill>
                <a:latin typeface="Times New Roman"/>
                <a:ea typeface="Times New Roman"/>
              </a:rPr>
              <a:t>.</a:t>
            </a:r>
          </a:p>
          <a:p>
            <a:pPr>
              <a:spcAft>
                <a:spcPts val="0"/>
              </a:spcAft>
            </a:pPr>
            <a:r>
              <a:rPr lang="ru-RU" sz="2600" dirty="0">
                <a:solidFill>
                  <a:schemeClr val="bg1"/>
                </a:solidFill>
                <a:latin typeface="Times New Roman"/>
                <a:ea typeface="Times New Roman"/>
              </a:rPr>
              <a:t>Определяют </a:t>
            </a:r>
            <a:r>
              <a:rPr lang="ru-RU" sz="2600" dirty="0" smtClean="0">
                <a:solidFill>
                  <a:schemeClr val="bg1"/>
                </a:solidFill>
                <a:latin typeface="Times New Roman"/>
                <a:ea typeface="Times New Roman"/>
              </a:rPr>
              <a:t>общее</a:t>
            </a:r>
          </a:p>
          <a:p>
            <a:pPr>
              <a:spcAft>
                <a:spcPts val="0"/>
              </a:spcAft>
            </a:pPr>
            <a:r>
              <a:rPr lang="ru-RU" sz="2600" dirty="0">
                <a:solidFill>
                  <a:schemeClr val="bg1"/>
                </a:solidFill>
                <a:latin typeface="Times New Roman"/>
                <a:ea typeface="Times New Roman"/>
              </a:rPr>
              <a:t>Высказывают свое мнение по группам, за полные ответы получают лучики</a:t>
            </a:r>
            <a:r>
              <a:rPr lang="ru-RU" sz="2600" dirty="0" smtClean="0">
                <a:solidFill>
                  <a:schemeClr val="bg1"/>
                </a:solidFill>
                <a:latin typeface="Times New Roman"/>
                <a:ea typeface="Times New Roman"/>
              </a:rPr>
              <a:t>.</a:t>
            </a:r>
          </a:p>
          <a:p>
            <a:pPr>
              <a:spcAft>
                <a:spcPts val="0"/>
              </a:spcAft>
            </a:pPr>
            <a:r>
              <a:rPr lang="ru-RU" sz="2600" dirty="0" smtClean="0">
                <a:solidFill>
                  <a:schemeClr val="bg1"/>
                </a:solidFill>
                <a:latin typeface="Times New Roman"/>
                <a:ea typeface="Times New Roman"/>
              </a:rPr>
              <a:t>Моделируют обложки по группам, объясняют свой выбор.</a:t>
            </a:r>
          </a:p>
          <a:p>
            <a:pPr>
              <a:spcAft>
                <a:spcPts val="0"/>
              </a:spcAft>
            </a:pPr>
            <a:endParaRPr lang="ru-RU" sz="2400" dirty="0" smtClean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ru-RU" sz="2400" dirty="0">
              <a:effectLst/>
              <a:latin typeface="Times New Roman"/>
              <a:ea typeface="Times New Roman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4294967295"/>
          </p:nvPr>
        </p:nvSpPr>
        <p:spPr>
          <a:xfrm>
            <a:off x="211114" y="2323744"/>
            <a:ext cx="5513014" cy="247340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b="1" cap="none" dirty="0" smtClean="0">
                <a:latin typeface="Times New Roman" pitchFamily="18" charset="0"/>
                <a:cs typeface="Times New Roman" pitchFamily="18" charset="0"/>
              </a:rPr>
              <a:t>Дети работают в группах.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 помощью предметов вспоминают произведения и его автора В.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Сутеева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1800" b="1" cap="none" dirty="0" smtClean="0">
                <a:latin typeface="Times New Roman" pitchFamily="18" charset="0"/>
                <a:cs typeface="Times New Roman" pitchFamily="18" charset="0"/>
              </a:rPr>
              <a:t>Рассуждают на тему: «Чему учат сказки </a:t>
            </a:r>
            <a:r>
              <a:rPr lang="ru-RU" sz="1800" b="1" cap="none" dirty="0" err="1" smtClean="0">
                <a:latin typeface="Times New Roman" pitchFamily="18" charset="0"/>
                <a:cs typeface="Times New Roman" pitchFamily="18" charset="0"/>
              </a:rPr>
              <a:t>В.Сутеева</a:t>
            </a:r>
            <a:r>
              <a:rPr lang="ru-RU" sz="1800" b="1" cap="none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0987" y="1400414"/>
            <a:ext cx="840198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Цель: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актуализировать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учебное содержание, необходимое для изучения нового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материала; актуализировать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мыслительные операции: сравнение, анализ,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обобщение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2132856"/>
            <a:ext cx="2952328" cy="22142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0655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Постановка учебной задачи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5364088" y="5301208"/>
            <a:ext cx="3384376" cy="1152128"/>
          </a:xfr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/>
                <a:ea typeface="Times New Roman"/>
              </a:rPr>
              <a:t>Дети высказывают свои предположения и догадки.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/>
                <a:ea typeface="Times New Roman"/>
              </a:rPr>
              <a:t>За полные ответы получают лучики.</a:t>
            </a:r>
          </a:p>
          <a:p>
            <a:pPr marL="0" indent="0"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353884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Цель: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сформулировать задачу урока; обозначить готовность к слушанию и обсуждению текста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1" y="2636912"/>
            <a:ext cx="424847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Создание проблемной ситуации</a:t>
            </a:r>
          </a:p>
          <a:p>
            <a:r>
              <a:rPr lang="ru-RU" dirty="0" smtClean="0"/>
              <a:t>- Ребята, в нашей посылке остался еще один предмет.</a:t>
            </a:r>
          </a:p>
          <a:p>
            <a:r>
              <a:rPr lang="ru-RU" dirty="0" smtClean="0"/>
              <a:t>(палочка)</a:t>
            </a:r>
          </a:p>
          <a:p>
            <a:r>
              <a:rPr lang="ru-RU" dirty="0" smtClean="0"/>
              <a:t>-Как вы думаете, почему этот предмет здесь оказался?</a:t>
            </a:r>
          </a:p>
          <a:p>
            <a:r>
              <a:rPr lang="ru-RU" dirty="0" smtClean="0"/>
              <a:t>-Кому он может принадлежать?</a:t>
            </a:r>
          </a:p>
          <a:p>
            <a:r>
              <a:rPr lang="ru-RU" dirty="0" smtClean="0"/>
              <a:t>-Как вы думаете, для чего он нужен?</a:t>
            </a:r>
          </a:p>
          <a:p>
            <a:r>
              <a:rPr lang="ru-RU" dirty="0" smtClean="0"/>
              <a:t>-Как вы думаете, какая задача нашего урока?</a:t>
            </a:r>
            <a:endParaRPr lang="ru-RU" dirty="0"/>
          </a:p>
        </p:txBody>
      </p:sp>
      <p:pic>
        <p:nvPicPr>
          <p:cNvPr id="4098" name="Picture 2" descr="C:\Users\МОУ Сосьвинская СОШ\Desktop\DSCN226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2268210"/>
            <a:ext cx="2088232" cy="28158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9397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pomarancz myszka komp">
  <a:themeElements>
    <a:clrScheme name="Тема Office 2">
      <a:dk1>
        <a:srgbClr val="000000"/>
      </a:dk1>
      <a:lt1>
        <a:srgbClr val="FFCC00"/>
      </a:lt1>
      <a:dk2>
        <a:srgbClr val="000000"/>
      </a:dk2>
      <a:lt2>
        <a:srgbClr val="CCCCCC"/>
      </a:lt2>
      <a:accent1>
        <a:srgbClr val="A66708"/>
      </a:accent1>
      <a:accent2>
        <a:srgbClr val="6E6E00"/>
      </a:accent2>
      <a:accent3>
        <a:srgbClr val="FFE2AA"/>
      </a:accent3>
      <a:accent4>
        <a:srgbClr val="000000"/>
      </a:accent4>
      <a:accent5>
        <a:srgbClr val="D0B8AA"/>
      </a:accent5>
      <a:accent6>
        <a:srgbClr val="636300"/>
      </a:accent6>
      <a:hlink>
        <a:srgbClr val="6E5800"/>
      </a:hlink>
      <a:folHlink>
        <a:srgbClr val="2B5912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A18100"/>
        </a:accent1>
        <a:accent2>
          <a:srgbClr val="916D00"/>
        </a:accent2>
        <a:accent3>
          <a:srgbClr val="FFE2AA"/>
        </a:accent3>
        <a:accent4>
          <a:srgbClr val="000000"/>
        </a:accent4>
        <a:accent5>
          <a:srgbClr val="CDC1AA"/>
        </a:accent5>
        <a:accent6>
          <a:srgbClr val="836200"/>
        </a:accent6>
        <a:hlink>
          <a:srgbClr val="735C00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A66708"/>
        </a:accent1>
        <a:accent2>
          <a:srgbClr val="6E6E00"/>
        </a:accent2>
        <a:accent3>
          <a:srgbClr val="FFE2AA"/>
        </a:accent3>
        <a:accent4>
          <a:srgbClr val="000000"/>
        </a:accent4>
        <a:accent5>
          <a:srgbClr val="D0B8AA"/>
        </a:accent5>
        <a:accent6>
          <a:srgbClr val="636300"/>
        </a:accent6>
        <a:hlink>
          <a:srgbClr val="6E5800"/>
        </a:hlink>
        <a:folHlink>
          <a:srgbClr val="2B59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3D6399"/>
        </a:accent1>
        <a:accent2>
          <a:srgbClr val="735C00"/>
        </a:accent2>
        <a:accent3>
          <a:srgbClr val="FFE2AA"/>
        </a:accent3>
        <a:accent4>
          <a:srgbClr val="000000"/>
        </a:accent4>
        <a:accent5>
          <a:srgbClr val="AFB7CA"/>
        </a:accent5>
        <a:accent6>
          <a:srgbClr val="685300"/>
        </a:accent6>
        <a:hlink>
          <a:srgbClr val="913A5C"/>
        </a:hlink>
        <a:folHlink>
          <a:srgbClr val="5742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198019"/>
        </a:accent1>
        <a:accent2>
          <a:srgbClr val="994545"/>
        </a:accent2>
        <a:accent3>
          <a:srgbClr val="FFE2AA"/>
        </a:accent3>
        <a:accent4>
          <a:srgbClr val="000000"/>
        </a:accent4>
        <a:accent5>
          <a:srgbClr val="ABC0AB"/>
        </a:accent5>
        <a:accent6>
          <a:srgbClr val="8A3E3E"/>
        </a:accent6>
        <a:hlink>
          <a:srgbClr val="574E85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18100"/>
        </a:accent1>
        <a:accent2>
          <a:srgbClr val="916D00"/>
        </a:accent2>
        <a:accent3>
          <a:srgbClr val="FFFFFF"/>
        </a:accent3>
        <a:accent4>
          <a:srgbClr val="000000"/>
        </a:accent4>
        <a:accent5>
          <a:srgbClr val="CDC1AA"/>
        </a:accent5>
        <a:accent6>
          <a:srgbClr val="836200"/>
        </a:accent6>
        <a:hlink>
          <a:srgbClr val="735C00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66708"/>
        </a:accent1>
        <a:accent2>
          <a:srgbClr val="6E6E00"/>
        </a:accent2>
        <a:accent3>
          <a:srgbClr val="FFFFFF"/>
        </a:accent3>
        <a:accent4>
          <a:srgbClr val="000000"/>
        </a:accent4>
        <a:accent5>
          <a:srgbClr val="D0B8AA"/>
        </a:accent5>
        <a:accent6>
          <a:srgbClr val="636300"/>
        </a:accent6>
        <a:hlink>
          <a:srgbClr val="6E5800"/>
        </a:hlink>
        <a:folHlink>
          <a:srgbClr val="2B59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8F8F8"/>
        </a:lt1>
        <a:dk2>
          <a:srgbClr val="000000"/>
        </a:dk2>
        <a:lt2>
          <a:srgbClr val="CCCCCC"/>
        </a:lt2>
        <a:accent1>
          <a:srgbClr val="3D6399"/>
        </a:accent1>
        <a:accent2>
          <a:srgbClr val="735C00"/>
        </a:accent2>
        <a:accent3>
          <a:srgbClr val="FBFBFB"/>
        </a:accent3>
        <a:accent4>
          <a:srgbClr val="000000"/>
        </a:accent4>
        <a:accent5>
          <a:srgbClr val="AFB7CA"/>
        </a:accent5>
        <a:accent6>
          <a:srgbClr val="685300"/>
        </a:accent6>
        <a:hlink>
          <a:srgbClr val="913A5C"/>
        </a:hlink>
        <a:folHlink>
          <a:srgbClr val="5742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198019"/>
        </a:accent1>
        <a:accent2>
          <a:srgbClr val="994545"/>
        </a:accent2>
        <a:accent3>
          <a:srgbClr val="FFFFFF"/>
        </a:accent3>
        <a:accent4>
          <a:srgbClr val="000000"/>
        </a:accent4>
        <a:accent5>
          <a:srgbClr val="ABC0AB"/>
        </a:accent5>
        <a:accent6>
          <a:srgbClr val="8A3E3E"/>
        </a:accent6>
        <a:hlink>
          <a:srgbClr val="574E85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2">
      <a:dk1>
        <a:srgbClr val="000000"/>
      </a:dk1>
      <a:lt1>
        <a:srgbClr val="FFCC00"/>
      </a:lt1>
      <a:dk2>
        <a:srgbClr val="000000"/>
      </a:dk2>
      <a:lt2>
        <a:srgbClr val="CCCCCC"/>
      </a:lt2>
      <a:accent1>
        <a:srgbClr val="A66708"/>
      </a:accent1>
      <a:accent2>
        <a:srgbClr val="6E6E00"/>
      </a:accent2>
      <a:accent3>
        <a:srgbClr val="FFE2AA"/>
      </a:accent3>
      <a:accent4>
        <a:srgbClr val="000000"/>
      </a:accent4>
      <a:accent5>
        <a:srgbClr val="D0B8AA"/>
      </a:accent5>
      <a:accent6>
        <a:srgbClr val="636300"/>
      </a:accent6>
      <a:hlink>
        <a:srgbClr val="6E5800"/>
      </a:hlink>
      <a:folHlink>
        <a:srgbClr val="2B5912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A18100"/>
        </a:accent1>
        <a:accent2>
          <a:srgbClr val="916D00"/>
        </a:accent2>
        <a:accent3>
          <a:srgbClr val="FFE2AA"/>
        </a:accent3>
        <a:accent4>
          <a:srgbClr val="000000"/>
        </a:accent4>
        <a:accent5>
          <a:srgbClr val="CDC1AA"/>
        </a:accent5>
        <a:accent6>
          <a:srgbClr val="836200"/>
        </a:accent6>
        <a:hlink>
          <a:srgbClr val="735C00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A66708"/>
        </a:accent1>
        <a:accent2>
          <a:srgbClr val="6E6E00"/>
        </a:accent2>
        <a:accent3>
          <a:srgbClr val="FFE2AA"/>
        </a:accent3>
        <a:accent4>
          <a:srgbClr val="000000"/>
        </a:accent4>
        <a:accent5>
          <a:srgbClr val="D0B8AA"/>
        </a:accent5>
        <a:accent6>
          <a:srgbClr val="636300"/>
        </a:accent6>
        <a:hlink>
          <a:srgbClr val="6E5800"/>
        </a:hlink>
        <a:folHlink>
          <a:srgbClr val="2B59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3D6399"/>
        </a:accent1>
        <a:accent2>
          <a:srgbClr val="735C00"/>
        </a:accent2>
        <a:accent3>
          <a:srgbClr val="FFE2AA"/>
        </a:accent3>
        <a:accent4>
          <a:srgbClr val="000000"/>
        </a:accent4>
        <a:accent5>
          <a:srgbClr val="AFB7CA"/>
        </a:accent5>
        <a:accent6>
          <a:srgbClr val="685300"/>
        </a:accent6>
        <a:hlink>
          <a:srgbClr val="913A5C"/>
        </a:hlink>
        <a:folHlink>
          <a:srgbClr val="5742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198019"/>
        </a:accent1>
        <a:accent2>
          <a:srgbClr val="994545"/>
        </a:accent2>
        <a:accent3>
          <a:srgbClr val="FFE2AA"/>
        </a:accent3>
        <a:accent4>
          <a:srgbClr val="000000"/>
        </a:accent4>
        <a:accent5>
          <a:srgbClr val="ABC0AB"/>
        </a:accent5>
        <a:accent6>
          <a:srgbClr val="8A3E3E"/>
        </a:accent6>
        <a:hlink>
          <a:srgbClr val="574E85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18100"/>
        </a:accent1>
        <a:accent2>
          <a:srgbClr val="916D00"/>
        </a:accent2>
        <a:accent3>
          <a:srgbClr val="FFFFFF"/>
        </a:accent3>
        <a:accent4>
          <a:srgbClr val="000000"/>
        </a:accent4>
        <a:accent5>
          <a:srgbClr val="CDC1AA"/>
        </a:accent5>
        <a:accent6>
          <a:srgbClr val="836200"/>
        </a:accent6>
        <a:hlink>
          <a:srgbClr val="735C00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66708"/>
        </a:accent1>
        <a:accent2>
          <a:srgbClr val="6E6E00"/>
        </a:accent2>
        <a:accent3>
          <a:srgbClr val="FFFFFF"/>
        </a:accent3>
        <a:accent4>
          <a:srgbClr val="000000"/>
        </a:accent4>
        <a:accent5>
          <a:srgbClr val="D0B8AA"/>
        </a:accent5>
        <a:accent6>
          <a:srgbClr val="636300"/>
        </a:accent6>
        <a:hlink>
          <a:srgbClr val="6E5800"/>
        </a:hlink>
        <a:folHlink>
          <a:srgbClr val="2B59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8F8F8"/>
        </a:lt1>
        <a:dk2>
          <a:srgbClr val="000000"/>
        </a:dk2>
        <a:lt2>
          <a:srgbClr val="CCCCCC"/>
        </a:lt2>
        <a:accent1>
          <a:srgbClr val="3D6399"/>
        </a:accent1>
        <a:accent2>
          <a:srgbClr val="735C00"/>
        </a:accent2>
        <a:accent3>
          <a:srgbClr val="FBFBFB"/>
        </a:accent3>
        <a:accent4>
          <a:srgbClr val="000000"/>
        </a:accent4>
        <a:accent5>
          <a:srgbClr val="AFB7CA"/>
        </a:accent5>
        <a:accent6>
          <a:srgbClr val="685300"/>
        </a:accent6>
        <a:hlink>
          <a:srgbClr val="913A5C"/>
        </a:hlink>
        <a:folHlink>
          <a:srgbClr val="5742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198019"/>
        </a:accent1>
        <a:accent2>
          <a:srgbClr val="994545"/>
        </a:accent2>
        <a:accent3>
          <a:srgbClr val="FFFFFF"/>
        </a:accent3>
        <a:accent4>
          <a:srgbClr val="000000"/>
        </a:accent4>
        <a:accent5>
          <a:srgbClr val="ABC0AB"/>
        </a:accent5>
        <a:accent6>
          <a:srgbClr val="8A3E3E"/>
        </a:accent6>
        <a:hlink>
          <a:srgbClr val="574E85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Литейная">
  <a:themeElements>
    <a:clrScheme name="Перспектива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06</Template>
  <TotalTime>2298</TotalTime>
  <Words>1083</Words>
  <Application>Microsoft Office PowerPoint</Application>
  <PresentationFormat>Экран (4:3)</PresentationFormat>
  <Paragraphs>132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pomarancz myszka komp</vt:lpstr>
      <vt:lpstr>1_Default Design</vt:lpstr>
      <vt:lpstr>Литейная</vt:lpstr>
      <vt:lpstr>Штакина Василиса Владиславовна</vt:lpstr>
      <vt:lpstr>Литературное чтение  Владимир Сутеев  «Палочка-выручалочка»</vt:lpstr>
      <vt:lpstr>Владимир Сутеев  «Палочка-выручалочка»</vt:lpstr>
      <vt:lpstr>Владимир Сутеев  «Палочка-выручалочка»</vt:lpstr>
      <vt:lpstr>Структура урока  </vt:lpstr>
      <vt:lpstr>Методы и приёмы</vt:lpstr>
      <vt:lpstr>Мотивация к учебной деятельности.</vt:lpstr>
      <vt:lpstr>Актуализация опорных знаний</vt:lpstr>
      <vt:lpstr>Постановка учебной задачи.</vt:lpstr>
      <vt:lpstr>Открытие нового знания.</vt:lpstr>
      <vt:lpstr>Первичное закрепление во внешней речи.</vt:lpstr>
      <vt:lpstr>Самостоятельная работа.</vt:lpstr>
      <vt:lpstr>Включение нового знания в систему знаний и повторение.</vt:lpstr>
      <vt:lpstr>Итог. Рефлексия.</vt:lpstr>
      <vt:lpstr>Результаты урока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Штакина Василиса Владиславовна</dc:title>
  <dc:creator>МОУ Сосьвинская СОШ</dc:creator>
  <cp:lastModifiedBy>павел</cp:lastModifiedBy>
  <cp:revision>70</cp:revision>
  <dcterms:created xsi:type="dcterms:W3CDTF">2013-01-26T07:24:53Z</dcterms:created>
  <dcterms:modified xsi:type="dcterms:W3CDTF">2013-03-12T15:00:37Z</dcterms:modified>
</cp:coreProperties>
</file>