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56" r:id="rId2"/>
    <p:sldId id="257" r:id="rId3"/>
    <p:sldId id="260" r:id="rId4"/>
    <p:sldId id="259" r:id="rId5"/>
    <p:sldId id="261" r:id="rId6"/>
    <p:sldId id="262" r:id="rId7"/>
    <p:sldId id="265" r:id="rId8"/>
    <p:sldId id="266" r:id="rId9"/>
    <p:sldId id="281" r:id="rId10"/>
    <p:sldId id="282" r:id="rId11"/>
    <p:sldId id="267" r:id="rId12"/>
    <p:sldId id="269" r:id="rId13"/>
    <p:sldId id="270" r:id="rId14"/>
    <p:sldId id="271" r:id="rId15"/>
    <p:sldId id="272" r:id="rId16"/>
    <p:sldId id="273" r:id="rId17"/>
    <p:sldId id="278" r:id="rId18"/>
    <p:sldId id="274" r:id="rId19"/>
    <p:sldId id="279" r:id="rId20"/>
    <p:sldId id="275" r:id="rId21"/>
    <p:sldId id="280" r:id="rId22"/>
    <p:sldId id="276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0E04D1-C0FD-4EB2-815A-FC4553CBABEA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0C7354-021D-4E95-958B-8183FC449D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D42B57-F5C8-45C0-9BC3-899A59311C26}" type="slidenum">
              <a:rPr lang="ru-RU"/>
              <a:pPr/>
              <a:t>3</a:t>
            </a:fld>
            <a:endParaRPr lang="ru-RU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Информационные технологии всерьез и навсегда стали инструментом школьного образования. Компьютерное оборудование и широко распространенные прикладные программные средства позволяют дополнять и обогащать традиционные формы школьного образования. Еще важнее с помощью инновационных технологий построить эффективное информационное взаимодействие в рамках учебного процесса, которое выведет школьное образование на новый уровень, и станет технологической основой школы XXI века. </a:t>
            </a:r>
            <a:endParaRPr lang="ru-RU" sz="1000"/>
          </a:p>
          <a:p>
            <a:r>
              <a:rPr lang="ru-RU" sz="1000"/>
              <a:t>Использование ИКТ в школе позволяет формировать у учеников знаний и навыков, необходимых для жизни и трудовой деятельности в информационном обществе, ИКТ –компетентность, умение мыслить глобально, готовность работать в команде, гражданское сознание.</a:t>
            </a:r>
          </a:p>
          <a:p>
            <a:r>
              <a:rPr lang="ru-RU" sz="1000"/>
              <a:t>Школа - сложный механизм. Три больших блока задач, которые вы видите.</a:t>
            </a:r>
          </a:p>
          <a:p>
            <a:r>
              <a:rPr lang="ru-RU" sz="1000"/>
              <a:t>Далее – будут эти же три блока, представленные в виде составных элементов, с инфраструктурой и системами каждого из них.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0A299C-723A-4EE0-B347-3F00ED902AD8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AAF570-F643-4CC5-8A68-F1ECFCFFF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0A299C-723A-4EE0-B347-3F00ED902AD8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AAF570-F643-4CC5-8A68-F1ECFCFFF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0A299C-723A-4EE0-B347-3F00ED902AD8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AAF570-F643-4CC5-8A68-F1ECFCFFF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0A299C-723A-4EE0-B347-3F00ED902AD8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AAF570-F643-4CC5-8A68-F1ECFCFFF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0A299C-723A-4EE0-B347-3F00ED902AD8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AAF570-F643-4CC5-8A68-F1ECFCFFF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0A299C-723A-4EE0-B347-3F00ED902AD8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AAF570-F643-4CC5-8A68-F1ECFCFFF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0A299C-723A-4EE0-B347-3F00ED902AD8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AAF570-F643-4CC5-8A68-F1ECFCFFF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0A299C-723A-4EE0-B347-3F00ED902AD8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AAF570-F643-4CC5-8A68-F1ECFCFFF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0A299C-723A-4EE0-B347-3F00ED902AD8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AAF570-F643-4CC5-8A68-F1ECFCFFF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0A299C-723A-4EE0-B347-3F00ED902AD8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AAF570-F643-4CC5-8A68-F1ECFCFFF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0A299C-723A-4EE0-B347-3F00ED902AD8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AAF570-F643-4CC5-8A68-F1ECFCFFF8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70A299C-723A-4EE0-B347-3F00ED902AD8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6AAF570-F643-4CC5-8A68-F1ECFCFFF8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Автоматизация мониторинга деятельности педагогического коллектива для проблемного анализа 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и своевременной корректировки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717032"/>
            <a:ext cx="5220072" cy="432048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Arial Narrow" pitchFamily="34" charset="0"/>
              </a:rPr>
              <a:t>Яшина Е.В. заместитель директора по УВР</a:t>
            </a:r>
            <a:endParaRPr lang="ru-RU" sz="2000" dirty="0">
              <a:latin typeface="Arial Narrow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1720" y="476672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 Narrow" pitchFamily="34" charset="0"/>
              </a:rPr>
              <a:t>МОУ «Лицей г.Козьмодемьянска»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7744" y="609329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 Narrow" pitchFamily="34" charset="0"/>
              </a:rPr>
              <a:t>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Отчеты: 	«Анализ»</a:t>
            </a:r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052736"/>
            <a:ext cx="8229600" cy="47720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Отчеты: 	«Анализ»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259632" y="4509120"/>
            <a:ext cx="4752528" cy="445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+mj-cs"/>
              </a:rPr>
              <a:t>Итоговый по параллелям </a:t>
            </a:r>
            <a:br>
              <a:rPr lang="ru-RU" sz="2400" b="1" kern="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+mj-cs"/>
              </a:rPr>
            </a:br>
            <a:r>
              <a:rPr lang="ru-RU" sz="2400" b="1" kern="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+mj-cs"/>
              </a:rPr>
              <a:t>за каждую четверть (полугодие)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268760"/>
            <a:ext cx="8640962" cy="23042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Отчеты: 	«Анализ»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619672" y="5877272"/>
            <a:ext cx="6336704" cy="445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+mj-cs"/>
              </a:rPr>
              <a:t>Экзаменационный по каждому классу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268760"/>
            <a:ext cx="8667917" cy="42210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Отчеты: 	«Анализ»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2123728" y="3645024"/>
            <a:ext cx="3960440" cy="445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kern="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+mj-cs"/>
              </a:rPr>
              <a:t>Экзаменационный </a:t>
            </a:r>
            <a:br>
              <a:rPr lang="ru-RU" sz="2800" b="1" kern="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+mj-cs"/>
              </a:rPr>
            </a:br>
            <a:r>
              <a:rPr lang="ru-RU" sz="2800" b="1" kern="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+mj-cs"/>
              </a:rPr>
              <a:t>по параллели 9 классов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268760"/>
            <a:ext cx="8640960" cy="13904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Отчеты: 	«Анализ»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475656" y="6412558"/>
            <a:ext cx="5472608" cy="445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+mj-cs"/>
              </a:rPr>
              <a:t>Итоговый по каждому классу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/>
          <a:srcRect l="1772" t="19195" r="20267" b="10669"/>
          <a:stretch>
            <a:fillRect/>
          </a:stretch>
        </p:blipFill>
        <p:spPr bwMode="auto">
          <a:xfrm>
            <a:off x="683568" y="908720"/>
            <a:ext cx="7632848" cy="54933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319590"/>
            <a:ext cx="8640960" cy="26354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Отчеты: 	«Анализ»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835696" y="4437112"/>
            <a:ext cx="5256584" cy="445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kern="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+mj-cs"/>
              </a:rPr>
              <a:t>Итоговый по параллелям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Отчеты:  «Степень </a:t>
            </a:r>
            <a:r>
              <a:rPr lang="ru-RU" sz="4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обученности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</a:t>
            </a:r>
            <a:b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по базовым предметам»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700808"/>
            <a:ext cx="8784976" cy="3169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1619672" y="5157192"/>
            <a:ext cx="3960440" cy="445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kern="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+mj-cs"/>
              </a:rPr>
              <a:t>По 5-9 классам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Отчеты:  «Степень </a:t>
            </a:r>
            <a:r>
              <a:rPr lang="ru-RU" sz="4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обученности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</a:t>
            </a:r>
            <a:b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по базовым предметам»</a:t>
            </a:r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556792"/>
            <a:ext cx="6581775" cy="44386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0623" y="1700807"/>
            <a:ext cx="8803865" cy="34563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Отчеты:  «Степень </a:t>
            </a:r>
            <a:r>
              <a:rPr lang="ru-RU" sz="4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обученности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</a:t>
            </a:r>
            <a:b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по базовым предметам»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2483768" y="5301208"/>
            <a:ext cx="3960440" cy="445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kern="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+mj-cs"/>
              </a:rPr>
              <a:t>По 10-11 классам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Отчеты:  «Степень </a:t>
            </a:r>
            <a:r>
              <a:rPr lang="ru-RU" sz="4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обученности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</a:t>
            </a:r>
            <a:b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по базовым предметам»</a:t>
            </a:r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84784"/>
            <a:ext cx="6924675" cy="44862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i="1" dirty="0" smtClean="0">
                <a:solidFill>
                  <a:srgbClr val="002060"/>
                </a:solidFill>
                <a:latin typeface="Arial Narrow" pitchFamily="34" charset="0"/>
              </a:rPr>
              <a:t>«В школе должны быть созданы кадровые, материально-технические и другие условия, обеспечивающие развитие образовательной инфраструктуры в соответствии с требованиями времени».</a:t>
            </a:r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Национальная образовательная инициатива 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«Наша новая школа»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Отчеты:  «Успеваемость</a:t>
            </a:r>
            <a:b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по базовым предметам»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2771800" y="5373216"/>
            <a:ext cx="3960440" cy="445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kern="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+mj-cs"/>
              </a:rPr>
              <a:t>По каждому предмету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 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628800"/>
            <a:ext cx="7416824" cy="3600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Отчеты:  «Успеваемость</a:t>
            </a:r>
            <a:b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по базовым предметам»</a:t>
            </a: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84784"/>
            <a:ext cx="7143750" cy="43529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Отчеты:  «Успеваемость </a:t>
            </a:r>
            <a:b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по ступеням обучения»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2123728" y="5301208"/>
            <a:ext cx="4464496" cy="445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kern="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+mj-cs"/>
              </a:rPr>
              <a:t>По ступеням (</a:t>
            </a:r>
            <a:r>
              <a:rPr lang="en-US" sz="2800" b="1" kern="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+mj-cs"/>
              </a:rPr>
              <a:t>I, II, III</a:t>
            </a:r>
            <a:r>
              <a:rPr lang="ru-RU" sz="2800" b="1" kern="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+mj-cs"/>
              </a:rPr>
              <a:t>)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628800"/>
            <a:ext cx="8510666" cy="33843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Отчеты:  «Успеваемость </a:t>
            </a:r>
            <a:b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по ступеням обучения»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2339752" y="5949280"/>
            <a:ext cx="4464496" cy="445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kern="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+mj-cs"/>
              </a:rPr>
              <a:t>По ступеням (</a:t>
            </a:r>
            <a:r>
              <a:rPr lang="en-US" sz="2800" b="1" kern="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+mj-cs"/>
              </a:rPr>
              <a:t> I</a:t>
            </a:r>
            <a:r>
              <a:rPr lang="ru-RU" sz="2800" b="1" kern="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+mj-cs"/>
              </a:rPr>
              <a:t>, </a:t>
            </a:r>
            <a:r>
              <a:rPr lang="en-US" sz="2800" b="1" kern="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+mj-cs"/>
              </a:rPr>
              <a:t>II, III</a:t>
            </a:r>
            <a:r>
              <a:rPr lang="ru-RU" sz="2800" b="1" kern="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+mj-cs"/>
              </a:rPr>
              <a:t>)</a:t>
            </a:r>
          </a:p>
        </p:txBody>
      </p:sp>
      <p:pic>
        <p:nvPicPr>
          <p:cNvPr id="5" name="Рисунок 4" descr="1.bmp"/>
          <p:cNvPicPr>
            <a:picLocks noChangeAspect="1"/>
          </p:cNvPicPr>
          <p:nvPr/>
        </p:nvPicPr>
        <p:blipFill>
          <a:blip r:embed="rId2" cstate="print"/>
          <a:srcRect r="41338" b="53354"/>
          <a:stretch>
            <a:fillRect/>
          </a:stretch>
        </p:blipFill>
        <p:spPr>
          <a:xfrm>
            <a:off x="1547664" y="1988840"/>
            <a:ext cx="6170560" cy="34563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ChangeArrowheads="1"/>
          </p:cNvSpPr>
          <p:nvPr/>
        </p:nvSpPr>
        <p:spPr bwMode="auto">
          <a:xfrm>
            <a:off x="395536" y="188913"/>
            <a:ext cx="8353177" cy="792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  <a:cs typeface="+mj-cs"/>
              </a:rPr>
              <a:t>Информатизация средней школы </a:t>
            </a:r>
          </a:p>
        </p:txBody>
      </p:sp>
      <p:sp>
        <p:nvSpPr>
          <p:cNvPr id="118811" name="Rectangle 27"/>
          <p:cNvSpPr>
            <a:spLocks noChangeArrowheads="1"/>
          </p:cNvSpPr>
          <p:nvPr/>
        </p:nvSpPr>
        <p:spPr bwMode="auto">
          <a:xfrm>
            <a:off x="323528" y="1052736"/>
            <a:ext cx="8496944" cy="7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/>
            <a:r>
              <a:rPr lang="ru-RU" sz="2000" dirty="0">
                <a:latin typeface="Arial Narrow" pitchFamily="34" charset="0"/>
              </a:rPr>
              <a:t>     Задачи оснащения образовательных учреждений </a:t>
            </a:r>
            <a:r>
              <a:rPr lang="ru-RU" sz="2000" dirty="0" smtClean="0">
                <a:latin typeface="Arial Narrow" pitchFamily="34" charset="0"/>
              </a:rPr>
              <a:t/>
            </a:r>
            <a:br>
              <a:rPr lang="ru-RU" sz="2000" dirty="0" smtClean="0">
                <a:latin typeface="Arial Narrow" pitchFamily="34" charset="0"/>
              </a:rPr>
            </a:br>
            <a:r>
              <a:rPr lang="ru-RU" sz="2000" dirty="0" smtClean="0">
                <a:latin typeface="Arial Narrow" pitchFamily="34" charset="0"/>
              </a:rPr>
              <a:t>средствами </a:t>
            </a:r>
            <a:r>
              <a:rPr lang="ru-RU" sz="2000" dirty="0">
                <a:latin typeface="Arial Narrow" pitchFamily="34" charset="0"/>
              </a:rPr>
              <a:t>информационных и коммуникационных технологий</a:t>
            </a:r>
          </a:p>
        </p:txBody>
      </p:sp>
      <p:sp>
        <p:nvSpPr>
          <p:cNvPr id="118812" name="Text Box 67"/>
          <p:cNvSpPr txBox="1">
            <a:spLocks noChangeArrowheads="1"/>
          </p:cNvSpPr>
          <p:nvPr/>
        </p:nvSpPr>
        <p:spPr bwMode="auto">
          <a:xfrm>
            <a:off x="288727" y="3573413"/>
            <a:ext cx="2987675" cy="1400383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700" dirty="0">
                <a:solidFill>
                  <a:srgbClr val="C00000"/>
                </a:solidFill>
                <a:latin typeface="Arial Narrow" pitchFamily="34" charset="0"/>
              </a:rPr>
              <a:t>Планирование, организация и управление учебным процессом с использованием информационных и коммуникационных технологий</a:t>
            </a:r>
          </a:p>
        </p:txBody>
      </p:sp>
      <p:sp>
        <p:nvSpPr>
          <p:cNvPr id="118813" name="AutoShape 29"/>
          <p:cNvSpPr>
            <a:spLocks noChangeArrowheads="1"/>
          </p:cNvSpPr>
          <p:nvPr/>
        </p:nvSpPr>
        <p:spPr bwMode="auto">
          <a:xfrm>
            <a:off x="468115" y="2420888"/>
            <a:ext cx="2663825" cy="1079500"/>
          </a:xfrm>
          <a:prstGeom prst="flowChartAlternateProcess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7C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8814" name="Text Box 69"/>
          <p:cNvSpPr txBox="1">
            <a:spLocks noChangeArrowheads="1"/>
          </p:cNvSpPr>
          <p:nvPr/>
        </p:nvSpPr>
        <p:spPr bwMode="auto">
          <a:xfrm>
            <a:off x="539552" y="2420888"/>
            <a:ext cx="2520950" cy="1138773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700" b="1" dirty="0">
                <a:solidFill>
                  <a:schemeClr val="bg1"/>
                </a:solidFill>
                <a:latin typeface="Arial Narrow" pitchFamily="34" charset="0"/>
              </a:rPr>
              <a:t>Планирование, организация и управление учебным процессом  </a:t>
            </a:r>
          </a:p>
        </p:txBody>
      </p:sp>
      <p:sp>
        <p:nvSpPr>
          <p:cNvPr id="118816" name="Text Box 46"/>
          <p:cNvSpPr txBox="1">
            <a:spLocks noChangeArrowheads="1"/>
          </p:cNvSpPr>
          <p:nvPr/>
        </p:nvSpPr>
        <p:spPr bwMode="auto">
          <a:xfrm>
            <a:off x="3276997" y="4431159"/>
            <a:ext cx="2879725" cy="1923604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700" dirty="0">
                <a:solidFill>
                  <a:srgbClr val="002060"/>
                </a:solidFill>
                <a:latin typeface="Arial Narrow" pitchFamily="34" charset="0"/>
              </a:rPr>
              <a:t>Обеспечение процесса структурного и учебного планирования, кадрового и финансового учета, учета движения контингента, организации документооборота и отчетности</a:t>
            </a:r>
            <a:r>
              <a:rPr lang="ru-RU" sz="1700" b="1" dirty="0">
                <a:solidFill>
                  <a:srgbClr val="002060"/>
                </a:solidFill>
                <a:latin typeface="Arial Narrow" pitchFamily="34" charset="0"/>
              </a:rPr>
              <a:t> </a:t>
            </a:r>
            <a:endParaRPr lang="ru-RU" sz="1700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118818" name="AutoShape 34"/>
          <p:cNvSpPr>
            <a:spLocks noChangeArrowheads="1"/>
          </p:cNvSpPr>
          <p:nvPr/>
        </p:nvSpPr>
        <p:spPr bwMode="auto">
          <a:xfrm>
            <a:off x="3419872" y="3284984"/>
            <a:ext cx="2520950" cy="1079500"/>
          </a:xfrm>
          <a:prstGeom prst="flowChartAlternateProcess">
            <a:avLst/>
          </a:prstGeom>
          <a:gradFill rotWithShape="1">
            <a:gsLst>
              <a:gs pos="0">
                <a:srgbClr val="0083D7"/>
              </a:gs>
              <a:gs pos="100000">
                <a:srgbClr val="0083D7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83D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8819" name="Text Box 70"/>
          <p:cNvSpPr txBox="1">
            <a:spLocks noChangeArrowheads="1"/>
          </p:cNvSpPr>
          <p:nvPr/>
        </p:nvSpPr>
        <p:spPr bwMode="auto">
          <a:xfrm>
            <a:off x="3524647" y="3284984"/>
            <a:ext cx="2311400" cy="877163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700" b="1" dirty="0">
                <a:solidFill>
                  <a:schemeClr val="bg1"/>
                </a:solidFill>
                <a:latin typeface="Arial Narrow" pitchFamily="34" charset="0"/>
              </a:rPr>
              <a:t> Административное  управление деятельностью школы</a:t>
            </a:r>
          </a:p>
        </p:txBody>
      </p:sp>
      <p:sp>
        <p:nvSpPr>
          <p:cNvPr id="118821" name="AutoShape 37"/>
          <p:cNvSpPr>
            <a:spLocks noChangeArrowheads="1"/>
          </p:cNvSpPr>
          <p:nvPr/>
        </p:nvSpPr>
        <p:spPr bwMode="auto">
          <a:xfrm>
            <a:off x="6300192" y="1988840"/>
            <a:ext cx="2447925" cy="1011238"/>
          </a:xfrm>
          <a:prstGeom prst="flowChartAlternateProcess">
            <a:avLst/>
          </a:prstGeom>
          <a:solidFill>
            <a:schemeClr val="hlink"/>
          </a:solidFill>
          <a:ln w="9525">
            <a:solidFill>
              <a:srgbClr val="0083D7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8822" name="Text Box 70"/>
          <p:cNvSpPr txBox="1">
            <a:spLocks noChangeArrowheads="1"/>
          </p:cNvSpPr>
          <p:nvPr/>
        </p:nvSpPr>
        <p:spPr bwMode="auto">
          <a:xfrm>
            <a:off x="6444208" y="2132856"/>
            <a:ext cx="2244725" cy="877163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700" b="1" dirty="0">
                <a:solidFill>
                  <a:schemeClr val="bg1"/>
                </a:solidFill>
                <a:latin typeface="Arial Narrow" pitchFamily="34" charset="0"/>
              </a:rPr>
              <a:t>Обеспечение содержания учебного процесса</a:t>
            </a:r>
          </a:p>
        </p:txBody>
      </p:sp>
      <p:sp>
        <p:nvSpPr>
          <p:cNvPr id="118824" name="Text Box 46"/>
          <p:cNvSpPr txBox="1">
            <a:spLocks noChangeArrowheads="1"/>
          </p:cNvSpPr>
          <p:nvPr/>
        </p:nvSpPr>
        <p:spPr bwMode="auto">
          <a:xfrm>
            <a:off x="6011267" y="3069928"/>
            <a:ext cx="2916237" cy="1661993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700" dirty="0">
                <a:solidFill>
                  <a:srgbClr val="990000"/>
                </a:solidFill>
                <a:latin typeface="Arial Narrow" pitchFamily="34" charset="0"/>
              </a:rPr>
              <a:t>Обеспечение учителей и учащихся цифровыми образовательными ресурсами (ЦОР), учебными материалами и результатами учебной деятельности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2123728" y="1700808"/>
            <a:ext cx="2016224" cy="648072"/>
          </a:xfrm>
          <a:prstGeom prst="straightConnector1">
            <a:avLst/>
          </a:prstGeom>
          <a:ln w="34925" cmpd="thickThin">
            <a:solidFill>
              <a:srgbClr val="002060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427984" y="1700808"/>
            <a:ext cx="0" cy="1440160"/>
          </a:xfrm>
          <a:prstGeom prst="straightConnector1">
            <a:avLst/>
          </a:prstGeom>
          <a:ln w="34925" cmpd="thickThin">
            <a:solidFill>
              <a:srgbClr val="002060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860032" y="1772816"/>
            <a:ext cx="1368152" cy="648072"/>
          </a:xfrm>
          <a:prstGeom prst="straightConnector1">
            <a:avLst/>
          </a:prstGeom>
          <a:ln w="34925" cmpd="thickThin">
            <a:solidFill>
              <a:srgbClr val="002060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78296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ПТК «Электронная учительская»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3528" y="1052736"/>
            <a:ext cx="8373616" cy="4958011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2600" dirty="0" smtClean="0">
                <a:latin typeface="Arial Narrow" pitchFamily="34" charset="0"/>
              </a:rPr>
              <a:t>Реальное повышение эффективности использования информационных систем всеми педагогическими работниками общеобразовательного учреждения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2600" dirty="0" smtClean="0">
                <a:latin typeface="Arial Narrow" pitchFamily="34" charset="0"/>
              </a:rPr>
              <a:t>Формирование и внедрение в практику работы школ электронного документооборота как основы реализации </a:t>
            </a:r>
            <a:r>
              <a:rPr lang="ru-RU" sz="2600" b="1" dirty="0" smtClean="0">
                <a:latin typeface="Arial Narrow" pitchFamily="34" charset="0"/>
              </a:rPr>
              <a:t>системы</a:t>
            </a:r>
            <a:r>
              <a:rPr lang="ru-RU" sz="2600" dirty="0" smtClean="0">
                <a:latin typeface="Arial Narrow" pitchFamily="34" charset="0"/>
              </a:rPr>
              <a:t> электронного </a:t>
            </a:r>
            <a:r>
              <a:rPr lang="ru-RU" sz="2600" b="1" dirty="0" smtClean="0">
                <a:latin typeface="Arial Narrow" pitchFamily="34" charset="0"/>
              </a:rPr>
              <a:t>публичного мониторинга</a:t>
            </a:r>
            <a:endParaRPr lang="ru-RU" sz="2600" dirty="0" smtClean="0">
              <a:latin typeface="Arial Narrow" pitchFamily="34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2600" dirty="0" smtClean="0">
                <a:latin typeface="Arial Narrow" pitchFamily="34" charset="0"/>
              </a:rPr>
              <a:t>Информационная открытость школы за счет предоставления потребителям (учащимся, их родителям и общественности) широких возможностей оперативного получения </a:t>
            </a:r>
            <a:br>
              <a:rPr lang="ru-RU" sz="2600" dirty="0" smtClean="0">
                <a:latin typeface="Arial Narrow" pitchFamily="34" charset="0"/>
              </a:rPr>
            </a:br>
            <a:r>
              <a:rPr lang="ru-RU" sz="2600" dirty="0" smtClean="0">
                <a:latin typeface="Arial Narrow" pitchFamily="34" charset="0"/>
              </a:rPr>
              <a:t>информации о наиболее значимых событиях </a:t>
            </a:r>
            <a:br>
              <a:rPr lang="ru-RU" sz="2600" dirty="0" smtClean="0">
                <a:latin typeface="Arial Narrow" pitchFamily="34" charset="0"/>
              </a:rPr>
            </a:br>
            <a:r>
              <a:rPr lang="ru-RU" sz="2600" dirty="0" smtClean="0">
                <a:latin typeface="Arial Narrow" pitchFamily="34" charset="0"/>
              </a:rPr>
              <a:t>образовательной деятельности</a:t>
            </a:r>
            <a:endParaRPr lang="ru-RU" sz="26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183880" cy="619512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Педагогический мониторинг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556792"/>
            <a:ext cx="8183880" cy="4403976"/>
          </a:xfrm>
        </p:spPr>
        <p:txBody>
          <a:bodyPr/>
          <a:lstStyle/>
          <a:p>
            <a:pPr>
              <a:buClr>
                <a:schemeClr val="accent2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2600" dirty="0" smtClean="0">
                <a:latin typeface="Arial Narrow" pitchFamily="34" charset="0"/>
              </a:rPr>
              <a:t>форма организации, сбора, обработки, хранения и распространения информации о качестве образовательного процесса, обеспечивающую непрерывное слежение за ее содержанием и прогнозирование ее развития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2600" dirty="0" smtClean="0">
                <a:latin typeface="Arial Narrow" pitchFamily="34" charset="0"/>
              </a:rPr>
              <a:t>система накопления инновационного опыта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Мониторинг успеваемости и степени </a:t>
            </a:r>
            <a:r>
              <a:rPr lang="ru-RU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обученности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 учащихся (СОУ) на основе отметок в электронном классном журнале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endParaRPr lang="ru-RU" dirty="0" smtClean="0"/>
          </a:p>
          <a:p>
            <a:pPr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</a:pPr>
            <a:r>
              <a:rPr lang="ru-RU" dirty="0" smtClean="0">
                <a:latin typeface="Arial Narrow" pitchFamily="34" charset="0"/>
              </a:rPr>
              <a:t>успеваемость в % от общего количества учащихся 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</a:pPr>
            <a:r>
              <a:rPr lang="ru-RU" dirty="0" smtClean="0">
                <a:latin typeface="Arial Narrow" pitchFamily="34" charset="0"/>
              </a:rPr>
              <a:t>качество знаний по количеству "4" и </a:t>
            </a:r>
            <a:r>
              <a:rPr lang="ru-RU" smtClean="0">
                <a:latin typeface="Arial Narrow" pitchFamily="34" charset="0"/>
              </a:rPr>
              <a:t>"5" </a:t>
            </a:r>
            <a:endParaRPr lang="ru-RU" dirty="0" smtClean="0">
              <a:latin typeface="Arial Narrow" pitchFamily="34" charset="0"/>
            </a:endParaRPr>
          </a:p>
          <a:p>
            <a:pPr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</a:pPr>
            <a:r>
              <a:rPr lang="ru-RU" dirty="0" smtClean="0">
                <a:latin typeface="Arial Narrow" pitchFamily="34" charset="0"/>
              </a:rPr>
              <a:t>средний балл 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pitchFamily="2" charset="2"/>
              <a:buChar char="ü"/>
            </a:pPr>
            <a:r>
              <a:rPr lang="ru-RU" dirty="0" smtClean="0">
                <a:latin typeface="Arial Narrow" pitchFamily="34" charset="0"/>
              </a:rPr>
              <a:t>степень </a:t>
            </a:r>
            <a:r>
              <a:rPr lang="ru-RU" dirty="0" err="1" smtClean="0">
                <a:latin typeface="Arial Narrow" pitchFamily="34" charset="0"/>
              </a:rPr>
              <a:t>обученности</a:t>
            </a:r>
            <a:r>
              <a:rPr lang="ru-RU" dirty="0" smtClean="0">
                <a:latin typeface="Arial Narrow" pitchFamily="34" charset="0"/>
              </a:rPr>
              <a:t> учащихся </a:t>
            </a:r>
            <a:br>
              <a:rPr lang="ru-RU" dirty="0" smtClean="0">
                <a:latin typeface="Arial Narrow" pitchFamily="34" charset="0"/>
              </a:rPr>
            </a:br>
            <a:r>
              <a:rPr lang="ru-RU" dirty="0" smtClean="0">
                <a:latin typeface="Arial Narrow" pitchFamily="34" charset="0"/>
              </a:rPr>
              <a:t>(по В.П. Симонову)</a:t>
            </a:r>
            <a:endParaRPr lang="ru-RU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404664"/>
          <a:ext cx="8136904" cy="550023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999748"/>
                <a:gridCol w="3792626"/>
                <a:gridCol w="2344530"/>
              </a:tblGrid>
              <a:tr h="633297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j-cs"/>
                        </a:rPr>
                        <a:t>Диагностический показатель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j-cs"/>
                        </a:rPr>
                        <a:t>Методика (формула)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itchFamily="18" charset="0"/>
                          <a:ea typeface="Cambria Math" pitchFamily="18" charset="0"/>
                          <a:cs typeface="+mj-cs"/>
                        </a:rPr>
                        <a:t>Примечание</a:t>
                      </a:r>
                    </a:p>
                  </a:txBody>
                  <a:tcPr/>
                </a:tc>
              </a:tr>
              <a:tr h="769902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latin typeface="Arial Narrow" pitchFamily="34" charset="0"/>
                        </a:rPr>
                        <a:t>Успеваемость</a:t>
                      </a:r>
                      <a:endParaRPr lang="ru-RU" sz="2000" b="1" i="1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 Narrow" pitchFamily="34" charset="0"/>
                        </a:rPr>
                        <a:t>Без «2»</a:t>
                      </a:r>
                      <a:endParaRPr lang="ru-RU" dirty="0">
                        <a:latin typeface="Arial Narrow" pitchFamily="34" charset="0"/>
                      </a:endParaRPr>
                    </a:p>
                  </a:txBody>
                  <a:tcPr anchor="ctr"/>
                </a:tc>
              </a:tr>
              <a:tr h="769902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latin typeface="Arial Narrow" pitchFamily="34" charset="0"/>
                        </a:rPr>
                        <a:t>Качество</a:t>
                      </a:r>
                      <a:endParaRPr lang="ru-RU" sz="2000" b="1" i="1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>
                        <a:latin typeface="Arial Narrow" pitchFamily="34" charset="0"/>
                      </a:endParaRPr>
                    </a:p>
                  </a:txBody>
                  <a:tcPr anchor="ctr"/>
                </a:tc>
              </a:tr>
              <a:tr h="769902"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latin typeface="Arial Narrow" pitchFamily="34" charset="0"/>
                        </a:rPr>
                        <a:t>Средний балл</a:t>
                      </a:r>
                      <a:endParaRPr lang="ru-RU" sz="2000" b="1" i="1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>
                        <a:latin typeface="Arial Narrow" pitchFamily="34" charset="0"/>
                      </a:endParaRPr>
                    </a:p>
                  </a:txBody>
                  <a:tcPr anchor="ctr"/>
                </a:tc>
              </a:tr>
              <a:tr h="769902">
                <a:tc rowSpan="3">
                  <a:txBody>
                    <a:bodyPr/>
                    <a:lstStyle/>
                    <a:p>
                      <a:r>
                        <a:rPr lang="ru-RU" sz="2000" b="1" i="1" dirty="0" smtClean="0">
                          <a:latin typeface="Arial Narrow" pitchFamily="34" charset="0"/>
                        </a:rPr>
                        <a:t>Степень </a:t>
                      </a:r>
                      <a:r>
                        <a:rPr lang="ru-RU" sz="2000" b="1" i="1" dirty="0" err="1" smtClean="0">
                          <a:latin typeface="Arial Narrow" pitchFamily="34" charset="0"/>
                        </a:rPr>
                        <a:t>обученности</a:t>
                      </a:r>
                      <a:r>
                        <a:rPr lang="ru-RU" sz="2000" b="1" i="1" dirty="0" smtClean="0">
                          <a:latin typeface="Arial Narrow" pitchFamily="34" charset="0"/>
                        </a:rPr>
                        <a:t> учащихся</a:t>
                      </a:r>
                      <a:endParaRPr lang="ru-RU" sz="2000" b="1" i="1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 Narrow" pitchFamily="34" charset="0"/>
                        </a:rPr>
                        <a:t>Первый (высший) уровень требований</a:t>
                      </a:r>
                      <a:endParaRPr lang="ru-RU" dirty="0">
                        <a:latin typeface="Arial Narrow" pitchFamily="34" charset="0"/>
                      </a:endParaRPr>
                    </a:p>
                  </a:txBody>
                  <a:tcPr anchor="ctr"/>
                </a:tc>
              </a:tr>
              <a:tr h="89355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Arial Narrow" pitchFamily="34" charset="0"/>
                        </a:rPr>
                        <a:t>Второй (средний) уровень треб</a:t>
                      </a:r>
                      <a:r>
                        <a:rPr kumimoji="0" lang="ru-RU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ований</a:t>
                      </a:r>
                    </a:p>
                    <a:p>
                      <a:endParaRPr lang="ru-RU" dirty="0">
                        <a:latin typeface="Arial Narrow" pitchFamily="34" charset="0"/>
                      </a:endParaRPr>
                    </a:p>
                  </a:txBody>
                  <a:tcPr anchor="ctr"/>
                </a:tc>
              </a:tr>
              <a:tr h="86614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Третий (низший) уровень требований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3995936" y="1052736"/>
          <a:ext cx="912813" cy="725488"/>
        </p:xfrm>
        <a:graphic>
          <a:graphicData uri="http://schemas.openxmlformats.org/presentationml/2006/ole">
            <p:oleObj spid="_x0000_s2050" name="Формула" r:id="rId3" imgW="495000" imgH="39348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3995936" y="1772816"/>
          <a:ext cx="936790" cy="792088"/>
        </p:xfrm>
        <a:graphic>
          <a:graphicData uri="http://schemas.openxmlformats.org/presentationml/2006/ole">
            <p:oleObj spid="_x0000_s2052" name="Формула" r:id="rId4" imgW="558720" imgH="39348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2771800" y="2636912"/>
          <a:ext cx="3389312" cy="725488"/>
        </p:xfrm>
        <a:graphic>
          <a:graphicData uri="http://schemas.openxmlformats.org/presentationml/2006/ole">
            <p:oleObj spid="_x0000_s2053" name="Формула" r:id="rId5" imgW="1841400" imgH="393480" progId="Equation.3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2987824" y="3429000"/>
          <a:ext cx="2946400" cy="725487"/>
        </p:xfrm>
        <a:graphic>
          <a:graphicData uri="http://schemas.openxmlformats.org/presentationml/2006/ole">
            <p:oleObj spid="_x0000_s2057" name="Формула" r:id="rId6" imgW="1600200" imgH="393480" progId="Equation.3">
              <p:embed/>
            </p:oleObj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2699792" y="4293096"/>
          <a:ext cx="3460750" cy="725487"/>
        </p:xfrm>
        <a:graphic>
          <a:graphicData uri="http://schemas.openxmlformats.org/presentationml/2006/ole">
            <p:oleObj spid="_x0000_s2058" name="Формула" r:id="rId7" imgW="1879560" imgH="393480" progId="Equation.3">
              <p:embed/>
            </p:oleObj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2771800" y="5157192"/>
          <a:ext cx="3459162" cy="725487"/>
        </p:xfrm>
        <a:graphic>
          <a:graphicData uri="http://schemas.openxmlformats.org/presentationml/2006/ole">
            <p:oleObj spid="_x0000_s2059" name="Формула" r:id="rId8" imgW="18795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Отчеты: 	«Анализ»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 l="1206" t="20000" r="1994" b="11000"/>
          <a:stretch>
            <a:fillRect/>
          </a:stretch>
        </p:blipFill>
        <p:spPr bwMode="auto">
          <a:xfrm>
            <a:off x="323528" y="1196752"/>
            <a:ext cx="8496944" cy="48453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539552" y="6093296"/>
            <a:ext cx="6840760" cy="445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По полугодиям (четвертям) для каждого класса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itchFamily="18" charset="0"/>
                <a:ea typeface="Cambria Math" pitchFamily="18" charset="0"/>
              </a:rPr>
              <a:t>Отчеты: 	«Анализ»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 l="3067"/>
          <a:stretch>
            <a:fillRect/>
          </a:stretch>
        </p:blipFill>
        <p:spPr bwMode="auto">
          <a:xfrm>
            <a:off x="4139952" y="3284984"/>
            <a:ext cx="4551809" cy="2971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 cstate="print"/>
          <a:srcRect l="3137"/>
          <a:stretch>
            <a:fillRect/>
          </a:stretch>
        </p:blipFill>
        <p:spPr bwMode="auto">
          <a:xfrm>
            <a:off x="539552" y="980728"/>
            <a:ext cx="4447034" cy="2762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461</TotalTime>
  <Words>487</Words>
  <Application>Microsoft Office PowerPoint</Application>
  <PresentationFormat>Экран (4:3)</PresentationFormat>
  <Paragraphs>71</Paragraphs>
  <Slides>23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Аспект</vt:lpstr>
      <vt:lpstr>Формула</vt:lpstr>
      <vt:lpstr>Автоматизация мониторинга деятельности педагогического коллектива для проблемного анализа  и своевременной корректировки</vt:lpstr>
      <vt:lpstr>Слайд 2</vt:lpstr>
      <vt:lpstr>Слайд 3</vt:lpstr>
      <vt:lpstr>ПТК «Электронная учительская»</vt:lpstr>
      <vt:lpstr>Педагогический мониторинг</vt:lpstr>
      <vt:lpstr>Мониторинг успеваемости и степени обученности учащихся (СОУ) на основе отметок в электронном классном журнале</vt:lpstr>
      <vt:lpstr>Слайд 7</vt:lpstr>
      <vt:lpstr>Отчеты:  «Анализ»</vt:lpstr>
      <vt:lpstr>Отчеты:  «Анализ»</vt:lpstr>
      <vt:lpstr>Отчеты:  «Анализ»</vt:lpstr>
      <vt:lpstr>Отчеты:  «Анализ»</vt:lpstr>
      <vt:lpstr>Отчеты:  «Анализ»</vt:lpstr>
      <vt:lpstr>Отчеты:  «Анализ»</vt:lpstr>
      <vt:lpstr>Отчеты:  «Анализ»</vt:lpstr>
      <vt:lpstr>Отчеты:  «Анализ»</vt:lpstr>
      <vt:lpstr>Отчеты:  «Степень обученности  по базовым предметам»</vt:lpstr>
      <vt:lpstr>Отчеты:  «Степень обученности  по базовым предметам»</vt:lpstr>
      <vt:lpstr>Отчеты:  «Степень обученности  по базовым предметам»</vt:lpstr>
      <vt:lpstr>Отчеты:  «Степень обученности  по базовым предметам»</vt:lpstr>
      <vt:lpstr>Отчеты:  «Успеваемость по базовым предметам»</vt:lpstr>
      <vt:lpstr>Отчеты:  «Успеваемость по базовым предметам»</vt:lpstr>
      <vt:lpstr>Отчеты:  «Успеваемость  по ступеням обучения»</vt:lpstr>
      <vt:lpstr>Отчеты:  «Успеваемость  по ступеням обучения»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</dc:creator>
  <cp:lastModifiedBy>Евгения</cp:lastModifiedBy>
  <cp:revision>50</cp:revision>
  <dcterms:created xsi:type="dcterms:W3CDTF">2012-10-21T08:14:34Z</dcterms:created>
  <dcterms:modified xsi:type="dcterms:W3CDTF">2013-03-10T08:15:46Z</dcterms:modified>
</cp:coreProperties>
</file>