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590" autoAdjust="0"/>
    <p:restoredTop sz="90860" autoAdjust="0"/>
  </p:normalViewPr>
  <p:slideViewPr>
    <p:cSldViewPr>
      <p:cViewPr varScale="1">
        <p:scale>
          <a:sx n="73" d="100"/>
          <a:sy n="73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urzy\Desktop\big-be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3500430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Users\Murzy\Desktop\5377579bf220b6c0474bd53b7f55b57c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5715008" y="1571612"/>
            <a:ext cx="3428992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Изучение английского языка в начальной школе: проблемы и пути решения.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3789363"/>
            <a:ext cx="2214578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54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sz="5400" dirty="0" smtClean="0">
                <a:solidFill>
                  <a:schemeClr val="tx1"/>
                </a:solidFill>
                <a:latin typeface="Comic Sans MS" pitchFamily="66" charset="0"/>
              </a:rPr>
              <a:t>Write your name</a:t>
            </a:r>
            <a:r>
              <a:rPr lang="ru-RU" sz="5400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5400" dirty="0" smtClean="0">
                <a:solidFill>
                  <a:schemeClr val="tx1"/>
                </a:solidFill>
                <a:latin typeface="Comic Sans MS" pitchFamily="66" charset="0"/>
              </a:rPr>
            </a:br>
            <a:endParaRPr lang="ru-RU" sz="5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434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chemeClr val="tx1"/>
                        </a:solidFill>
                        <a:latin typeface="Comic Sans MS" pitchFamily="66" charset="0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Буквы 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русского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алфавита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chemeClr val="tx1"/>
                        </a:solidFill>
                        <a:latin typeface="Comic Sans MS" pitchFamily="66" charset="0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Написание букв 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через английский алфавит</a:t>
                      </a:r>
                      <a:endParaRPr lang="ru-RU" sz="2400" dirty="0">
                        <a:solidFill>
                          <a:schemeClr val="tx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Аа</a:t>
                      </a:r>
                      <a:endParaRPr lang="ru-RU" sz="2400" dirty="0">
                        <a:solidFill>
                          <a:schemeClr val="tx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Aa</a:t>
                      </a:r>
                      <a:endParaRPr lang="ru-RU" sz="2400" dirty="0">
                        <a:solidFill>
                          <a:schemeClr val="tx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Бб</a:t>
                      </a:r>
                      <a:endParaRPr lang="ru-RU" sz="2400" dirty="0">
                        <a:solidFill>
                          <a:schemeClr val="tx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Bb</a:t>
                      </a:r>
                      <a:endParaRPr lang="ru-RU" sz="2400" dirty="0">
                        <a:solidFill>
                          <a:schemeClr val="tx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Вв</a:t>
                      </a:r>
                      <a:endParaRPr lang="ru-RU" sz="2400" dirty="0">
                        <a:solidFill>
                          <a:schemeClr val="tx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Vv</a:t>
                      </a:r>
                      <a:endParaRPr lang="ru-RU" sz="2400" dirty="0">
                        <a:solidFill>
                          <a:schemeClr val="tx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Гг</a:t>
                      </a:r>
                      <a:endParaRPr lang="ru-RU" sz="2400" dirty="0">
                        <a:solidFill>
                          <a:schemeClr val="tx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Gg</a:t>
                      </a:r>
                      <a:endParaRPr lang="ru-RU" sz="2400" dirty="0">
                        <a:solidFill>
                          <a:schemeClr val="tx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Дд</a:t>
                      </a:r>
                      <a:endParaRPr lang="ru-RU" sz="2400" dirty="0">
                        <a:solidFill>
                          <a:schemeClr val="tx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Dd</a:t>
                      </a:r>
                      <a:endParaRPr lang="ru-RU" sz="2400" dirty="0">
                        <a:solidFill>
                          <a:schemeClr val="tx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Ee</a:t>
                      </a:r>
                      <a:endParaRPr lang="ru-RU" sz="2400" dirty="0">
                        <a:solidFill>
                          <a:schemeClr val="tx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Ёё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Yo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yo</a:t>
                      </a:r>
                      <a:endParaRPr lang="ru-RU" sz="2400" dirty="0">
                        <a:solidFill>
                          <a:schemeClr val="tx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Жж</a:t>
                      </a:r>
                      <a:endParaRPr lang="ru-RU" sz="2400" dirty="0">
                        <a:solidFill>
                          <a:schemeClr val="tx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Zh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zh</a:t>
                      </a:r>
                      <a:endParaRPr lang="ru-RU" sz="2400" dirty="0">
                        <a:solidFill>
                          <a:schemeClr val="tx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Зз</a:t>
                      </a:r>
                      <a:endParaRPr lang="ru-RU" sz="2400" dirty="0">
                        <a:solidFill>
                          <a:schemeClr val="tx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Times New Roman"/>
                        </a:rPr>
                        <a:t>Zz</a:t>
                      </a:r>
                      <a:endParaRPr lang="ru-RU" sz="2400" dirty="0">
                        <a:solidFill>
                          <a:schemeClr val="tx1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42915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3200" dirty="0" smtClean="0">
                <a:latin typeface="Comic Sans MS" pitchFamily="66" charset="0"/>
              </a:rPr>
              <a:t>Аня Смирнова              </a:t>
            </a:r>
            <a:r>
              <a:rPr lang="en-US" sz="3200" dirty="0" smtClean="0">
                <a:latin typeface="Comic Sans MS" pitchFamily="66" charset="0"/>
              </a:rPr>
              <a:t>Anya Smirnova</a:t>
            </a:r>
            <a:endParaRPr lang="ru-RU" sz="32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3200" dirty="0" smtClean="0">
                <a:latin typeface="Comic Sans MS" pitchFamily="66" charset="0"/>
              </a:rPr>
              <a:t>Дима Малахов            </a:t>
            </a:r>
            <a:r>
              <a:rPr lang="en-US" sz="3200" dirty="0" smtClean="0">
                <a:latin typeface="Comic Sans MS" pitchFamily="66" charset="0"/>
              </a:rPr>
              <a:t>Dima Malakhov</a:t>
            </a:r>
            <a:r>
              <a:rPr lang="ru-RU" sz="3200" dirty="0" smtClean="0">
                <a:latin typeface="Comic Sans MS" pitchFamily="66" charset="0"/>
              </a:rPr>
              <a:t> </a:t>
            </a:r>
          </a:p>
          <a:p>
            <a:pPr>
              <a:buNone/>
            </a:pPr>
            <a:r>
              <a:rPr lang="ru-RU" sz="3200" dirty="0" smtClean="0">
                <a:latin typeface="Comic Sans MS" pitchFamily="66" charset="0"/>
              </a:rPr>
              <a:t>Саша Чижов                 </a:t>
            </a:r>
            <a:r>
              <a:rPr lang="en-US" sz="3200" dirty="0" smtClean="0">
                <a:latin typeface="Comic Sans MS" pitchFamily="66" charset="0"/>
              </a:rPr>
              <a:t>Sasha Chizhov</a:t>
            </a:r>
            <a:endParaRPr lang="ru-RU" sz="32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3200" dirty="0" smtClean="0">
                <a:latin typeface="Comic Sans MS" pitchFamily="66" charset="0"/>
              </a:rPr>
              <a:t>Наташа Никитина        </a:t>
            </a:r>
            <a:r>
              <a:rPr lang="en-US" sz="3200" dirty="0" smtClean="0">
                <a:latin typeface="Comic Sans MS" pitchFamily="66" charset="0"/>
              </a:rPr>
              <a:t>Natasha Nikitina</a:t>
            </a:r>
            <a:endParaRPr lang="ru-RU" sz="32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3200" dirty="0" smtClean="0">
                <a:latin typeface="Comic Sans MS" pitchFamily="66" charset="0"/>
              </a:rPr>
              <a:t>Женя Щербаков            </a:t>
            </a:r>
            <a:r>
              <a:rPr lang="en-US" sz="3200" dirty="0" smtClean="0">
                <a:latin typeface="Comic Sans MS" pitchFamily="66" charset="0"/>
              </a:rPr>
              <a:t>Zhenya Shcherbakov</a:t>
            </a:r>
            <a:r>
              <a:rPr lang="ru-RU" sz="3200" dirty="0" smtClean="0">
                <a:latin typeface="Comic Sans MS" pitchFamily="66" charset="0"/>
              </a:rPr>
              <a:t>  </a:t>
            </a:r>
          </a:p>
          <a:p>
            <a:pPr>
              <a:buNone/>
            </a:pPr>
            <a:endParaRPr lang="ru-RU" sz="32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3200" strike="sngStrike" dirty="0" smtClean="0">
                <a:latin typeface="Comic Sans MS" pitchFamily="66" charset="0"/>
              </a:rPr>
              <a:t>privet, mama, papa, odin, domashnyy rabota.</a:t>
            </a:r>
            <a:r>
              <a:rPr lang="ru-RU" sz="3200" strike="sngStrike" dirty="0" smtClean="0">
                <a:latin typeface="Comic Sans MS" pitchFamily="66" charset="0"/>
              </a:rPr>
              <a:t> </a:t>
            </a:r>
            <a:endParaRPr lang="ru-RU" sz="32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3200" dirty="0" smtClean="0">
                <a:latin typeface="Comic Sans MS" pitchFamily="66" charset="0"/>
              </a:rPr>
              <a:t>  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Comic Sans MS" pitchFamily="66" charset="0"/>
              </a:rPr>
              <a:t>Примеры написания </a:t>
            </a:r>
            <a:br>
              <a:rPr lang="ru-RU" sz="40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Comic Sans MS" pitchFamily="66" charset="0"/>
              </a:rPr>
              <a:t>русских слов </a:t>
            </a:r>
            <a:br>
              <a:rPr lang="ru-RU" sz="40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Comic Sans MS" pitchFamily="66" charset="0"/>
              </a:rPr>
              <a:t>в английской транслитерации:</a:t>
            </a:r>
            <a:br>
              <a:rPr lang="ru-RU" sz="40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* сличение слов и явлений;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* аудирование;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* перевод;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* чтение (скороговорки, транскрибирование);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* выбор слова (формы или значения);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* преобразование формы слова;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* самостоятельное построение предложений;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* вывод правила;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* яркие примеры ошибок из разных языков.</a:t>
            </a:r>
          </a:p>
          <a:p>
            <a:pPr>
              <a:buNone/>
            </a:pPr>
            <a:endParaRPr lang="ru-RU" dirty="0">
              <a:latin typeface="Comic Sans MS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Comic Sans MS" pitchFamily="66" charset="0"/>
              </a:rPr>
              <a:t>ВИДЫ УПРАЖНЕНИЙ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42853"/>
            <a:ext cx="8786874" cy="671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 smtClean="0">
              <a:latin typeface="Comic Sans MS" pitchFamily="66" charset="0"/>
            </a:endParaRPr>
          </a:p>
          <a:p>
            <a:r>
              <a:rPr lang="ru-RU" sz="3600" b="1" dirty="0" smtClean="0">
                <a:latin typeface="Comic Sans MS" pitchFamily="66" charset="0"/>
              </a:rPr>
              <a:t>	</a:t>
            </a:r>
            <a:r>
              <a:rPr lang="en-US" sz="3600" b="1" dirty="0" smtClean="0">
                <a:latin typeface="Comic Sans MS" pitchFamily="66" charset="0"/>
              </a:rPr>
              <a:t>Coming together is a beginning</a:t>
            </a:r>
            <a:r>
              <a:rPr lang="ru-RU" sz="3600" b="1" dirty="0" smtClean="0">
                <a:latin typeface="Comic Sans MS" pitchFamily="66" charset="0"/>
              </a:rPr>
              <a:t>;</a:t>
            </a:r>
            <a:endParaRPr lang="en-US" sz="3600" b="1" dirty="0" smtClean="0">
              <a:latin typeface="Comic Sans MS" pitchFamily="66" charset="0"/>
            </a:endParaRPr>
          </a:p>
          <a:p>
            <a:r>
              <a:rPr lang="ru-RU" sz="3600" b="1" dirty="0" smtClean="0">
                <a:latin typeface="Comic Sans MS" pitchFamily="66" charset="0"/>
              </a:rPr>
              <a:t>	</a:t>
            </a:r>
            <a:r>
              <a:rPr lang="en-US" sz="3600" b="1" dirty="0" smtClean="0">
                <a:latin typeface="Comic Sans MS" pitchFamily="66" charset="0"/>
              </a:rPr>
              <a:t>Keeping together is a progress</a:t>
            </a:r>
            <a:r>
              <a:rPr lang="ru-RU" sz="3600" b="1" dirty="0" smtClean="0">
                <a:latin typeface="Comic Sans MS" pitchFamily="66" charset="0"/>
              </a:rPr>
              <a:t>;</a:t>
            </a:r>
          </a:p>
          <a:p>
            <a:r>
              <a:rPr lang="ru-RU" sz="3600" b="1" dirty="0" smtClean="0">
                <a:latin typeface="Comic Sans MS" pitchFamily="66" charset="0"/>
              </a:rPr>
              <a:t>	</a:t>
            </a:r>
            <a:r>
              <a:rPr lang="en-US" sz="3600" b="1" dirty="0" smtClean="0">
                <a:latin typeface="Comic Sans MS" pitchFamily="66" charset="0"/>
              </a:rPr>
              <a:t>Working together is a success!</a:t>
            </a:r>
            <a:endParaRPr lang="ru-RU" sz="3600" b="1" dirty="0" smtClean="0">
              <a:latin typeface="Comic Sans MS" pitchFamily="66" charset="0"/>
            </a:endParaRPr>
          </a:p>
          <a:p>
            <a:pPr algn="ctr"/>
            <a:endParaRPr lang="ru-RU" sz="3600" b="1" dirty="0" smtClean="0">
              <a:latin typeface="Comic Sans MS" pitchFamily="66" charset="0"/>
            </a:endParaRPr>
          </a:p>
          <a:p>
            <a:r>
              <a:rPr lang="ru-RU" sz="3600" b="1" dirty="0" smtClean="0">
                <a:latin typeface="Comic Sans MS" pitchFamily="66" charset="0"/>
              </a:rPr>
              <a:t>Собраться вместе – это начало.</a:t>
            </a:r>
          </a:p>
          <a:p>
            <a:r>
              <a:rPr lang="ru-RU" sz="3600" b="1" dirty="0" smtClean="0">
                <a:latin typeface="Comic Sans MS" pitchFamily="66" charset="0"/>
              </a:rPr>
              <a:t>Держаться вместе – это прогресс.</a:t>
            </a:r>
          </a:p>
          <a:p>
            <a:r>
              <a:rPr lang="ru-RU" sz="3600" b="1" dirty="0" smtClean="0">
                <a:latin typeface="Comic Sans MS" pitchFamily="66" charset="0"/>
              </a:rPr>
              <a:t>Работать вместе – это успех!</a:t>
            </a:r>
          </a:p>
          <a:p>
            <a:pPr algn="ctr"/>
            <a:endParaRPr lang="ru-RU" sz="3600" b="1" dirty="0" smtClean="0">
              <a:latin typeface="Comic Sans MS" pitchFamily="66" charset="0"/>
            </a:endParaRPr>
          </a:p>
          <a:p>
            <a:pPr algn="ctr"/>
            <a:r>
              <a:rPr lang="ru-RU" sz="3600" b="1" dirty="0" smtClean="0">
                <a:latin typeface="Comic Sans MS" pitchFamily="66" charset="0"/>
              </a:rPr>
              <a:t>						</a:t>
            </a:r>
            <a:r>
              <a:rPr lang="en-US" sz="3600" b="1" dirty="0" smtClean="0">
                <a:latin typeface="Comic Sans MS" pitchFamily="66" charset="0"/>
              </a:rPr>
              <a:t>Henry Ford </a:t>
            </a:r>
          </a:p>
          <a:p>
            <a:pPr algn="ctr"/>
            <a:r>
              <a:rPr lang="en-US" sz="3600" b="1" dirty="0" smtClean="0">
                <a:latin typeface="Comic Sans MS" pitchFamily="66" charset="0"/>
              </a:rPr>
              <a:t>			</a:t>
            </a:r>
            <a:r>
              <a:rPr lang="ru-RU" sz="3600" b="1" dirty="0" smtClean="0">
                <a:latin typeface="Comic Sans MS" pitchFamily="66" charset="0"/>
              </a:rPr>
              <a:t>	Генри Форд</a:t>
            </a:r>
          </a:p>
          <a:p>
            <a:endParaRPr lang="ru-RU" sz="3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369601" cy="4043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4470"/>
                <a:gridCol w="1357322"/>
                <a:gridCol w="1357322"/>
                <a:gridCol w="1357322"/>
                <a:gridCol w="1357322"/>
                <a:gridCol w="1325843"/>
              </a:tblGrid>
              <a:tr h="101084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Предмет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2а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класс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2б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класс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3а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класс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3б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класс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4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класс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010845"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Английский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язык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10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14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10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7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5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010845"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Русский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язык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5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6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8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7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010845"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Родной </a:t>
                      </a:r>
                      <a:endParaRPr lang="ru-RU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язык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7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10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11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8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9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Сравнительный анализ совпадения оценок по русскому, родному и английскому языкам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34" y="5864668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          * возможная причина завышения оценок на первом году </a:t>
            </a:r>
            <a:r>
              <a:rPr lang="ru-RU" smtClean="0">
                <a:latin typeface="Comic Sans MS" pitchFamily="66" charset="0"/>
              </a:rPr>
              <a:t>обучения 					  связана с  целью </a:t>
            </a:r>
            <a:r>
              <a:rPr lang="ru-RU" dirty="0" smtClean="0">
                <a:latin typeface="Comic Sans MS" pitchFamily="66" charset="0"/>
              </a:rPr>
              <a:t>создания мотивации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164305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Comic Sans MS" pitchFamily="66" charset="0"/>
              </a:rPr>
              <a:t>Отрицательное влияние </a:t>
            </a:r>
            <a:br>
              <a:rPr lang="ru-RU" sz="3600" b="1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Comic Sans MS" pitchFamily="66" charset="0"/>
              </a:rPr>
              <a:t>русского языка - ИНТЕРФЕРЕНЦИЯ</a:t>
            </a:r>
            <a:endParaRPr lang="ru-RU" sz="3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643050"/>
            <a:ext cx="828680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omic Sans MS" pitchFamily="66" charset="0"/>
              </a:rPr>
              <a:t>УРОВНИ влияния:</a:t>
            </a:r>
          </a:p>
          <a:p>
            <a:endParaRPr lang="ru-RU" sz="3200" b="1" dirty="0" smtClean="0">
              <a:latin typeface="Comic Sans MS" pitchFamily="66" charset="0"/>
            </a:endParaRPr>
          </a:p>
          <a:p>
            <a:r>
              <a:rPr lang="ru-RU" sz="3600" dirty="0" smtClean="0">
                <a:latin typeface="Comic Sans MS" pitchFamily="66" charset="0"/>
              </a:rPr>
              <a:t>* фонетика</a:t>
            </a:r>
          </a:p>
          <a:p>
            <a:r>
              <a:rPr lang="ru-RU" sz="3600" dirty="0" smtClean="0">
                <a:latin typeface="Comic Sans MS" pitchFamily="66" charset="0"/>
              </a:rPr>
              <a:t>* лексика</a:t>
            </a:r>
          </a:p>
          <a:p>
            <a:r>
              <a:rPr lang="ru-RU" sz="3600" dirty="0" smtClean="0">
                <a:latin typeface="Comic Sans MS" pitchFamily="66" charset="0"/>
              </a:rPr>
              <a:t>* грамматика</a:t>
            </a:r>
          </a:p>
          <a:p>
            <a:r>
              <a:rPr lang="ru-RU" sz="3600" dirty="0" smtClean="0">
                <a:latin typeface="Comic Sans MS" pitchFamily="66" charset="0"/>
              </a:rPr>
              <a:t>				- словообразование</a:t>
            </a:r>
          </a:p>
          <a:p>
            <a:r>
              <a:rPr lang="ru-RU" sz="3600" dirty="0" smtClean="0">
                <a:latin typeface="Comic Sans MS" pitchFamily="66" charset="0"/>
              </a:rPr>
              <a:t>				- морфология</a:t>
            </a:r>
          </a:p>
          <a:p>
            <a:r>
              <a:rPr lang="ru-RU" sz="3600" dirty="0" smtClean="0">
                <a:latin typeface="Comic Sans MS" pitchFamily="66" charset="0"/>
              </a:rPr>
              <a:t> 				- синтаксис</a:t>
            </a:r>
          </a:p>
          <a:p>
            <a:r>
              <a:rPr lang="ru-RU" sz="3600" dirty="0" smtClean="0">
                <a:latin typeface="Comic Sans MS" pitchFamily="66" charset="0"/>
              </a:rPr>
              <a:t>				- пунктуация</a:t>
            </a:r>
          </a:p>
          <a:p>
            <a:endParaRPr lang="ru-RU" sz="28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285728"/>
            <a:ext cx="864399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Основной целью работы является: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осознание учащимися  специфики изучаемого языка и причин часто возникающих трудностей.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" y="0"/>
            <a:ext cx="9143999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Реализация цели осуществляется через следующие задачи: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4000" dirty="0" smtClean="0">
                <a:latin typeface="Comic Sans MS" pitchFamily="66" charset="0"/>
                <a:ea typeface="Times New Roman" pitchFamily="18" charset="0"/>
                <a:cs typeface="Arial" pitchFamily="34" charset="0"/>
              </a:rPr>
              <a:t>р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азвитие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наблюдательности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000" dirty="0" smtClean="0"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и лингвистического кругозора;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повышение мотивации к изучению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000" dirty="0" smtClean="0"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не только английского языка, но,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прежде всего, родного,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русского,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а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000" dirty="0" smtClean="0"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так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же других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иностранных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000" dirty="0" smtClean="0"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4000" dirty="0" smtClean="0"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                                    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языков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8215370" cy="5083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АКТУАЛЬНОСТЬ:</a:t>
            </a:r>
          </a:p>
          <a:p>
            <a:pPr algn="ctr"/>
            <a:endParaRPr lang="ru-RU" sz="2000" b="1" dirty="0" smtClean="0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/>
            <a:r>
              <a:rPr lang="ru-RU" sz="3600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-влияние РЯ на процессы усвоения  </a:t>
            </a:r>
          </a:p>
          <a:p>
            <a:pPr algn="just"/>
            <a:r>
              <a:rPr lang="ru-RU" sz="3600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              ИЯ (метапредметная связь);</a:t>
            </a:r>
            <a:endParaRPr lang="ru-RU" sz="3600" dirty="0" smtClean="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just"/>
            <a:r>
              <a:rPr lang="ru-RU" sz="3600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-переход с одного УМК на другой;</a:t>
            </a:r>
            <a:endParaRPr lang="ru-RU" sz="3600" dirty="0" smtClean="0">
              <a:latin typeface="Comic Sans MS" pitchFamily="66" charset="0"/>
              <a:cs typeface="Calibri" pitchFamily="34" charset="0"/>
            </a:endParaRPr>
          </a:p>
          <a:p>
            <a:pPr algn="just"/>
            <a:r>
              <a:rPr lang="ru-RU" sz="3600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-трудности учащихся, связанные с </a:t>
            </a:r>
          </a:p>
          <a:p>
            <a:pPr algn="just"/>
            <a:r>
              <a:rPr lang="ru-RU" sz="3600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                              конкретным УМК;</a:t>
            </a:r>
            <a:endParaRPr lang="ru-RU" sz="3600" dirty="0" smtClean="0">
              <a:latin typeface="Comic Sans MS" pitchFamily="66" charset="0"/>
              <a:cs typeface="Calibri" pitchFamily="34" charset="0"/>
            </a:endParaRPr>
          </a:p>
          <a:p>
            <a:pPr>
              <a:spcAft>
                <a:spcPts val="1000"/>
              </a:spcAft>
            </a:pPr>
            <a:r>
              <a:rPr lang="ru-RU" sz="3600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-коммуникативная  направленность   </a:t>
            </a:r>
          </a:p>
          <a:p>
            <a:pPr>
              <a:spcAft>
                <a:spcPts val="1000"/>
              </a:spcAft>
            </a:pPr>
            <a:r>
              <a:rPr lang="ru-RU" sz="3600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                          целей обучения ИЯ.</a:t>
            </a:r>
            <a:endParaRPr lang="ru-RU" sz="3600" dirty="0" smtClean="0">
              <a:latin typeface="Comic Sans MS" pitchFamily="66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Comic Sans MS" pitchFamily="66" charset="0"/>
              </a:rPr>
              <a:t>ФОНЕТИКА</a:t>
            </a:r>
            <a:endParaRPr lang="ru-RU" sz="5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4525963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r>
              <a:rPr lang="ru-RU" sz="2800" b="1" dirty="0" smtClean="0">
                <a:latin typeface="Comic Sans MS" pitchFamily="66" charset="0"/>
              </a:rPr>
              <a:t>- оглушение конечных согласных;</a:t>
            </a:r>
          </a:p>
          <a:p>
            <a:pPr>
              <a:lnSpc>
                <a:spcPct val="150000"/>
              </a:lnSpc>
              <a:buNone/>
            </a:pPr>
            <a:r>
              <a:rPr lang="ru-RU" sz="2800" b="1" dirty="0" smtClean="0">
                <a:latin typeface="Comic Sans MS" pitchFamily="66" charset="0"/>
              </a:rPr>
              <a:t>- подмена долгих гласных краткими и наоборот;</a:t>
            </a:r>
          </a:p>
          <a:p>
            <a:pPr>
              <a:lnSpc>
                <a:spcPct val="150000"/>
              </a:lnSpc>
              <a:buNone/>
            </a:pPr>
            <a:r>
              <a:rPr lang="ru-RU" sz="2800" b="1" dirty="0" smtClean="0">
                <a:latin typeface="Comic Sans MS" pitchFamily="66" charset="0"/>
              </a:rPr>
              <a:t>- подмена фонем [</a:t>
            </a:r>
            <a:r>
              <a:rPr lang="en-US" sz="2800" b="1" dirty="0" smtClean="0">
                <a:latin typeface="Comic Sans MS" pitchFamily="66" charset="0"/>
              </a:rPr>
              <a:t>e</a:t>
            </a:r>
            <a:r>
              <a:rPr lang="ru-RU" sz="2800" b="1" dirty="0" smtClean="0">
                <a:latin typeface="Comic Sans MS" pitchFamily="66" charset="0"/>
              </a:rPr>
              <a:t>]/[ε] - [æ];</a:t>
            </a:r>
          </a:p>
          <a:p>
            <a:pPr>
              <a:lnSpc>
                <a:spcPct val="150000"/>
              </a:lnSpc>
              <a:buNone/>
            </a:pPr>
            <a:r>
              <a:rPr lang="ru-RU" sz="2800" b="1" dirty="0" smtClean="0">
                <a:latin typeface="Comic Sans MS" pitchFamily="66" charset="0"/>
              </a:rPr>
              <a:t>- подмена фонем [</a:t>
            </a:r>
            <a:r>
              <a:rPr lang="en-US" sz="2800" b="1" dirty="0" smtClean="0">
                <a:latin typeface="Comic Sans MS" pitchFamily="66" charset="0"/>
              </a:rPr>
              <a:t>n</a:t>
            </a:r>
            <a:r>
              <a:rPr lang="ru-RU" sz="2800" b="1" dirty="0" smtClean="0">
                <a:latin typeface="Comic Sans MS" pitchFamily="66" charset="0"/>
              </a:rPr>
              <a:t>] - [η];</a:t>
            </a:r>
          </a:p>
          <a:p>
            <a:pPr>
              <a:lnSpc>
                <a:spcPct val="150000"/>
              </a:lnSpc>
              <a:buNone/>
            </a:pPr>
            <a:r>
              <a:rPr lang="ru-RU" sz="2800" b="1" dirty="0" smtClean="0">
                <a:latin typeface="Comic Sans MS" pitchFamily="66" charset="0"/>
              </a:rPr>
              <a:t>- подмена фонем [</a:t>
            </a:r>
            <a:r>
              <a:rPr lang="en-US" sz="2800" b="1" dirty="0" smtClean="0">
                <a:latin typeface="Comic Sans MS" pitchFamily="66" charset="0"/>
              </a:rPr>
              <a:t>v</a:t>
            </a:r>
            <a:r>
              <a:rPr lang="ru-RU" sz="2800" b="1" dirty="0" smtClean="0">
                <a:latin typeface="Comic Sans MS" pitchFamily="66" charset="0"/>
              </a:rPr>
              <a:t>] - [</a:t>
            </a:r>
            <a:r>
              <a:rPr lang="en-US" sz="2800" b="1" dirty="0" smtClean="0">
                <a:latin typeface="Comic Sans MS" pitchFamily="66" charset="0"/>
              </a:rPr>
              <a:t>w</a:t>
            </a:r>
            <a:r>
              <a:rPr lang="ru-RU" sz="2800" b="1" dirty="0" smtClean="0">
                <a:latin typeface="Comic Sans MS" pitchFamily="66" charset="0"/>
              </a:rPr>
              <a:t>]; </a:t>
            </a:r>
          </a:p>
          <a:p>
            <a:pPr>
              <a:lnSpc>
                <a:spcPct val="150000"/>
              </a:lnSpc>
              <a:buNone/>
            </a:pPr>
            <a:r>
              <a:rPr lang="ru-RU" sz="2800" b="1" dirty="0" smtClean="0">
                <a:latin typeface="Comic Sans MS" pitchFamily="66" charset="0"/>
              </a:rPr>
              <a:t>- неправильное прочтение некоторых        					      интернациональных слов.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b="1" dirty="0" smtClean="0">
                <a:latin typeface="Comic Sans MS" pitchFamily="66" charset="0"/>
              </a:rPr>
              <a:t>- неправильный перевод предлогов;</a:t>
            </a:r>
          </a:p>
          <a:p>
            <a:pPr>
              <a:buNone/>
            </a:pPr>
            <a:r>
              <a:rPr lang="ru-RU" sz="2800" b="1" dirty="0" smtClean="0">
                <a:latin typeface="Comic Sans MS" pitchFamily="66" charset="0"/>
              </a:rPr>
              <a:t>- неправильное использование предлогов;</a:t>
            </a:r>
            <a:endParaRPr lang="ru-RU" sz="28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2800" b="1" dirty="0" smtClean="0">
                <a:latin typeface="Comic Sans MS" pitchFamily="66" charset="0"/>
              </a:rPr>
              <a:t>- дословный перевод словосочетаний;</a:t>
            </a:r>
          </a:p>
          <a:p>
            <a:pPr>
              <a:buNone/>
            </a:pPr>
            <a:r>
              <a:rPr lang="ru-RU" sz="2800" b="1" dirty="0" smtClean="0">
                <a:latin typeface="Comic Sans MS" pitchFamily="66" charset="0"/>
              </a:rPr>
              <a:t>- неправильный выбор лексических </a:t>
            </a:r>
          </a:p>
          <a:p>
            <a:pPr>
              <a:buNone/>
            </a:pPr>
            <a:r>
              <a:rPr lang="ru-RU" sz="2800" b="1" dirty="0" smtClean="0">
                <a:latin typeface="Comic Sans MS" pitchFamily="66" charset="0"/>
              </a:rPr>
              <a:t>                               единиц, синонимов;</a:t>
            </a:r>
          </a:p>
          <a:p>
            <a:pPr>
              <a:buNone/>
            </a:pPr>
            <a:r>
              <a:rPr lang="ru-RU" sz="2800" b="1" dirty="0" smtClean="0">
                <a:latin typeface="Comic Sans MS" pitchFamily="66" charset="0"/>
              </a:rPr>
              <a:t>- ложный перевод внешне знакомых  </a:t>
            </a:r>
          </a:p>
          <a:p>
            <a:pPr>
              <a:buNone/>
            </a:pPr>
            <a:r>
              <a:rPr lang="ru-RU" sz="2800" b="1" dirty="0" smtClean="0">
                <a:latin typeface="Comic Sans MS" pitchFamily="66" charset="0"/>
              </a:rPr>
              <a:t>                              лексических единиц;</a:t>
            </a:r>
          </a:p>
          <a:p>
            <a:pPr>
              <a:buNone/>
            </a:pPr>
            <a:r>
              <a:rPr lang="ru-RU" sz="2800" dirty="0" smtClean="0">
                <a:latin typeface="Comic Sans MS" pitchFamily="66" charset="0"/>
              </a:rPr>
              <a:t>- </a:t>
            </a:r>
            <a:r>
              <a:rPr lang="ru-RU" sz="2800" b="1" dirty="0" smtClean="0">
                <a:latin typeface="Comic Sans MS" pitchFamily="66" charset="0"/>
              </a:rPr>
              <a:t>дословный перевод составных глаголов, идиом, фразеологизмов, пословиц и </a:t>
            </a:r>
          </a:p>
          <a:p>
            <a:pPr>
              <a:buNone/>
            </a:pPr>
            <a:r>
              <a:rPr lang="ru-RU" sz="2800" b="1" dirty="0" smtClean="0">
                <a:latin typeface="Comic Sans MS" pitchFamily="66" charset="0"/>
              </a:rPr>
              <a:t>                                          поговорок.</a:t>
            </a:r>
            <a:endParaRPr lang="ru-RU" sz="2800" dirty="0" smtClean="0">
              <a:latin typeface="Comic Sans MS" pitchFamily="66" charset="0"/>
            </a:endParaRPr>
          </a:p>
          <a:p>
            <a:pPr>
              <a:buNone/>
            </a:pPr>
            <a:endParaRPr lang="ru-RU" sz="2800" dirty="0" smtClean="0">
              <a:latin typeface="Comic Sans MS" pitchFamily="66" charset="0"/>
            </a:endParaRPr>
          </a:p>
          <a:p>
            <a:pPr>
              <a:buNone/>
            </a:pPr>
            <a:endParaRPr lang="ru-RU" sz="2800" dirty="0" smtClean="0">
              <a:latin typeface="Comic Sans MS" pitchFamily="66" charset="0"/>
            </a:endParaRPr>
          </a:p>
          <a:p>
            <a:endParaRPr lang="ru-RU" dirty="0"/>
          </a:p>
        </p:txBody>
      </p:sp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Comic Sans MS" pitchFamily="66" charset="0"/>
              </a:rPr>
              <a:t>ЛЕКСИКА</a:t>
            </a:r>
            <a:endParaRPr lang="ru-RU" sz="5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>
                <a:latin typeface="Comic Sans MS" pitchFamily="66" charset="0"/>
              </a:rPr>
              <a:t>- подмена заглавных букв строчными;</a:t>
            </a:r>
          </a:p>
          <a:p>
            <a:pPr>
              <a:buNone/>
            </a:pPr>
            <a:r>
              <a:rPr lang="ru-RU" sz="2600" b="1" dirty="0" smtClean="0">
                <a:latin typeface="Comic Sans MS" pitchFamily="66" charset="0"/>
              </a:rPr>
              <a:t>- опущение глагола-связки;</a:t>
            </a:r>
            <a:endParaRPr lang="ru-RU" sz="26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2600" b="1" dirty="0" smtClean="0">
                <a:latin typeface="Comic Sans MS" pitchFamily="66" charset="0"/>
              </a:rPr>
              <a:t>- неправильный порядок слов в предложении;</a:t>
            </a:r>
          </a:p>
          <a:p>
            <a:pPr>
              <a:buNone/>
            </a:pPr>
            <a:r>
              <a:rPr lang="ru-RU" sz="2600" b="1" dirty="0" smtClean="0">
                <a:latin typeface="Comic Sans MS" pitchFamily="66" charset="0"/>
              </a:rPr>
              <a:t>- упрощенное построение кратких ответов на  </a:t>
            </a:r>
          </a:p>
          <a:p>
            <a:pPr>
              <a:buNone/>
            </a:pPr>
            <a:r>
              <a:rPr lang="ru-RU" sz="2600" b="1" dirty="0" smtClean="0">
                <a:latin typeface="Comic Sans MS" pitchFamily="66" charset="0"/>
              </a:rPr>
              <a:t>                            общий вопрос (да/нет);</a:t>
            </a:r>
          </a:p>
          <a:p>
            <a:pPr>
              <a:buNone/>
            </a:pPr>
            <a:r>
              <a:rPr lang="ru-RU" sz="2600" b="1" dirty="0" smtClean="0">
                <a:latin typeface="Comic Sans MS" pitchFamily="66" charset="0"/>
              </a:rPr>
              <a:t>- неправильное образование множественного </a:t>
            </a:r>
          </a:p>
          <a:p>
            <a:pPr>
              <a:buNone/>
            </a:pPr>
            <a:r>
              <a:rPr lang="ru-RU" sz="2600" b="1" dirty="0" smtClean="0">
                <a:latin typeface="Comic Sans MS" pitchFamily="66" charset="0"/>
              </a:rPr>
              <a:t>                          числа существительных;</a:t>
            </a:r>
          </a:p>
          <a:p>
            <a:pPr>
              <a:buNone/>
            </a:pPr>
            <a:r>
              <a:rPr lang="ru-RU" sz="2600" dirty="0" smtClean="0">
                <a:latin typeface="Comic Sans MS" pitchFamily="66" charset="0"/>
              </a:rPr>
              <a:t>- </a:t>
            </a:r>
            <a:r>
              <a:rPr lang="ru-RU" sz="2600" b="1" dirty="0" smtClean="0">
                <a:latin typeface="Comic Sans MS" pitchFamily="66" charset="0"/>
              </a:rPr>
              <a:t>изменение формы прилагательного при существительном во множественном числе.</a:t>
            </a:r>
          </a:p>
          <a:p>
            <a:pPr>
              <a:buNone/>
            </a:pPr>
            <a:r>
              <a:rPr lang="ru-RU" sz="2600" b="1" dirty="0" smtClean="0">
                <a:latin typeface="Comic Sans MS" pitchFamily="66" charset="0"/>
              </a:rPr>
              <a:t>                                          </a:t>
            </a:r>
            <a:endParaRPr lang="ru-RU" sz="2600" dirty="0" smtClean="0">
              <a:latin typeface="Comic Sans MS" pitchFamily="66" charset="0"/>
            </a:endParaRPr>
          </a:p>
          <a:p>
            <a:endParaRPr lang="ru-RU" sz="2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Comic Sans MS" pitchFamily="66" charset="0"/>
              </a:rPr>
              <a:t>ГРАММАТИКА</a:t>
            </a:r>
            <a:endParaRPr lang="ru-RU" sz="5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868</TotalTime>
  <Words>434</Words>
  <PresentationFormat>Экран (4:3)</PresentationFormat>
  <Paragraphs>163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Изучение английского языка в начальной школе: проблемы и пути решения.</vt:lpstr>
      <vt:lpstr>Сравнительный анализ совпадения оценок по русскому, родному и английскому языкам</vt:lpstr>
      <vt:lpstr>Отрицательное влияние  русского языка - ИНТЕРФЕРЕНЦИЯ</vt:lpstr>
      <vt:lpstr>Слайд 4</vt:lpstr>
      <vt:lpstr>Слайд 5</vt:lpstr>
      <vt:lpstr>Слайд 6</vt:lpstr>
      <vt:lpstr>ФОНЕТИКА</vt:lpstr>
      <vt:lpstr>ЛЕКСИКА</vt:lpstr>
      <vt:lpstr>ГРАММАТИКА</vt:lpstr>
      <vt:lpstr> Write your name </vt:lpstr>
      <vt:lpstr>  Примеры написания  русских слов  в английской транслитерации:  </vt:lpstr>
      <vt:lpstr>ВИДЫ УПРАЖНЕНИЙ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Изучение английского языка в начальной школе: проблемы и пути решения.</dc:title>
  <dc:creator>Татьяна</dc:creator>
  <cp:lastModifiedBy>Татьяна</cp:lastModifiedBy>
  <cp:revision>77</cp:revision>
  <dcterms:created xsi:type="dcterms:W3CDTF">2013-02-05T02:00:05Z</dcterms:created>
  <dcterms:modified xsi:type="dcterms:W3CDTF">2013-02-07T10:34:37Z</dcterms:modified>
</cp:coreProperties>
</file>