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81813" cy="100155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877A15-AA01-4229-8686-17FEB95CCE1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667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ABB894-9CD8-4229-B69D-3E973A72BDB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801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C2CE0B-763E-490F-B80A-7A257E32AE0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870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810E1D-04F3-4594-BB7E-67BA8E0D83D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851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625EBB-8090-4C8A-9B19-A8B78AE7DF0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24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2E8CE6-32D9-48B7-B727-1BC90377E20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26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FFE38E-DE07-4627-83E6-B30A6CED2F6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409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A5BC3A-E877-4D2C-9190-F1AB47BF094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530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F97735-FC74-404F-AD25-F346D3D501D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501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B618AB-8262-4266-8EB5-A743631E00E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028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E9319-5206-4EB0-93C1-7CC06B7F344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268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666E070-902B-4BB4-9B81-831EEFE603A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773238"/>
            <a:ext cx="8424863" cy="1470025"/>
          </a:xfrm>
        </p:spPr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Формы размножения организмов.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4868863"/>
            <a:ext cx="8496300" cy="1655762"/>
          </a:xfrm>
        </p:spPr>
        <p:txBody>
          <a:bodyPr/>
          <a:lstStyle/>
          <a:p>
            <a:r>
              <a:rPr lang="ru-RU" sz="2400" dirty="0" smtClean="0">
                <a:solidFill>
                  <a:srgbClr val="FFFF99"/>
                </a:solidFill>
              </a:rPr>
              <a:t>Высшая техническая школа </a:t>
            </a:r>
            <a:r>
              <a:rPr lang="ru-RU" sz="2400" dirty="0" err="1" smtClean="0">
                <a:solidFill>
                  <a:srgbClr val="FFFF99"/>
                </a:solidFill>
              </a:rPr>
              <a:t>г.Кокшетау</a:t>
            </a:r>
            <a:endParaRPr lang="ru-RU" sz="2400" dirty="0" smtClean="0">
              <a:solidFill>
                <a:srgbClr val="FFFF99"/>
              </a:solidFill>
            </a:endParaRPr>
          </a:p>
          <a:p>
            <a:r>
              <a:rPr lang="ru-RU" sz="2400" dirty="0" smtClean="0">
                <a:solidFill>
                  <a:srgbClr val="FFFF99"/>
                </a:solidFill>
              </a:rPr>
              <a:t>Преподаватель: Байгенжина С.Д-К.</a:t>
            </a:r>
            <a:endParaRPr lang="en-US" sz="2400" dirty="0">
              <a:solidFill>
                <a:srgbClr val="FFFF9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Ответь на вопросы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/>
              <a:t>	</a:t>
            </a:r>
            <a:r>
              <a:rPr lang="ru-RU" sz="2800" dirty="0" smtClean="0"/>
              <a:t>У  </a:t>
            </a:r>
            <a:r>
              <a:rPr lang="ru-RU" sz="2800" dirty="0"/>
              <a:t>мужчины и женщины</a:t>
            </a:r>
            <a:r>
              <a:rPr lang="en-US" sz="2800" dirty="0"/>
              <a:t> </a:t>
            </a:r>
            <a:r>
              <a:rPr lang="ru-RU" sz="2800" dirty="0"/>
              <a:t> в каждой соматической клетке содержится 46 хромосом. Сколько хромосом, по вашему мнению, содержится у человека:</a:t>
            </a:r>
            <a:br>
              <a:rPr lang="ru-RU" sz="2800" dirty="0"/>
            </a:br>
            <a:r>
              <a:rPr lang="ru-RU" sz="2800" dirty="0"/>
              <a:t>а) </a:t>
            </a:r>
            <a:r>
              <a:rPr lang="en-US" sz="2800" dirty="0"/>
              <a:t>  </a:t>
            </a:r>
            <a:r>
              <a:rPr lang="ru-RU" sz="2800" dirty="0"/>
              <a:t>в 1 яйцеклетке?</a:t>
            </a:r>
            <a:br>
              <a:rPr lang="ru-RU" sz="2800" dirty="0"/>
            </a:br>
            <a:r>
              <a:rPr lang="ru-RU" sz="2800" dirty="0"/>
              <a:t>б)</a:t>
            </a:r>
            <a:r>
              <a:rPr lang="en-US" sz="2800" dirty="0"/>
              <a:t>  </a:t>
            </a:r>
            <a:r>
              <a:rPr lang="ru-RU" sz="2800" dirty="0"/>
              <a:t> в 1 сперматозоиде?</a:t>
            </a:r>
            <a:br>
              <a:rPr lang="ru-RU" sz="2800" dirty="0"/>
            </a:br>
            <a:r>
              <a:rPr lang="ru-RU" sz="2800" dirty="0"/>
              <a:t>в)</a:t>
            </a:r>
            <a:r>
              <a:rPr lang="en-US" sz="2800" dirty="0"/>
              <a:t>  </a:t>
            </a:r>
            <a:r>
              <a:rPr lang="ru-RU" sz="2800" dirty="0"/>
              <a:t> в 1 зиготе?</a:t>
            </a:r>
            <a:br>
              <a:rPr lang="ru-RU" sz="2800" dirty="0"/>
            </a:br>
            <a:r>
              <a:rPr lang="ru-RU" sz="2800" dirty="0"/>
              <a:t>г)</a:t>
            </a:r>
            <a:r>
              <a:rPr lang="en-US" sz="2800" dirty="0"/>
              <a:t>   </a:t>
            </a:r>
            <a:r>
              <a:rPr lang="ru-RU" sz="2800" dirty="0"/>
              <a:t>в 1 соматической клетке детей?</a:t>
            </a:r>
            <a:br>
              <a:rPr lang="ru-RU" sz="2800" dirty="0"/>
            </a:br>
            <a:r>
              <a:rPr lang="ru-RU" sz="2800" dirty="0"/>
              <a:t>д)</a:t>
            </a:r>
            <a:r>
              <a:rPr lang="en-US" sz="2800" dirty="0"/>
              <a:t>  </a:t>
            </a:r>
            <a:r>
              <a:rPr lang="ru-RU" sz="2800" dirty="0"/>
              <a:t> в 1 соматической клетке внуков?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3826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sz="3600" dirty="0" smtClean="0">
                <a:solidFill>
                  <a:srgbClr val="FFFF00"/>
                </a:solidFill>
              </a:rPr>
              <a:t>Подумай и предложи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dirty="0"/>
              <a:t>Предложите все возможные варианты размножения картофеля с рекомендациями.</a:t>
            </a:r>
            <a:endParaRPr lang="en-US" dirty="0"/>
          </a:p>
          <a:p>
            <a:pPr marL="0" indent="0">
              <a:buNone/>
            </a:pPr>
            <a:r>
              <a:rPr lang="ru-RU" dirty="0" smtClean="0"/>
              <a:t>       Схема </a:t>
            </a:r>
            <a:r>
              <a:rPr lang="ru-RU" dirty="0"/>
              <a:t>ответа:</a:t>
            </a:r>
            <a:endParaRPr lang="en-US" dirty="0"/>
          </a:p>
          <a:p>
            <a:r>
              <a:rPr lang="ru-RU" dirty="0"/>
              <a:t>1.Вид размножения…</a:t>
            </a:r>
            <a:endParaRPr lang="en-US" dirty="0"/>
          </a:p>
          <a:p>
            <a:r>
              <a:rPr lang="ru-RU" dirty="0"/>
              <a:t>2.Биологическая значимость…</a:t>
            </a:r>
            <a:endParaRPr lang="en-US" dirty="0"/>
          </a:p>
          <a:p>
            <a:r>
              <a:rPr lang="ru-RU" dirty="0"/>
              <a:t>3.Практическая  применение…</a:t>
            </a:r>
            <a:endParaRPr lang="en-US" dirty="0"/>
          </a:p>
          <a:p>
            <a:r>
              <a:rPr lang="ru-RU" dirty="0"/>
              <a:t>4. Экономический эффект…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065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864096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FF00"/>
                </a:solidFill>
              </a:rPr>
              <a:t>Спасибо за </a:t>
            </a:r>
            <a:r>
              <a:rPr lang="ru-RU" sz="5400" dirty="0" smtClean="0">
                <a:solidFill>
                  <a:srgbClr val="FFFF00"/>
                </a:solidFill>
              </a:rPr>
              <a:t>внимание</a:t>
            </a:r>
            <a:r>
              <a:rPr lang="ru-RU" sz="3200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!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Public\Pictures\Sample Pictures\Penguin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42493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7809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18488" cy="633412"/>
          </a:xfrm>
        </p:spPr>
        <p:txBody>
          <a:bodyPr/>
          <a:lstStyle/>
          <a:p>
            <a:r>
              <a:rPr lang="ru-RU" sz="3200" dirty="0" smtClean="0">
                <a:solidFill>
                  <a:srgbClr val="FFFF00"/>
                </a:solidFill>
              </a:rPr>
              <a:t>Цель урока: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113337"/>
          </a:xfrm>
        </p:spPr>
        <p:txBody>
          <a:bodyPr/>
          <a:lstStyle/>
          <a:p>
            <a:pPr lvl="0"/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формирование знаний об особенностях бесполого, полового и вегетативного размножения, понимания их биологической сущности, значения использования вегетативного размножения в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хозяйственной деятельности человека,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особенностей строения и развития мужских и женских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гамет.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>
              <a:solidFill>
                <a:srgbClr val="003366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18488" cy="633412"/>
          </a:xfrm>
        </p:spPr>
        <p:txBody>
          <a:bodyPr/>
          <a:lstStyle/>
          <a:p>
            <a:r>
              <a:rPr lang="ru-RU" sz="3200" dirty="0">
                <a:solidFill>
                  <a:srgbClr val="FFFF00"/>
                </a:solidFill>
              </a:rPr>
              <a:t>«Определи соответствие»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268760"/>
            <a:ext cx="8640960" cy="5113337"/>
          </a:xfrm>
        </p:spPr>
        <p:txBody>
          <a:bodyPr/>
          <a:lstStyle/>
          <a:p>
            <a:endParaRPr lang="en-US" dirty="0">
              <a:solidFill>
                <a:srgbClr val="003366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286101"/>
              </p:ext>
            </p:extLst>
          </p:nvPr>
        </p:nvGraphicFramePr>
        <p:xfrm>
          <a:off x="395536" y="1412776"/>
          <a:ext cx="8496944" cy="5129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4165"/>
                <a:gridCol w="808203"/>
                <a:gridCol w="518457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Термин, понятие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Определение термина, понятия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жизненный цикл клетки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выполнение клеткой только своих функций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кариокинез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цикл от момента рождения до момента гибели клетки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цитокинез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удвоение молекул ДНК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веретено деления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процесс деления ядра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дифференцировка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процесс деления цитоплазмы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редупликация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нити, образованные микротрубочками в процессе деления клетки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2п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Гаплоидный набор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хромосом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86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обмен идентичными участками хромосом между отцовской и материнской </a:t>
                      </a: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хромосомами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80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кроссинговер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Диплоидный набор хромосом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218488" cy="633412"/>
          </a:xfrm>
        </p:spPr>
        <p:txBody>
          <a:bodyPr/>
          <a:lstStyle/>
          <a:p>
            <a:r>
              <a:rPr lang="ru-RU" sz="3200" dirty="0">
                <a:solidFill>
                  <a:srgbClr val="FFFF00"/>
                </a:solidFill>
              </a:rPr>
              <a:t>«Определи соответствие»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113337"/>
          </a:xfrm>
        </p:spPr>
        <p:txBody>
          <a:bodyPr/>
          <a:lstStyle/>
          <a:p>
            <a:pPr fontAlgn="t"/>
            <a:r>
              <a:rPr lang="ru-RU" sz="1800" b="1" dirty="0" smtClean="0"/>
              <a:t> </a:t>
            </a:r>
            <a:endParaRPr lang="en-US" sz="1800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276468"/>
              </p:ext>
            </p:extLst>
          </p:nvPr>
        </p:nvGraphicFramePr>
        <p:xfrm>
          <a:off x="251520" y="1484784"/>
          <a:ext cx="8304585" cy="49849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1224136"/>
                <a:gridCol w="448816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Термин, понятие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Определение термина, понятия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жизненный цикл клетки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выполнение клеткой только своих функций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кариокинез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цикл от момента рождения до момента гибели клетки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цитокинез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удвоение молекул ДНК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веретено деления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процесс деления ядра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дифференцировка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роцесс </a:t>
                      </a: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деления цитоплазмы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редупликация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ити</a:t>
                      </a: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образованные микротрубочками в процессе деления клетки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2п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Гаплоидный набор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хромосом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бмен </a:t>
                      </a: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идентичными участками хромосом между отцовской и материнской </a:t>
                      </a: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хромосомами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72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кроссинговер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Диплоидный набор хромосом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>
            <a:off x="2915816" y="1988840"/>
            <a:ext cx="108012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3059832" y="244604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915816" y="3068960"/>
            <a:ext cx="1058416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915816" y="3429000"/>
            <a:ext cx="105841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2915816" y="2132856"/>
            <a:ext cx="1058416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2915816" y="3068960"/>
            <a:ext cx="1058416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915816" y="4797152"/>
            <a:ext cx="1058416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2915816" y="4797152"/>
            <a:ext cx="105841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2915816" y="5229200"/>
            <a:ext cx="1058416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18488" cy="633412"/>
          </a:xfrm>
        </p:spPr>
        <p:txBody>
          <a:bodyPr/>
          <a:lstStyle/>
          <a:p>
            <a:r>
              <a:rPr lang="ru-RU" sz="32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lang="en-US" sz="3200" dirty="0">
                <a:solidFill>
                  <a:srgbClr val="FFFF00"/>
                </a:solidFill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lang="ru-RU" sz="3200" b="1" dirty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Формы размножения организмов</a:t>
            </a:r>
            <a:endParaRPr lang="en-US" sz="3200" dirty="0">
              <a:solidFill>
                <a:srgbClr val="FFFF00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342339"/>
              </p:ext>
            </p:extLst>
          </p:nvPr>
        </p:nvGraphicFramePr>
        <p:xfrm>
          <a:off x="323528" y="1412776"/>
          <a:ext cx="8352928" cy="48965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61401"/>
                <a:gridCol w="3791527"/>
              </a:tblGrid>
              <a:tr h="11521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Половое</a:t>
                      </a:r>
                      <a:b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(обычно с помощью половых клеток</a:t>
                      </a:r>
                      <a:r>
                        <a:rPr lang="ru-RU" sz="1800" dirty="0">
                          <a:effectLst/>
                        </a:rPr>
                        <a:t>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Бесполое</a:t>
                      </a:r>
                      <a:b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(без участия половых клеток)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74441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</a:rPr>
                        <a:t>Слияние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</a:rPr>
                        <a:t>гамет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Обмен частями ядра (простейшие, бактерии)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</a:rPr>
                        <a:t>Партеногенез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</a:rPr>
                        <a:t>тля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</a:rPr>
                        <a:t>пчела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</a:rPr>
                        <a:t>оса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en-US" sz="1800" b="1" dirty="0" err="1">
                          <a:effectLst/>
                        </a:rPr>
                        <a:t>Деление</a:t>
                      </a:r>
                      <a:r>
                        <a:rPr lang="en-US" sz="1800" b="1" dirty="0">
                          <a:effectLst/>
                        </a:rPr>
                        <a:t> (</a:t>
                      </a:r>
                      <a:r>
                        <a:rPr lang="en-US" sz="1800" b="1" dirty="0" err="1">
                          <a:effectLst/>
                        </a:rPr>
                        <a:t>простейшие</a:t>
                      </a:r>
                      <a:r>
                        <a:rPr lang="en-US" sz="1800" b="1" dirty="0">
                          <a:effectLst/>
                        </a:rPr>
                        <a:t>);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en-US" sz="1800" b="1" dirty="0" err="1">
                          <a:effectLst/>
                        </a:rPr>
                        <a:t>Образование</a:t>
                      </a:r>
                      <a:r>
                        <a:rPr lang="en-US" sz="1800" b="1" dirty="0">
                          <a:effectLst/>
                        </a:rPr>
                        <a:t> </a:t>
                      </a:r>
                      <a:r>
                        <a:rPr lang="en-US" sz="1800" b="1" dirty="0" err="1">
                          <a:effectLst/>
                        </a:rPr>
                        <a:t>спор</a:t>
                      </a:r>
                      <a:r>
                        <a:rPr lang="en-US" sz="1800" b="1" dirty="0">
                          <a:effectLst/>
                        </a:rPr>
                        <a:t> (</a:t>
                      </a:r>
                      <a:r>
                        <a:rPr lang="en-US" sz="1800" b="1" dirty="0" err="1">
                          <a:effectLst/>
                        </a:rPr>
                        <a:t>грибы</a:t>
                      </a:r>
                      <a:r>
                        <a:rPr lang="en-US" sz="1800" b="1" dirty="0">
                          <a:effectLst/>
                        </a:rPr>
                        <a:t>);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en-US" sz="1800" b="1" dirty="0" err="1">
                          <a:effectLst/>
                        </a:rPr>
                        <a:t>Вегетативное</a:t>
                      </a:r>
                      <a:r>
                        <a:rPr lang="en-US" sz="1800" b="1" dirty="0">
                          <a:effectLst/>
                        </a:rPr>
                        <a:t> </a:t>
                      </a:r>
                      <a:r>
                        <a:rPr lang="en-US" sz="1800" b="1" dirty="0" err="1">
                          <a:effectLst/>
                        </a:rPr>
                        <a:t>размножение</a:t>
                      </a:r>
                      <a:r>
                        <a:rPr lang="en-US" sz="1800" b="1" dirty="0">
                          <a:effectLst/>
                        </a:rPr>
                        <a:t> (</a:t>
                      </a:r>
                      <a:r>
                        <a:rPr lang="en-US" sz="1800" b="1" dirty="0" err="1">
                          <a:effectLst/>
                        </a:rPr>
                        <a:t>растения</a:t>
                      </a:r>
                      <a:r>
                        <a:rPr lang="en-US" sz="1800" b="1" dirty="0">
                          <a:effectLst/>
                        </a:rPr>
                        <a:t>)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18488" cy="1224136"/>
          </a:xfrm>
        </p:spPr>
        <p:txBody>
          <a:bodyPr/>
          <a:lstStyle/>
          <a:p>
            <a:pPr lvl="0"/>
            <a:r>
              <a:rPr lang="ru-RU" sz="3200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Сравнительная характеристика видов размножения. </a:t>
            </a:r>
            <a:r>
              <a:rPr lang="ru-RU" sz="4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sz="3200" dirty="0">
              <a:solidFill>
                <a:schemeClr val="bg1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2789313"/>
              </p:ext>
            </p:extLst>
          </p:nvPr>
        </p:nvGraphicFramePr>
        <p:xfrm>
          <a:off x="395537" y="1268760"/>
          <a:ext cx="8136904" cy="51125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90603"/>
                <a:gridCol w="3946301"/>
              </a:tblGrid>
              <a:tr h="6480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Бесполое размножение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Половое размножение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Более древний способ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Более молодой способ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1 родительская особь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2 родительские особи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Высокая скорость размножения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Скорость размножения невелика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Генетический материал не обновляется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Обновляется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Эффективен в стабильных, не меняющихся условиях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Эффективен в постоянно меняющихся условиях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Без участия половых клеток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При помощи половых клеток- гамет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472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Дочерние особи идентичны родительской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Дочерние особи не идентичны родительской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640415"/>
            <a:ext cx="2487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8218488" cy="720080"/>
          </a:xfrm>
        </p:spPr>
        <p:txBody>
          <a:bodyPr/>
          <a:lstStyle/>
          <a:p>
            <a:pPr lvl="0"/>
            <a:r>
              <a:rPr lang="ru-RU" sz="3200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Виды бесполого размножения</a:t>
            </a:r>
            <a:r>
              <a:rPr lang="ru-RU" sz="4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sz="3200" dirty="0">
              <a:solidFill>
                <a:schemeClr val="bg1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890990"/>
              </p:ext>
            </p:extLst>
          </p:nvPr>
        </p:nvGraphicFramePr>
        <p:xfrm>
          <a:off x="395536" y="1193827"/>
          <a:ext cx="8496944" cy="54852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66726"/>
                <a:gridCol w="3330575"/>
                <a:gridCol w="2699643"/>
              </a:tblGrid>
              <a:tr h="648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Вид бесполого размножения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определение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Примеры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Деление надвое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Размножение, при котором из одной материнской особи путем митоза образуются две дочерние </a:t>
                      </a:r>
                      <a:r>
                        <a:rPr lang="ru-RU" sz="1400" dirty="0" smtClean="0">
                          <a:effectLst/>
                        </a:rPr>
                        <a:t>клетки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Бактерии, простейшие, одноклеточные водоросли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Спорами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Размножение при помощи специальных гаплоидных клеток, предназначенных для </a:t>
                      </a:r>
                      <a:r>
                        <a:rPr lang="ru-RU" sz="1400" dirty="0" smtClean="0">
                          <a:effectLst/>
                        </a:rPr>
                        <a:t>размножения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Грибы, папоротники, мхи, водоросли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Частями вегетативных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органов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Размножение при помощи корней, стебля, побега или его видоизменений ( клубня, корневища, луковицы)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растения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Фрагментация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Размножение отдельными частями организма путем их регенерации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Черви, водоросли, плесневелые грибы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907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почкование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Образование новой особи в виде выроста на теле материнской при возможном дальнейшем отделении от нее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Кишечнополостные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18488" cy="633412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Ответь на вопросы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113337"/>
          </a:xfrm>
        </p:spPr>
        <p:txBody>
          <a:bodyPr/>
          <a:lstStyle/>
          <a:p>
            <a:r>
              <a:rPr lang="ru-RU" dirty="0"/>
              <a:t>1. В чем преимущество полового способа размножения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>
              <a:solidFill>
                <a:srgbClr val="003366"/>
              </a:solidFill>
            </a:endParaRPr>
          </a:p>
          <a:p>
            <a:r>
              <a:rPr lang="ru-RU" dirty="0" smtClean="0">
                <a:solidFill>
                  <a:srgbClr val="003366"/>
                </a:solidFill>
              </a:rPr>
              <a:t>                                             </a:t>
            </a:r>
            <a:r>
              <a:rPr lang="ru-RU" sz="2000" dirty="0" smtClean="0">
                <a:solidFill>
                  <a:srgbClr val="003366"/>
                </a:solidFill>
              </a:rPr>
              <a:t>сперматозоид</a:t>
            </a:r>
            <a:endParaRPr lang="ru-RU" dirty="0">
              <a:solidFill>
                <a:srgbClr val="003366"/>
              </a:solidFill>
            </a:endParaRPr>
          </a:p>
          <a:p>
            <a:endParaRPr lang="ru-RU" dirty="0" smtClean="0">
              <a:solidFill>
                <a:srgbClr val="003366"/>
              </a:solidFill>
            </a:endParaRPr>
          </a:p>
          <a:p>
            <a:endParaRPr lang="ru-RU" dirty="0">
              <a:solidFill>
                <a:srgbClr val="003366"/>
              </a:solidFill>
            </a:endParaRPr>
          </a:p>
          <a:p>
            <a:r>
              <a:rPr lang="ru-RU" dirty="0">
                <a:solidFill>
                  <a:srgbClr val="003366"/>
                </a:solidFill>
              </a:rPr>
              <a:t> </a:t>
            </a:r>
            <a:r>
              <a:rPr lang="ru-RU" dirty="0" smtClean="0">
                <a:solidFill>
                  <a:srgbClr val="003366"/>
                </a:solidFill>
              </a:rPr>
              <a:t>     </a:t>
            </a:r>
            <a:r>
              <a:rPr lang="ru-RU" sz="2000" dirty="0" smtClean="0">
                <a:solidFill>
                  <a:srgbClr val="003366"/>
                </a:solidFill>
              </a:rPr>
              <a:t>яйцеклетка</a:t>
            </a:r>
            <a:endParaRPr lang="ru-RU" dirty="0" smtClean="0">
              <a:solidFill>
                <a:srgbClr val="003366"/>
              </a:solidFill>
            </a:endParaRPr>
          </a:p>
        </p:txBody>
      </p:sp>
      <p:pic>
        <p:nvPicPr>
          <p:cNvPr id="1026" name="Picture 2" descr="C:\Users\SaltDK\Desktop\презент.био\митоз мейоз амитоз\Яйцеклет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763838"/>
            <a:ext cx="3497287" cy="2753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altDK\Desktop\презент.био\митоз мейоз амитоз\Сперматозоид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22158">
            <a:off x="6646410" y="492722"/>
            <a:ext cx="427831" cy="4250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Ответь на вопросы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25658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	2</a:t>
            </a:r>
            <a:r>
              <a:rPr lang="ru-RU" dirty="0"/>
              <a:t>. Почему при половом размножении, несмотря на оплодотворение, число хромосом в клетках нового поколения остается постоянным, таким же, как у родителей?</a:t>
            </a:r>
            <a:endParaRPr lang="en-US" dirty="0"/>
          </a:p>
          <a:p>
            <a:endParaRPr lang="en-US" dirty="0"/>
          </a:p>
        </p:txBody>
      </p:sp>
      <p:pic>
        <p:nvPicPr>
          <p:cNvPr id="2050" name="Picture 2" descr="C:\Users\SaltDK\Desktop\презент.био\митоз мейоз амитоз\Мейоз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587" y="3212976"/>
            <a:ext cx="5328591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1399159"/>
      </p:ext>
    </p:extLst>
  </p:cSld>
  <p:clrMapOvr>
    <a:masterClrMapping/>
  </p:clrMapOvr>
</p:sld>
</file>

<file path=ppt/theme/theme1.xml><?xml version="1.0" encoding="utf-8"?>
<a:theme xmlns:a="http://schemas.openxmlformats.org/drawingml/2006/main" name="Биология">
  <a:themeElements>
    <a:clrScheme name="Биология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Биологи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Биология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иология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иология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иология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иология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иология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иология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иология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иология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иология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иология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иология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Биология</Template>
  <TotalTime>88</TotalTime>
  <Words>444</Words>
  <Application>Microsoft Office PowerPoint</Application>
  <PresentationFormat>Экран (4:3)</PresentationFormat>
  <Paragraphs>114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Биология</vt:lpstr>
      <vt:lpstr>Формы размножения организмов.</vt:lpstr>
      <vt:lpstr>Цель урока:</vt:lpstr>
      <vt:lpstr>«Определи соответствие»</vt:lpstr>
      <vt:lpstr>«Определи соответствие»</vt:lpstr>
      <vt:lpstr>. Формы размножения организмов</vt:lpstr>
      <vt:lpstr>Сравнительная характеристика видов размножения.  </vt:lpstr>
      <vt:lpstr> Виды бесполого размножения </vt:lpstr>
      <vt:lpstr>Ответь на вопросы</vt:lpstr>
      <vt:lpstr>Ответь на вопросы</vt:lpstr>
      <vt:lpstr>Ответь на вопросы</vt:lpstr>
      <vt:lpstr>Подумай и предложи</vt:lpstr>
      <vt:lpstr>Спасибо за внимание !</vt:lpstr>
    </vt:vector>
  </TitlesOfParts>
  <Company>Krokoz™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размножения организмов.</dc:title>
  <dc:creator>SaltDK</dc:creator>
  <cp:lastModifiedBy>ЕРКЕН</cp:lastModifiedBy>
  <cp:revision>11</cp:revision>
  <cp:lastPrinted>2013-03-12T19:28:01Z</cp:lastPrinted>
  <dcterms:created xsi:type="dcterms:W3CDTF">2013-02-18T12:48:14Z</dcterms:created>
  <dcterms:modified xsi:type="dcterms:W3CDTF">2013-03-12T19:30:55Z</dcterms:modified>
</cp:coreProperties>
</file>