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ffa" initials="D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38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1470025"/>
          </a:xfrm>
          <a:prstGeom prst="roundRect">
            <a:avLst/>
          </a:prstGeom>
          <a:noFill/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2285992"/>
            <a:ext cx="6400800" cy="25003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oundRect">
            <a:avLst/>
          </a:prstGeom>
          <a:solidFill>
            <a:srgbClr val="FFFFFF">
              <a:alpha val="30196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450B1-3107-4C54-8CE7-C9171495428D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2">
              <a:lumMod val="90000"/>
            </a:schemeClr>
          </a:solidFill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ffa\Desktop\&#1095;&#1072;&#1081;&#1082;&#1086;&#1074;&#1089;&#1082;&#1080;&#1081;\P&#1048;Chaykovskiy-VREMENA-GODA-AVGUST-ZhATVA(muzofon.com).mp3" TargetMode="External"/><Relationship Id="rId6" Type="http://schemas.openxmlformats.org/officeDocument/2006/relationships/image" Target="../media/image27.gif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ffa\Desktop\&#1095;&#1072;&#1081;&#1082;&#1086;&#1074;&#1089;&#1082;&#1080;&#1081;\P&#1048;Chaykovskiy-VREMENA-GODA-SENTYaBR_-OHOTA(muzofon.com).mp3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ffa\Desktop\&#1095;&#1072;&#1081;&#1082;&#1086;&#1074;&#1089;&#1082;&#1080;&#1081;\Oleg-Boshnyakovich-P&#1048;-Chaykovskiy-Oktyabr_-Osennyaya-pesn_-Vremena-goda-soch-37-bis(muzofon.com).mp3" TargetMode="Externa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ffa\Desktop\&#1095;&#1072;&#1081;&#1082;&#1086;&#1074;&#1089;&#1082;&#1080;&#1081;\P&#1048;Chaykovskiy-VREMENA-GODA-NOYaBR_-NA-TROYKE(muzofon.com).mp3" TargetMode="External"/><Relationship Id="rId6" Type="http://schemas.openxmlformats.org/officeDocument/2006/relationships/hyperlink" Target="http://www.tchaikov.ru/nekrasov.html" TargetMode="External"/><Relationship Id="rId5" Type="http://schemas.openxmlformats.org/officeDocument/2006/relationships/image" Target="../media/image36.gif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ffa\Desktop\&#1095;&#1072;&#1081;&#1082;&#1086;&#1074;&#1089;&#1082;&#1080;&#1081;\P&#1048;Chaykovskiy-Vremena-goda---Dekabr_-Svyatki(muzofon.com).mp3" TargetMode="Externa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www.tchaikov.ru/modest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ffa\Desktop\&#1095;&#1072;&#1081;&#1082;&#1086;&#1074;&#1089;&#1082;&#1080;&#1081;\Chaykovskiy-P&#1048;-Vremena-goda-Yanvar_-U-kamina(muzofon.com)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hyperlink" Target="http://www.tchaikov.ru/pushkin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ffa\Desktop\&#1095;&#1072;&#1081;&#1082;&#1086;&#1074;&#1089;&#1082;&#1080;&#1081;\P&#1048;Chaykovskiy-VREMENA-GODA-FEVRAL_-MASLEN&#1048;CA(muzofon.com).mp3" TargetMode="Externa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ffa\Desktop\&#1095;&#1072;&#1081;&#1082;&#1086;&#1074;&#1089;&#1082;&#1080;&#1081;\P&#1048;Chaykovskiy-VREMENA-GODA-MART-PESNYa-ZhAVORONKA(muzofon.com)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hyperlink" Target="http://www.tchaikov.ru/maikov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ffa\Desktop\&#1095;&#1072;&#1081;&#1082;&#1086;&#1074;&#1089;&#1082;&#1080;&#1081;\Chaykovskiy-P&#1048;-Vremena-goda-Aprel_-Podsnezhnik(muzofon.com)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ffa\Desktop\&#1095;&#1072;&#1081;&#1082;&#1086;&#1074;&#1089;&#1082;&#1080;&#1081;\P&#1048;Chaykovskiy-VREMENA-GODA-MAY-BELYE-NOCh&#1048;(muzofon.com).mp3" TargetMode="External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ffa\Desktop\&#1095;&#1072;&#1081;&#1082;&#1086;&#1074;&#1089;&#1082;&#1080;&#1081;\P&#1048;Chaykovskiy-VREMENA-GODA-&#1048;YuN_-BARKAROLA(muzofon.com).mp3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ffa\Desktop\&#1095;&#1072;&#1081;&#1082;&#1086;&#1074;&#1089;&#1082;&#1080;&#1081;\P&#1048;Chaykovskiy-VREMENA-GODA-&#1048;YuL_-PESN_-KOSARYa(muzofon.com).mp3" TargetMode="Externa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"/>
            <a:ext cx="7772400" cy="1428736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П.И.Чайковский 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1214422"/>
            <a:ext cx="6429420" cy="1357322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12 Характеристических картин для фортепиано. </a:t>
            </a:r>
            <a:endParaRPr lang="en-US" sz="4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Рисунок 4" descr="MM90004108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57825"/>
            <a:ext cx="1704975" cy="1400175"/>
          </a:xfrm>
          <a:prstGeom prst="rect">
            <a:avLst/>
          </a:prstGeom>
        </p:spPr>
      </p:pic>
      <p:pic>
        <p:nvPicPr>
          <p:cNvPr id="6" name="Рисунок 5" descr="Portr%C3%A4t_des_Komponisten_Pjotr_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2571744"/>
            <a:ext cx="3500430" cy="4286256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ИChaykovskiy-VREMENA-GODA-AVGUST-ZhATV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  <a:solidFill>
            <a:srgbClr val="FFFFFF">
              <a:alpha val="30196"/>
            </a:srgbClr>
          </a:solidFill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0"/>
            <a:ext cx="9144000" cy="3071810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/>
              <a:t>Жатва - это сбор с поля созревших хлебов. Жатвенная пора в жизни русского крестьянина - важнейшая пора. Работали в поле семьями, как говорится, от зари до зари. При этом много пели. “Жатва” - это большая народная сцена из крестьянской жизни. В рукописи композитор сделал подзаголовок “Скерцо”. И в действительности, “Жатва” - это развернутое скерцо для фортепиано, рисующее яркую картину из быта русского земледельца. В ней оживление, подъем, характерный для большой совместной работы крестьян. В средней части картина яркой народной сцены меняется на лирический деревенский пейзаж, характерный для среднерусской природы, на котором и разворачивается сцена жатвы. В связи с этим музыкальным фрагментом вспоминается высказывание Чайковского: “Не могу изобразить, до чего обаятельны для меня русская деревня, русский пейзаж...”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3071810"/>
            <a:ext cx="4572000" cy="2862322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"Жатва". Август: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"Люди семьями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Принялись жать,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Косить под корень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Рожь высокую!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 копны частые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Снопы сложены.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От возов всю ночь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Скрипит музыка."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А.В.Кольцов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Рисунок 11" descr="0742acc0ca4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43570" y="3357562"/>
            <a:ext cx="3500430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17fd4b5d940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14546" y="3143248"/>
            <a:ext cx="3500462" cy="2933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ке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728" y="5643579"/>
            <a:ext cx="1500198" cy="1214422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9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2071678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 Начинается «Сентябрь» с призывного, фанфарного сигнала. Впрочем, это даже не фанфары, это похоже на звуки гулкого, громкоголосого рога. И сразу же за этим сигналом в музыке совершенно ясно слышится скачка — стремительный, чёткий и звонкий топот лошадиных копыт. Вряд ли ты мог представить себе так осеннюю музыку. Название, правда, напоминает об осени, зато совершенно, как нам кажется, не подходит к музыке. Пьеса называется «Охота».</a:t>
            </a:r>
            <a:endParaRPr lang="ru-RU" sz="2000" dirty="0"/>
          </a:p>
        </p:txBody>
      </p:sp>
      <p:pic>
        <p:nvPicPr>
          <p:cNvPr id="4" name="Рисунок 3" descr="d265a4c579d0791bfde2b9078e956b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2428868"/>
            <a:ext cx="3287666" cy="27108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156835c17761569111aa6829874d176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3714752"/>
            <a:ext cx="3180035" cy="27146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2071678"/>
            <a:ext cx="35718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"Охота". Сентябрь: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"Пора, пора! Рога трубят: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Псари в охотничьих уборах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Чем свет уж на конях сидят;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Борзые прыгают на сворах."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А.С.Пушкин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ИChaykovskiy-VREMENA-GODA-SENTYaBR_-OHOT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00034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25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2643182"/>
          </a:xfrm>
        </p:spPr>
        <p:txBody>
          <a:bodyPr>
            <a:noAutofit/>
          </a:bodyPr>
          <a:lstStyle/>
          <a:p>
            <a:r>
              <a:rPr lang="ru-RU" sz="1600" dirty="0" smtClean="0"/>
              <a:t>   Октябрь — это уже настоящая осень. Листьев на деревьях почти не осталось. С каждым днём всё холоднее. И дождь, дождь, дождь... Грустное это время — поздняя осень. «Осенняя песня» — тоже грустная. Тихий, грустный покой слышится в первой   музыкальной   фразе.</a:t>
            </a:r>
          </a:p>
          <a:p>
            <a:r>
              <a:rPr lang="ru-RU" sz="1600" dirty="0" smtClean="0"/>
              <a:t>     Но вот зазвучали два голоса. Один — слабый, он словно пытается взлететь, разлиться легко и свободно... и тут же бессильно стихает. Видно, очень хочется человеку тепла, света, счастья. А счастья нет. Тоскливо и сумрачно на душе. Снова взлёт — и снова падение. Ещё, ещё — нет, не подняться, не вздохнуть полной грудью... И хочется плакать от тоски и непонятной обиды... Второй голос более уверенный — короткие музыкальные фразы уговаривают, успокаивают, утешают.</a:t>
            </a:r>
          </a:p>
          <a:p>
            <a:endParaRPr lang="ru-RU" sz="2000" dirty="0"/>
          </a:p>
        </p:txBody>
      </p:sp>
      <p:pic>
        <p:nvPicPr>
          <p:cNvPr id="7" name="Рисунок 6" descr="2b81414c87e073d5e7a0fb153421e01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2643182"/>
            <a:ext cx="3214678" cy="2214577"/>
          </a:xfrm>
          <a:prstGeom prst="rect">
            <a:avLst/>
          </a:prstGeom>
        </p:spPr>
      </p:pic>
      <p:pic>
        <p:nvPicPr>
          <p:cNvPr id="9" name="Рисунок 8" descr="a2e1dc55de8107652945e288308dbb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2643182"/>
            <a:ext cx="2670580" cy="2143140"/>
          </a:xfrm>
          <a:prstGeom prst="rect">
            <a:avLst/>
          </a:prstGeom>
        </p:spPr>
      </p:pic>
      <p:pic>
        <p:nvPicPr>
          <p:cNvPr id="8" name="Рисунок 7" descr="789c3aa1f68d0a07454c3f07dd06a74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14612" y="4905378"/>
            <a:ext cx="3124195" cy="195262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714612" y="2857496"/>
            <a:ext cx="3071834" cy="1477328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"Осенняя песнь". Октябрь: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Осень, осыпается весь наш бедный сад,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Листья желтые по ветру летят..."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6" name="Oleg-Boshnyakovich-PИ-Chaykovskiy-Oktyabr_-Osennyaya-pesn_-Vremena-goda-soch-37-bis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8572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57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2285991"/>
          </a:xfrm>
        </p:spPr>
        <p:txBody>
          <a:bodyPr>
            <a:normAutofit fontScale="47500" lnSpcReduction="20000"/>
          </a:bodyPr>
          <a:lstStyle/>
          <a:p>
            <a:r>
              <a:rPr lang="ru-RU" sz="3400" dirty="0" smtClean="0"/>
              <a:t> Хотя ноябрь и считают последним осенним месяцем, у нас, в средней полосе России, это уже зима. В ноябре замерзают реки, выпадает снег. О зиме и музыка «Ноября». Называется эта пьеса «На тройке».</a:t>
            </a:r>
          </a:p>
          <a:p>
            <a:r>
              <a:rPr lang="ru-RU" sz="3400" dirty="0" smtClean="0"/>
              <a:t>     Тройка - так называют в России коней, запряженных вместе, под одной дугой. К ней часто подвешивали колокольчики, которые при быстрой езде звонко играли, переливаясь серебряным звучанием. В России любили быструю езду на тройках, об этом сложено немало народных песен.</a:t>
            </a:r>
          </a:p>
          <a:p>
            <a:r>
              <a:rPr lang="ru-RU" sz="3400" dirty="0" smtClean="0"/>
              <a:t>     «Стоят морозы, но солнце еще немного греет. Деревья покрыты белой пеленой, и этот зимний пейзаж до того прекрасен, что трудно выразить словами», - писал Чайковский.</a:t>
            </a:r>
          </a:p>
          <a:p>
            <a:endParaRPr lang="ru-RU" dirty="0"/>
          </a:p>
        </p:txBody>
      </p:sp>
      <p:pic>
        <p:nvPicPr>
          <p:cNvPr id="4" name="Рисунок 3" descr="86d7cb14b135e6055ac35825514e57b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0298" y="2143116"/>
            <a:ext cx="3238523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e691a251e18b404eca7918b564c4ec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19720" y="4214790"/>
            <a:ext cx="3524280" cy="2643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вынр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16" y="2500306"/>
            <a:ext cx="1133475" cy="14287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3500438"/>
            <a:ext cx="27146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"На тройке". Ноябрь: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"Не гляди же с тоской на дорогу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 за тройкой вослед не спеши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 тоскливую в сердце тревогу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Поскорей навсегда затуши."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hlinkClick r:id="rId6"/>
              </a:rPr>
              <a:t>Н.А.Некрасов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PИChaykovskiy-VREMENA-GODA-NOYaBR_-NA-TROYKE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3786182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35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2928933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Святки — это старинный праздник перед Новым годом. Самые короткие дни – и самые длинные ночи. Самые весёлые и шумные праздники – и самые волшебные гадания. Стоит только произнести: «ночь перед Рождеством», «крещенский вечер» - и даже у нас, забывших все или почти все традиции, как будто что-то отзывается в душе, как будто открываются двери в неведомое.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старину верили, что в такие ночи на землю спускаются боги, которых можно спросить о самом важном. Из этих загадочных существ мы сегодня помним лишь Санта-Клауса, Деда Мороза – старика с белой бородой, приносящего подарки...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857496"/>
            <a:ext cx="25717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"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Святки". Декабрь: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Раз в крещенский вечерок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Девушки гадали,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За ворота башмачок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Сняв с ноги бросали.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Рисунок 5" descr="526c5d1fd0eefc9ac6ddd210f8e0a3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3429000"/>
            <a:ext cx="2857488" cy="3269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21c9f37b4e44a6d33afaad0cc1b3c0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3214686"/>
            <a:ext cx="3000396" cy="2429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3464394e1f4779ef070bc5636e5e5c3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503997"/>
            <a:ext cx="3071834" cy="2354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ИChaykovskiy-Vremena-goda---Dekabr_-Svyatki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3428992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44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8229600" cy="11430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endParaRPr lang="ru-RU" sz="8800" b="1" i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" name="Рисунок 6" descr="vremena-go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908720"/>
            <a:ext cx="4714908" cy="5429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454657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"Времена года" Чайковского - это своеобразный музыкальный дневник композитора, запечатлевший дорогие его сердцу эпизоды жизни, встречи и картины природы. Как позднее вспоминал его брат </a:t>
            </a:r>
            <a:r>
              <a:rPr lang="ru-RU" b="1" dirty="0" smtClean="0">
                <a:hlinkClick r:id="rId2"/>
              </a:rPr>
              <a:t>М.И.Чайковский</a:t>
            </a:r>
            <a:r>
              <a:rPr lang="ru-RU" dirty="0" smtClean="0"/>
              <a:t>: "Петр Ильич, как редко кто, любил жизнь&lt;...&gt; Каждый день имел для него значительность и прощаться с ним ему было грустно при мысли, что от всего пережитого не останется никакого следа." Этим лирическим чувством композитора, любовью к жизни и восхищением ею и наполнена музыка одного из музыкальных шедевров Чайковского, фортепианного цикла "Времена года". Энциклопедией русской усадебной жизни XIX века, петербургского городского пейзажа можно назвать этот цикл из 12 характеристических картин для фортепиано. В его образах запечатлены Чайковским и бескрайние русские просторы, и деревенский быт, и картины петербургских городских пейзажей, и сценки из домашнего музыкального быта русских людей того времени.</a:t>
            </a:r>
            <a:endParaRPr lang="en-US" dirty="0"/>
          </a:p>
        </p:txBody>
      </p:sp>
      <p:pic>
        <p:nvPicPr>
          <p:cNvPr id="4" name="Рисунок 3" descr="MM90028345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5143512"/>
            <a:ext cx="1285884" cy="1462093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229600" cy="3257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Тепло, уютно, тихо... В комнате полутемно, вечереет... В долгие зимние вечера у очага (камина) собиралась вся семья. В крестьянских избах плели кружева, пряли и ткали, при этом пели песни, грустные и лирические. В дворянских семьях у камина музицировали, читали вслух, беседовали. Музыка «Января» вначале спокойная, неторопливая. Похоже, что ласковый, негромкий голос рассказывает о чём-то. А может быть, просто мечтает человек, сидя у затухающего камина. Мягко, нежно звучит музыка...</a:t>
            </a:r>
            <a:endParaRPr lang="ru-RU" sz="2000" dirty="0"/>
          </a:p>
        </p:txBody>
      </p:sp>
      <p:pic>
        <p:nvPicPr>
          <p:cNvPr id="6" name="Рисунок 5" descr="1357515686_u-kamel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81500" y="3429000"/>
            <a:ext cx="47625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3429000"/>
            <a:ext cx="43576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 камелька". Январь:</a:t>
            </a:r>
          </a:p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"И мирной неги уголок </a:t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Ночь сумраком одела.</a:t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 камине гаснет огонек,</a:t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 свечка нагорела."</a:t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4"/>
              </a:rPr>
              <a:t>А.С.Пушкин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" name="Рисунок 9" descr="вуег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2976" y="5143512"/>
            <a:ext cx="2238376" cy="1928802"/>
          </a:xfrm>
          <a:prstGeom prst="rect">
            <a:avLst/>
          </a:prstGeom>
        </p:spPr>
      </p:pic>
      <p:pic>
        <p:nvPicPr>
          <p:cNvPr id="9" name="Chaykovskiy-PИ-Vremena-goda-Yanvar_-U-kamin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001024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015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52"/>
            <a:ext cx="8229600" cy="1928826"/>
          </a:xfrm>
        </p:spPr>
        <p:txBody>
          <a:bodyPr>
            <a:normAutofit fontScale="25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9600" dirty="0" smtClean="0"/>
              <a:t>Ты знаешь, что такое масленица? Может быть, и нет. Но если ты знаешь сказку про Снегурочку — пьесу или оперу, — то, наверное, помнишь, как весёлый сказочный народ берендеи вывозят в лес на санях огромное чучело — масленицу. Песни, пляски, смех... Берендеи провожают зиму.</a:t>
            </a:r>
            <a:br>
              <a:rPr lang="ru-RU" sz="9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Рисунок 6" descr="DSC_5069n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3214663"/>
            <a:ext cx="6429388" cy="3643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3214686"/>
            <a:ext cx="27860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"Масленица". Февраль:</a:t>
            </a:r>
            <a:br>
              <a:rPr lang="ru-RU" sz="2400" dirty="0" smtClean="0"/>
            </a:br>
            <a:r>
              <a:rPr lang="ru-RU" sz="2400" dirty="0" smtClean="0"/>
              <a:t>"Скоро масленицы бойкой</a:t>
            </a:r>
            <a:br>
              <a:rPr lang="ru-RU" sz="2400" dirty="0" smtClean="0"/>
            </a:br>
            <a:r>
              <a:rPr lang="ru-RU" sz="2400" dirty="0" smtClean="0"/>
              <a:t>Закипит широкий пир."</a:t>
            </a:r>
            <a:br>
              <a:rPr lang="ru-RU" sz="2400" dirty="0" smtClean="0"/>
            </a:br>
            <a:r>
              <a:rPr lang="ru-RU" sz="2400" dirty="0" smtClean="0"/>
              <a:t>П.А.Вяземский.</a:t>
            </a:r>
          </a:p>
        </p:txBody>
      </p:sp>
      <p:pic>
        <p:nvPicPr>
          <p:cNvPr id="10" name="PИChaykovskiy-VREMENA-GODA-FEVRAL_-MASLENИC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000364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87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0"/>
            <a:ext cx="8229600" cy="1971675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Жаворонок - полевая птица, которую в России чтут как весеннюю певчую птичку. Ее пение традиционно связывается с приходом весны, пробуждением от зимней спячки всей природы, началом новой жизни. Ведь жаворонки прилетают к нам в марте...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3113681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2071678"/>
            <a:ext cx="5143504" cy="44291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0" y="2000240"/>
            <a:ext cx="33575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"Песня жаворонка". Март:</a:t>
            </a:r>
            <a:b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"Поле зыблется цветами,</a:t>
            </a:r>
            <a:b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 небе льются света волны.</a:t>
            </a:r>
            <a:b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Вешних жаворонков пенья</a:t>
            </a:r>
            <a:b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Голубые бездны полны"</a:t>
            </a:r>
            <a:b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  <a:hlinkClick r:id="rId4"/>
              </a:rPr>
              <a:t>А.Н.Майков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" name="Рисунок 9" descr="121496834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857604"/>
            <a:ext cx="3571868" cy="3000396"/>
          </a:xfrm>
          <a:prstGeom prst="rect">
            <a:avLst/>
          </a:prstGeom>
        </p:spPr>
      </p:pic>
      <p:pic>
        <p:nvPicPr>
          <p:cNvPr id="7" name="PИChaykovskiy-VREMENA-GODA-MART-PESNYa-ZhAVORON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0" y="6481762"/>
            <a:ext cx="376238" cy="376238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14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4329114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"Голубенький, чистый</a:t>
            </a:r>
            <a:br>
              <a:rPr lang="ru-RU" dirty="0" smtClean="0"/>
            </a:br>
            <a:r>
              <a:rPr lang="ru-RU" dirty="0" smtClean="0"/>
              <a:t>Подснежник - цветок,</a:t>
            </a:r>
            <a:br>
              <a:rPr lang="ru-RU" dirty="0" smtClean="0"/>
            </a:br>
            <a:r>
              <a:rPr lang="ru-RU" dirty="0" smtClean="0"/>
              <a:t>А подле сквозистый</a:t>
            </a:r>
            <a:br>
              <a:rPr lang="ru-RU" dirty="0" smtClean="0"/>
            </a:br>
            <a:r>
              <a:rPr lang="ru-RU" dirty="0" smtClean="0"/>
              <a:t>Последний снежок.</a:t>
            </a:r>
            <a:br>
              <a:rPr lang="ru-RU" dirty="0" smtClean="0"/>
            </a:br>
            <a:r>
              <a:rPr lang="ru-RU" dirty="0" smtClean="0"/>
              <a:t>Последние слезы</a:t>
            </a:r>
            <a:br>
              <a:rPr lang="ru-RU" dirty="0" smtClean="0"/>
            </a:br>
            <a:r>
              <a:rPr lang="ru-RU" dirty="0" smtClean="0"/>
              <a:t>О горе былом</a:t>
            </a:r>
            <a:br>
              <a:rPr lang="ru-RU" dirty="0" smtClean="0"/>
            </a:br>
            <a:r>
              <a:rPr lang="ru-RU" dirty="0" smtClean="0"/>
              <a:t>И первые грезы</a:t>
            </a:r>
            <a:br>
              <a:rPr lang="ru-RU" dirty="0" smtClean="0"/>
            </a:br>
            <a:r>
              <a:rPr lang="ru-RU" dirty="0" smtClean="0"/>
              <a:t>О счастья ином..."</a:t>
            </a:r>
            <a:endParaRPr lang="ru-RU" dirty="0"/>
          </a:p>
        </p:txBody>
      </p:sp>
      <p:pic>
        <p:nvPicPr>
          <p:cNvPr id="5" name="Рисунок 4" descr="yandsear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214290"/>
            <a:ext cx="421484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0a10fbc775fedfe45c2c75ee9305a6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3071810"/>
            <a:ext cx="4286248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Chaykovskiy-PИ-Vremena-goda-Aprel_-Podsnezhnik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2859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0"/>
            <a:ext cx="7686700" cy="240030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"Белые ночи". Май:</a:t>
            </a:r>
            <a:br>
              <a:rPr lang="ru-RU" dirty="0" smtClean="0"/>
            </a:br>
            <a:r>
              <a:rPr lang="ru-RU" dirty="0" smtClean="0"/>
              <a:t>"Какая ночь! На всем какая нега!</a:t>
            </a:r>
            <a:br>
              <a:rPr lang="ru-RU" dirty="0" smtClean="0"/>
            </a:br>
            <a:r>
              <a:rPr lang="ru-RU" dirty="0" smtClean="0"/>
              <a:t>Благодарю, родной полночный край!</a:t>
            </a:r>
            <a:br>
              <a:rPr lang="ru-RU" dirty="0" smtClean="0"/>
            </a:br>
            <a:r>
              <a:rPr lang="ru-RU" dirty="0" smtClean="0"/>
              <a:t>Из царства льдов, из царства вьюг и снега</a:t>
            </a:r>
            <a:br>
              <a:rPr lang="ru-RU" dirty="0" smtClean="0"/>
            </a:br>
            <a:r>
              <a:rPr lang="ru-RU" dirty="0" smtClean="0"/>
              <a:t>Как свеж и чист твой вылетает май!"</a:t>
            </a:r>
            <a:endParaRPr lang="ru-RU" dirty="0"/>
          </a:p>
        </p:txBody>
      </p:sp>
      <p:pic>
        <p:nvPicPr>
          <p:cNvPr id="4" name="PИChaykovskiy-VREMENA-GODA-MAY-BELYE-NOChИ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85720" y="6153168"/>
            <a:ext cx="571504" cy="571504"/>
          </a:xfrm>
          <a:prstGeom prst="rect">
            <a:avLst/>
          </a:prstGeom>
        </p:spPr>
      </p:pic>
      <p:pic>
        <p:nvPicPr>
          <p:cNvPr id="1026" name="Picture 2" descr="C:\Users\Daffa\Desktop\чайковский\yandsearc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2571744"/>
            <a:ext cx="4000528" cy="4286256"/>
          </a:xfrm>
          <a:prstGeom prst="rect">
            <a:avLst/>
          </a:prstGeom>
          <a:noFill/>
        </p:spPr>
      </p:pic>
      <p:pic>
        <p:nvPicPr>
          <p:cNvPr id="5" name="Рисунок 4" descr="р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9190" y="1785926"/>
            <a:ext cx="1857388" cy="2166944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/>
              <a:t>Барка - это итальянское слово, означает лодка.</a:t>
            </a:r>
            <a:br>
              <a:rPr lang="ru-RU" sz="1800" dirty="0" smtClean="0"/>
            </a:br>
            <a:r>
              <a:rPr lang="ru-RU" sz="1800" dirty="0" smtClean="0"/>
              <a:t>Баркаролой в итальянской народной музыке назывались песни лодочника, гребца. Особенно эти песни были распространены в Венеции, городе на набережных бесчисленных каналов, по которым день и ночь передвигались на лодках и при этом пели. Песни эти были, как правило, певучими, и ритм и аккомпанемент подражали плавному движению лодки под равномерные всплески весел. В русской музыке первой половины XIX века получили большое распространение баркаролы. Они стали неотъемлемой частью русской лирической вокальной музыки, а также нашли свое отражение и в русской поэзии и в живописи.</a:t>
            </a:r>
            <a:endParaRPr lang="ru-RU" sz="1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2928934"/>
            <a:ext cx="3857620" cy="1477328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Выйдем на берег, там волны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Ноги нам будут лобзать,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Звезды с таинственной грустью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Будут над нами сиять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А.Н. Плещеев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Рисунок 7" descr="5c862171cee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4357694"/>
            <a:ext cx="3857620" cy="2500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ваго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7950" y="5214950"/>
            <a:ext cx="2357454" cy="1362079"/>
          </a:xfrm>
          <a:prstGeom prst="rect">
            <a:avLst/>
          </a:prstGeom>
        </p:spPr>
      </p:pic>
      <p:pic>
        <p:nvPicPr>
          <p:cNvPr id="11" name="PИChaykovskiy-VREMENA-GODA-ИYuN_-BARKAROL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533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0"/>
            <a:ext cx="8229600" cy="3214686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/>
              <a:t>"</a:t>
            </a:r>
            <a:r>
              <a:rPr lang="ru-RU" sz="3400" b="1" dirty="0" smtClean="0"/>
              <a:t>Песнь косаря". Июль</a:t>
            </a: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/>
              <a:t>Косари - это преимущественно мужчины, которые рано-рано утром выходили в поле косить траву. Равномерные взмахи рук и кос, как правило, совпадали с ритмом трудовых песен, которые пели во время работы. Эти песни существовали на Руси с древнейших времен. Пели во время кошения трав дружно, весело. Косьба - также очень популярный в русском искусстве сюжет. Его воспевали многие русские поэты, запечатлевали в красках русские художники. А песен в народе было сложено великое множество. “Песнь косаря” - это сцена из народной деревенской жизни.</a:t>
            </a:r>
            <a:br>
              <a:rPr lang="ru-RU" sz="3400" dirty="0" smtClean="0"/>
            </a:br>
            <a:r>
              <a:rPr lang="ru-RU" sz="3400" dirty="0" smtClean="0"/>
              <a:t>Чайковский любил эту летнюю пору в деревне и в одном из писем писал: "Отчего это? Отчего простой русский пейзаж, отчего прогулка летом в России в деревне по полям, по лесу, вечером по степи, бывало приводили меня в такое состояние, что я ложился на землю в каком-то изнеможении от наплыва любви к природе"</a:t>
            </a:r>
            <a:endParaRPr lang="ru-RU" sz="3400" dirty="0"/>
          </a:p>
        </p:txBody>
      </p:sp>
      <p:pic>
        <p:nvPicPr>
          <p:cNvPr id="4" name="Рисунок 3" descr="73e4f6cdf07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3286124"/>
            <a:ext cx="5572132" cy="357187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3214686"/>
            <a:ext cx="250033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Раззудись плечо,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Размахнись рука!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Ты пахни в лицо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Ветер с полудня!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А. Кольцов</a:t>
            </a:r>
            <a:endParaRPr lang="ru-RU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ИChaykovskiy-VREMENA-GODA-ИYuL_-PESN_-KOSARY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0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S10190870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25B54F3-4D54-464E-B68E-DF25E4ECAA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TS101908702</Template>
  <TotalTime>379</TotalTime>
  <Words>522</Words>
  <Application>Microsoft Office PowerPoint</Application>
  <PresentationFormat>Экран (4:3)</PresentationFormat>
  <Paragraphs>30</Paragraphs>
  <Slides>15</Slides>
  <Notes>0</Notes>
  <HiddenSlides>0</HiddenSlides>
  <MMClips>12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TS101908702</vt:lpstr>
      <vt:lpstr>П.И.Чайковский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П.И.Чайковский</dc:title>
  <dc:subject>Шаблон оформления</dc:subject>
  <dc:creator>Daffa</dc:creator>
  <dc:description>Шаблон оформления</dc:description>
  <cp:lastModifiedBy>Наталья</cp:lastModifiedBy>
  <cp:revision>40</cp:revision>
  <dcterms:created xsi:type="dcterms:W3CDTF">2013-03-10T10:16:41Z</dcterms:created>
  <dcterms:modified xsi:type="dcterms:W3CDTF">2013-03-15T07:46:21Z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TC019087029991</vt:lpwstr>
  </property>
</Properties>
</file>