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81" r:id="rId3"/>
    <p:sldId id="280" r:id="rId4"/>
    <p:sldId id="275" r:id="rId5"/>
    <p:sldId id="261" r:id="rId6"/>
    <p:sldId id="276" r:id="rId7"/>
    <p:sldId id="282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BAFF"/>
    <a:srgbClr val="007FDE"/>
    <a:srgbClr val="008000"/>
    <a:srgbClr val="FF0000"/>
    <a:srgbClr val="996600"/>
    <a:srgbClr val="B1B50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448" autoAdjust="0"/>
    <p:restoredTop sz="81619" autoAdjust="0"/>
  </p:normalViewPr>
  <p:slideViewPr>
    <p:cSldViewPr>
      <p:cViewPr>
        <p:scale>
          <a:sx n="67" d="100"/>
          <a:sy n="67" d="100"/>
        </p:scale>
        <p:origin x="-2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389EB769-5D13-4E11-A011-5D825D91038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2F79C703-635A-4E3B-89E0-391C84D57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01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35AB5-C0D1-4CE2-8403-AEFCDD7CD6E0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79C703-635A-4E3B-89E0-391C84D5744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110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6D8F2C-6B65-4054-925F-901F05CAC3E6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EE7A1-24F9-4DF0-B567-CE27FAA9F8C8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5032-78B0-4BA6-A1C6-7554C6C30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42E2-4A19-4918-B05B-1F07A9141FD5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DCEBE-B74D-4453-B517-1A4FB2373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17D75-1C46-4C8E-BEC3-F69A28F5B5E7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AAE36-6C91-4122-BA3D-003CD0C28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EB970-7B6C-4510-95DA-156BDE46DA69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785B7-6623-4B8A-A18C-A2CD8F39C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9488-8B06-414E-810B-1536DDE2D5E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6A51B-A7E6-46EB-8EF3-CD31F45DC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D9EF-5552-4C4B-B764-D34D62C176C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0AFF7-9EDB-4F07-9858-5049E4571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1A2FA-C2CB-4C62-93F8-1D56695308BB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8168-DEF1-4F6E-8E16-581212473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8E032-BE62-47CA-BF40-29A619079080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9CF9-5F55-45C6-94DA-955F23E79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27919-EBB4-47DE-9B69-D7E4CDBA2BF3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DED7C-4064-4A3B-B4AE-61B1AD022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3294A-9E6C-482E-A2CD-A9D96BF6BDE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7CFE-FCD9-4DD4-B679-FFC835ECB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5671D-DCA8-4C59-9C76-2C603739888A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96-61DD-44DE-A199-2769F0EE8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FD32FC-6285-4C6E-8664-B948D9828753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D8683B-D8DE-4370-8931-FCD96D698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468312" y="575102"/>
            <a:ext cx="7920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cs typeface="Times New Roman" pitchFamily="18" charset="0"/>
              </a:rPr>
              <a:t>ИССЛЕДОВАТЕЛЬСКАЯ РАБОТА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4464050" y="1916113"/>
            <a:ext cx="45005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E75C01"/>
                </a:solidFill>
                <a:cs typeface="Times New Roman" pitchFamily="18" charset="0"/>
              </a:rPr>
              <a:t>«Пилотажная модель самолёта-СП1»</a:t>
            </a:r>
          </a:p>
          <a:p>
            <a:pPr algn="r"/>
            <a:endParaRPr lang="ru-RU" sz="2000">
              <a:solidFill>
                <a:srgbClr val="E75C01"/>
              </a:solidFill>
              <a:cs typeface="Times New Roman" pitchFamily="18" charset="0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4283967" y="3429000"/>
            <a:ext cx="468064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solidFill>
                  <a:srgbClr val="008000"/>
                </a:solidFill>
                <a:cs typeface="Times New Roman" pitchFamily="18" charset="0"/>
              </a:rPr>
              <a:t>Выполнил: </a:t>
            </a:r>
          </a:p>
          <a:p>
            <a:pPr algn="ctr"/>
            <a:r>
              <a:rPr lang="ru-RU" sz="1600" dirty="0">
                <a:solidFill>
                  <a:srgbClr val="008000"/>
                </a:solidFill>
                <a:cs typeface="Times New Roman" pitchFamily="18" charset="0"/>
              </a:rPr>
              <a:t>ученик 3 «Б» класса</a:t>
            </a:r>
          </a:p>
          <a:p>
            <a:pPr algn="ctr"/>
            <a:r>
              <a:rPr lang="ru-RU" sz="1600" dirty="0">
                <a:solidFill>
                  <a:srgbClr val="008000"/>
                </a:solidFill>
              </a:rPr>
              <a:t>МБОУСОШ № 31 г. Белгород</a:t>
            </a:r>
          </a:p>
          <a:p>
            <a:pPr algn="ctr"/>
            <a:r>
              <a:rPr lang="ru-RU" sz="1600" dirty="0">
                <a:solidFill>
                  <a:srgbClr val="008000"/>
                </a:solidFill>
                <a:cs typeface="Times New Roman" pitchFamily="18" charset="0"/>
              </a:rPr>
              <a:t>Пархоменко Алексей</a:t>
            </a:r>
          </a:p>
          <a:p>
            <a:pPr algn="ctr"/>
            <a:endParaRPr lang="ru-RU" sz="1600" dirty="0">
              <a:solidFill>
                <a:srgbClr val="008000"/>
              </a:solidFill>
              <a:cs typeface="Times New Roman" pitchFamily="18" charset="0"/>
            </a:endParaRPr>
          </a:p>
          <a:p>
            <a:pPr algn="ctr"/>
            <a:r>
              <a:rPr lang="ru-RU" sz="1600" u="sng" dirty="0">
                <a:solidFill>
                  <a:srgbClr val="008000"/>
                </a:solidFill>
              </a:rPr>
              <a:t> </a:t>
            </a:r>
            <a:r>
              <a:rPr lang="ru-RU" sz="1600" b="1" u="sng" dirty="0">
                <a:solidFill>
                  <a:srgbClr val="008000"/>
                </a:solidFill>
              </a:rPr>
              <a:t>Руководитель:</a:t>
            </a:r>
          </a:p>
          <a:p>
            <a:pPr algn="ctr"/>
            <a:r>
              <a:rPr lang="ru-RU" sz="1600" dirty="0" smtClean="0">
                <a:solidFill>
                  <a:srgbClr val="008000"/>
                </a:solidFill>
              </a:rPr>
              <a:t>Пархоменко Н.В. – методист по учебной работе МБОУДОД «Центр детского технического творчества» </a:t>
            </a:r>
            <a:r>
              <a:rPr lang="ru-RU" sz="1600" err="1" smtClean="0">
                <a:solidFill>
                  <a:srgbClr val="008000"/>
                </a:solidFill>
              </a:rPr>
              <a:t>г</a:t>
            </a:r>
            <a:r>
              <a:rPr lang="ru-RU" sz="1600" smtClean="0">
                <a:solidFill>
                  <a:srgbClr val="008000"/>
                </a:solidFill>
              </a:rPr>
              <a:t>. Белгорода</a:t>
            </a:r>
            <a:endParaRPr lang="ru-RU" sz="1600" dirty="0">
              <a:solidFill>
                <a:srgbClr val="008000"/>
              </a:solidFill>
            </a:endParaRPr>
          </a:p>
          <a:p>
            <a:pPr algn="ctr"/>
            <a:endParaRPr lang="ru-RU" sz="1600" dirty="0">
              <a:solidFill>
                <a:srgbClr val="008000"/>
              </a:solidFill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3452812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323850" y="188913"/>
            <a:ext cx="8567738" cy="634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7FDE"/>
                </a:solidFill>
              </a:rPr>
              <a:t>Обоснованность</a:t>
            </a:r>
            <a:r>
              <a:rPr lang="ru-RU" b="1" i="1">
                <a:solidFill>
                  <a:srgbClr val="007FDE"/>
                </a:solidFill>
              </a:rPr>
              <a:t>.</a:t>
            </a:r>
            <a:r>
              <a:rPr lang="ru-RU" sz="3200" b="1" i="1">
                <a:solidFill>
                  <a:srgbClr val="0070C0"/>
                </a:solidFill>
                <a:latin typeface="Trebuchet MS" pitchFamily="34" charset="0"/>
              </a:rPr>
              <a:t> </a:t>
            </a:r>
            <a:r>
              <a:rPr lang="ru-RU"/>
              <a:t>Скажите, кто из вас не занимался авиамоделизмом? Ведь, наверное, каждый человек в детстве делал из бумаги простейший самолётик или воздушного змея, а потом с радостью запускал его. Когда вы повзрослели, разве не учили своих детей делать этот же самолётик из бумаги? Учил меня этому и мой папа. Он очень любит строить модели самолётов и запускать их. Постепенно стал меня привлекать к этому делу. </a:t>
            </a:r>
          </a:p>
          <a:p>
            <a:pPr algn="just"/>
            <a:r>
              <a:rPr lang="ru-RU"/>
              <a:t>	А началось все 5 лет назад, когда я с папой и мамой попал на открытый чемпионат Белгородской области по авиамодельному спорту, проводимом в рамках областной спартакиады по авиационным, техническим и военно-прикладным видам спорта, проходившему на аэродроме Белгородского АСК ДОСААФ России в посёлке Томаровка. </a:t>
            </a:r>
          </a:p>
          <a:p>
            <a:pPr algn="just"/>
            <a:r>
              <a:rPr lang="ru-RU">
                <a:solidFill>
                  <a:srgbClr val="0070C0"/>
                </a:solidFill>
              </a:rPr>
              <a:t> </a:t>
            </a:r>
            <a:r>
              <a:rPr lang="ru-RU" b="1">
                <a:solidFill>
                  <a:srgbClr val="007FDE"/>
                </a:solidFill>
              </a:rPr>
              <a:t>Актуальность.</a:t>
            </a:r>
            <a:r>
              <a:rPr lang="ru-RU">
                <a:solidFill>
                  <a:srgbClr val="0070C0"/>
                </a:solidFill>
              </a:rPr>
              <a:t> </a:t>
            </a:r>
            <a:r>
              <a:rPr lang="ru-RU"/>
              <a:t>А что такое авиамоделизм? Авиамоделизм – это конструирование, постройка и запуск  летательных аппаратов ( планеров, самолетов, вертолетов, коптеров, мультикоптеров) и  управление ими в полетах на скорость, дальность, продолжительность полета и выполнение высшего пилотажа. Актуальность авиамоделизма  особенно для подрастающего поколения заключается в том, что: приобретается багаж теоретических знаний, более глубокого понимания математики, физики, черчения, знания единиц измерений и многое другое; появляются   умения в работе с различными столярными инструментами   и умения работать  с различными лакокрасочными материалами.</a:t>
            </a:r>
          </a:p>
          <a:p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5693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7FDE"/>
                </a:solidFill>
              </a:rPr>
              <a:t>Цель работы:</a:t>
            </a:r>
            <a:r>
              <a:rPr lang="ru-RU" b="1">
                <a:solidFill>
                  <a:srgbClr val="0070C0"/>
                </a:solidFill>
              </a:rPr>
              <a:t> </a:t>
            </a:r>
            <a:r>
              <a:rPr lang="ru-RU">
                <a:solidFill>
                  <a:srgbClr val="0070C0"/>
                </a:solidFill>
              </a:rPr>
              <a:t> </a:t>
            </a:r>
            <a:r>
              <a:rPr lang="ru-RU"/>
              <a:t>изучить, что такое пилотажный самолет;  сделать модель пилотажного самолета;  организовать полет  самолета  и выполнение фигур высшего пилотажа моделью самолета.  </a:t>
            </a:r>
          </a:p>
          <a:p>
            <a:pPr algn="just"/>
            <a:r>
              <a:rPr lang="ru-RU" b="1">
                <a:solidFill>
                  <a:srgbClr val="007FDE"/>
                </a:solidFill>
              </a:rPr>
              <a:t>Задачи:</a:t>
            </a:r>
            <a:r>
              <a:rPr lang="ru-RU" b="1">
                <a:solidFill>
                  <a:srgbClr val="0070C0"/>
                </a:solidFill>
              </a:rPr>
              <a:t> </a:t>
            </a:r>
            <a:r>
              <a:rPr lang="ru-RU"/>
              <a:t>1) сделать чертеж  модели самолета ; 2) сконструировать модель самолета; 3) организовать полет  самолета  и выполнение фигур высшего пилотажа моделью самолета; 4) сделать фотографии , снять видео; 5) подготовить  презентацию по данной теме. </a:t>
            </a:r>
          </a:p>
          <a:p>
            <a:pPr algn="just"/>
            <a:r>
              <a:rPr lang="ru-RU" b="1">
                <a:solidFill>
                  <a:srgbClr val="007FDE"/>
                </a:solidFill>
              </a:rPr>
              <a:t>Объект исследования.</a:t>
            </a:r>
            <a:r>
              <a:rPr lang="ru-RU"/>
              <a:t> Пилотажная модель самолета.</a:t>
            </a:r>
          </a:p>
          <a:p>
            <a:pPr algn="just"/>
            <a:r>
              <a:rPr lang="ru-RU" b="1">
                <a:solidFill>
                  <a:srgbClr val="007FDE"/>
                </a:solidFill>
              </a:rPr>
              <a:t>Предмет исследования.</a:t>
            </a:r>
            <a:r>
              <a:rPr lang="ru-RU" b="1" i="1"/>
              <a:t> </a:t>
            </a:r>
            <a:r>
              <a:rPr lang="ru-RU"/>
              <a:t>Выполнение самолетом СП1 фигур пилотажа.</a:t>
            </a:r>
          </a:p>
          <a:p>
            <a:pPr algn="just"/>
            <a:r>
              <a:rPr lang="ru-RU" b="1">
                <a:solidFill>
                  <a:srgbClr val="007FDE"/>
                </a:solidFill>
              </a:rPr>
              <a:t>Гипотеза</a:t>
            </a:r>
            <a:r>
              <a:rPr lang="ru-RU" b="1" i="1">
                <a:solidFill>
                  <a:srgbClr val="007FDE"/>
                </a:solidFill>
              </a:rPr>
              <a:t>.</a:t>
            </a:r>
            <a:r>
              <a:rPr lang="ru-RU" b="1" i="1">
                <a:solidFill>
                  <a:srgbClr val="0070C0"/>
                </a:solidFill>
              </a:rPr>
              <a:t> </a:t>
            </a:r>
            <a:r>
              <a:rPr lang="ru-RU"/>
              <a:t>Мы предполагаем, что наш самодельный  самолёт сможет выполнить  пилотаж. </a:t>
            </a:r>
          </a:p>
          <a:p>
            <a:r>
              <a:rPr lang="ru-RU"/>
              <a:t> </a:t>
            </a:r>
          </a:p>
        </p:txBody>
      </p:sp>
      <p:pic>
        <p:nvPicPr>
          <p:cNvPr id="17410" name="Picture 2" descr="DSC016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46488"/>
            <a:ext cx="518477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1692275" y="404813"/>
            <a:ext cx="4824413" cy="71437"/>
          </a:xfrm>
        </p:spPr>
        <p:txBody>
          <a:bodyPr/>
          <a:lstStyle/>
          <a:p>
            <a:pPr algn="ctr">
              <a:lnSpc>
                <a:spcPct val="80000"/>
              </a:lnSpc>
              <a:buFont typeface="Georgia" pitchFamily="18" charset="0"/>
              <a:buNone/>
            </a:pPr>
            <a:endParaRPr lang="ru-RU" sz="9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323850" y="188913"/>
            <a:ext cx="85217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b="1" dirty="0">
                <a:solidFill>
                  <a:srgbClr val="007FDE"/>
                </a:solidFill>
              </a:rPr>
              <a:t>Технология изготовления.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/>
              <a:t>Для изготовления были использованы  современные материалы, такие как углепластик, дюраль, бальза,  что дало возможность упростить конструкцию, не в ущерб прочностным характеристикам и надежности. Способ изготовления не требует какой-либо серьезной технологии и приспособлений. Данную модель можно изготовить в домашних условиях с помощью простейших инструментов - ножа, лобзика, линейки, циркуля, карандаша, ножовки по металлу, дрели,  а кроме бальзы,  мы еще  использовали сосну  и липу. </a:t>
            </a:r>
          </a:p>
          <a:p>
            <a:endParaRPr lang="ru-RU" sz="1600" dirty="0">
              <a:cs typeface="Times New Roman" pitchFamily="18" charset="0"/>
            </a:endParaRPr>
          </a:p>
          <a:p>
            <a:pPr algn="ctr">
              <a:buFontTx/>
              <a:buAutoNum type="arabicPeriod"/>
            </a:pPr>
            <a:endParaRPr lang="ru-RU" sz="1600" dirty="0"/>
          </a:p>
          <a:p>
            <a:endParaRPr lang="ru-RU" sz="1600" dirty="0"/>
          </a:p>
          <a:p>
            <a:pPr algn="ctr"/>
            <a:endParaRPr lang="ru-RU" sz="1600" dirty="0">
              <a:cs typeface="Times New Roman" pitchFamily="18" charset="0"/>
            </a:endParaRPr>
          </a:p>
          <a:p>
            <a:pPr algn="ctr">
              <a:buFontTx/>
              <a:buAutoNum type="arabicPeriod"/>
            </a:pPr>
            <a:endParaRPr lang="ru-RU" sz="1600" dirty="0"/>
          </a:p>
        </p:txBody>
      </p:sp>
      <p:pic>
        <p:nvPicPr>
          <p:cNvPr id="18435" name="Picture 10" descr="Изображение 075"/>
          <p:cNvPicPr>
            <a:picLocks noChangeAspect="1" noChangeArrowheads="1"/>
          </p:cNvPicPr>
          <p:nvPr/>
        </p:nvPicPr>
        <p:blipFill>
          <a:blip r:embed="rId3"/>
          <a:srcRect l="-496" t="-435" b="226"/>
          <a:stretch>
            <a:fillRect/>
          </a:stretch>
        </p:blipFill>
        <p:spPr bwMode="auto">
          <a:xfrm>
            <a:off x="468313" y="2565400"/>
            <a:ext cx="41036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DSC063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565400"/>
            <a:ext cx="38877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569325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Arial" charset="0"/>
              </a:rPr>
              <a:t>Изготовление модели начинается с изготовления чертежей в</a:t>
            </a:r>
            <a:r>
              <a:rPr lang="ru-RU"/>
              <a:t> </a:t>
            </a:r>
            <a:r>
              <a:rPr lang="ru-RU">
                <a:cs typeface="Times New Roman" pitchFamily="18" charset="0"/>
              </a:rPr>
              <a:t>натуральную</a:t>
            </a:r>
            <a:r>
              <a:rPr lang="ru-RU">
                <a:latin typeface="Arial" charset="0"/>
                <a:cs typeface="Times New Roman" pitchFamily="18" charset="0"/>
              </a:rPr>
              <a:t> величину. Из заранее заготовленных реек и бальзовых пластинок  вырезаем элементы конструкции самолета. На первом этапе делаем фюзеляж самолета, на втором этапе делаем крыло, используя  углепластик и бальзу, следующий этап  - изготовление стабилизатора и киля. Затем, детали склеиваются, а после происходит обтяжка элементов конструкции термоусадочной пленкой . После этого к фюзеляжу приклеивается киль и стабилизатор. Потом на модель устанавливается двигатель и система управления самолетом. Можно приступать у настройке модели и пробным взлётам. </a:t>
            </a:r>
            <a:r>
              <a:rPr lang="ru-RU">
                <a:latin typeface="Arial" charset="0"/>
              </a:rPr>
              <a:t> </a:t>
            </a:r>
          </a:p>
        </p:txBody>
      </p:sp>
      <p:pic>
        <p:nvPicPr>
          <p:cNvPr id="19458" name="Picture 2" descr="DSC06403"/>
          <p:cNvPicPr>
            <a:picLocks noChangeAspect="1" noChangeArrowheads="1"/>
          </p:cNvPicPr>
          <p:nvPr/>
        </p:nvPicPr>
        <p:blipFill>
          <a:blip r:embed="rId3"/>
          <a:srcRect t="2592" b="2592"/>
          <a:stretch>
            <a:fillRect/>
          </a:stretch>
        </p:blipFill>
        <p:spPr bwMode="auto">
          <a:xfrm>
            <a:off x="827088" y="3068960"/>
            <a:ext cx="7561262" cy="36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4294967295"/>
          </p:nvPr>
        </p:nvSpPr>
        <p:spPr>
          <a:xfrm>
            <a:off x="1143000" y="260350"/>
            <a:ext cx="115888" cy="144463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21506" name="Picture 4" descr="DSC064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2781300"/>
            <a:ext cx="4392612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D:\Users\Рабочий стол\раб ст\важно для нас\самолет\фото с Алексеем\DSC064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76250"/>
            <a:ext cx="41767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IMG_5585"/>
          <p:cNvPicPr>
            <a:picLocks noChangeAspect="1" noChangeArrowheads="1"/>
          </p:cNvPicPr>
          <p:nvPr/>
        </p:nvPicPr>
        <p:blipFill>
          <a:blip r:embed="rId2"/>
          <a:srcRect l="1999" t="-710" r="-1852" b="710"/>
          <a:stretch>
            <a:fillRect/>
          </a:stretch>
        </p:blipFill>
        <p:spPr bwMode="auto">
          <a:xfrm>
            <a:off x="611188" y="260350"/>
            <a:ext cx="81375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9467850" y="1773238"/>
            <a:ext cx="46038" cy="10318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2531" name="Заголовок 1"/>
          <p:cNvSpPr>
            <a:spLocks noGrp="1"/>
          </p:cNvSpPr>
          <p:nvPr>
            <p:ph type="body" idx="1"/>
          </p:nvPr>
        </p:nvSpPr>
        <p:spPr>
          <a:xfrm>
            <a:off x="468313" y="4149725"/>
            <a:ext cx="8135937" cy="2519363"/>
          </a:xfrm>
        </p:spPr>
        <p:txBody>
          <a:bodyPr/>
          <a:lstStyle/>
          <a:p>
            <a:pPr algn="just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</a:rPr>
              <a:t>Опишем одну из фигур пилотажа, которая называется «Бочка». Модель самолета из нормального горизонтального полета при помощи элеронов выполняет левый крен. При достижении крена в 90 градусов отрабатываем рулем направление вправо. При повороте самолета на 180 градусов отрабатываем рулем высоты вниз. Наша модель продолжает вращение. При достижении крена   самолета в 270 градусов отрабатываем рулем направления влево.  При достижении крена   самолета  в 360 градусов выравниваем модель. Таким образом, наша модель  выполнила  полную бочку и  переходит в горизонтальный полет</a:t>
            </a:r>
            <a:r>
              <a:rPr lang="ru-RU" sz="1800" smtClean="0">
                <a:latin typeface="Times New Roman" pitchFamily="18" charset="0"/>
              </a:rPr>
              <a:t>. 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 </a:t>
            </a:r>
            <a:br>
              <a:rPr lang="ru-RU" sz="1800" smtClean="0">
                <a:latin typeface="Times New Roman" pitchFamily="18" charset="0"/>
              </a:rPr>
            </a:br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107950" y="260350"/>
            <a:ext cx="864076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FDE"/>
                </a:solidFill>
              </a:rPr>
              <a:t>Результаты работы.</a:t>
            </a:r>
            <a:r>
              <a:rPr lang="ru-RU" dirty="0">
                <a:solidFill>
                  <a:srgbClr val="007FDE"/>
                </a:solidFill>
              </a:rPr>
              <a:t> </a:t>
            </a:r>
            <a:endParaRPr lang="ru-RU" dirty="0">
              <a:solidFill>
                <a:srgbClr val="007FDE"/>
              </a:solidFill>
              <a:cs typeface="Times New Roman" pitchFamily="18" charset="0"/>
            </a:endParaRPr>
          </a:p>
          <a:p>
            <a:pPr algn="just"/>
            <a:r>
              <a:rPr lang="ru-RU" sz="1600" dirty="0">
                <a:cs typeface="Times New Roman" pitchFamily="18" charset="0"/>
              </a:rPr>
              <a:t>	</a:t>
            </a:r>
            <a:r>
              <a:rPr lang="ru-RU" dirty="0">
                <a:cs typeface="Times New Roman" pitchFamily="18" charset="0"/>
              </a:rPr>
              <a:t>Результатом данного проекта является конструирование и изготовление пилотажного самолета. В  ходе проделанной работы были получены определенные знания и навыки для проектирования и управления данной модели самолета. В данном проекте мы доказали свою гипотезу - наш самолет смог  выполнять фигуры  пилотажа!</a:t>
            </a:r>
          </a:p>
          <a:p>
            <a:pPr algn="just"/>
            <a:r>
              <a:rPr lang="ru-RU" dirty="0">
                <a:cs typeface="Times New Roman" pitchFamily="18" charset="0"/>
              </a:rPr>
              <a:t>	Данная работа может быть интересна начинающим авиамоделистам для использования ее в тренировочных целях. Простота изготовления этой модели делает занятия авиамодельным спортом более доступными для детей, что в свою очередь является важным аспектом в их развитии.</a:t>
            </a:r>
          </a:p>
          <a:p>
            <a:r>
              <a:rPr lang="ru-RU" b="1" dirty="0">
                <a:solidFill>
                  <a:srgbClr val="007FDE"/>
                </a:solidFill>
              </a:rPr>
              <a:t>Перспективы. </a:t>
            </a:r>
            <a:r>
              <a:rPr lang="ru-RU" dirty="0">
                <a:solidFill>
                  <a:srgbClr val="007FDE"/>
                </a:solidFill>
                <a:cs typeface="Times New Roman" pitchFamily="18" charset="0"/>
              </a:rPr>
              <a:t>	</a:t>
            </a:r>
          </a:p>
          <a:p>
            <a:pPr algn="just"/>
            <a:r>
              <a:rPr lang="ru-RU" dirty="0">
                <a:cs typeface="Times New Roman" pitchFamily="18" charset="0"/>
              </a:rPr>
              <a:t>	В процессе работы над </a:t>
            </a:r>
            <a:r>
              <a:rPr lang="ru-RU">
                <a:cs typeface="Times New Roman" pitchFamily="18" charset="0"/>
              </a:rPr>
              <a:t>данным </a:t>
            </a:r>
            <a:r>
              <a:rPr lang="ru-RU" smtClean="0">
                <a:cs typeface="Times New Roman" pitchFamily="18" charset="0"/>
              </a:rPr>
              <a:t>проектом  </a:t>
            </a:r>
            <a:r>
              <a:rPr lang="ru-RU" dirty="0">
                <a:cs typeface="Times New Roman" pitchFamily="18" charset="0"/>
              </a:rPr>
              <a:t>у  нас возникла  мысль  - изучить движение летательного аппарата с прямоугольным крылом, обладающего устойчивостью. Это очень серьёзная тема и я думаю, что уже весной надо приступить к  изучению литературы для следующего нашего проекта.</a:t>
            </a:r>
          </a:p>
          <a:p>
            <a:r>
              <a:rPr lang="ru-RU" dirty="0">
                <a:cs typeface="Times New Roman" pitchFamily="18" charset="0"/>
              </a:rPr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88931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4400" b="1">
                <a:solidFill>
                  <a:srgbClr val="996600"/>
                </a:solidFill>
                <a:cs typeface="Times New Roman" pitchFamily="18" charset="0"/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2050</TotalTime>
  <Words>487</Words>
  <Application>Microsoft Office PowerPoint</Application>
  <PresentationFormat>Экран (4:3)</PresentationFormat>
  <Paragraphs>35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106</cp:revision>
  <dcterms:created xsi:type="dcterms:W3CDTF">2010-12-20T12:37:44Z</dcterms:created>
  <dcterms:modified xsi:type="dcterms:W3CDTF">2013-03-19T17:25:45Z</dcterms:modified>
</cp:coreProperties>
</file>