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5" r:id="rId3"/>
    <p:sldId id="257" r:id="rId4"/>
    <p:sldId id="266" r:id="rId5"/>
    <p:sldId id="267" r:id="rId6"/>
    <p:sldId id="258" r:id="rId7"/>
    <p:sldId id="259" r:id="rId8"/>
    <p:sldId id="260" r:id="rId9"/>
    <p:sldId id="268" r:id="rId10"/>
    <p:sldId id="261" r:id="rId11"/>
    <p:sldId id="269" r:id="rId12"/>
    <p:sldId id="262" r:id="rId13"/>
    <p:sldId id="263" r:id="rId14"/>
    <p:sldId id="26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7455" autoAdjust="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31.10.2012</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31.10.2012</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31.10.2012</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31.10.2012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С 1096 по 1270г.</a:t>
            </a:r>
            <a:endParaRPr lang="ru-RU" dirty="0"/>
          </a:p>
        </p:txBody>
      </p:sp>
      <p:sp>
        <p:nvSpPr>
          <p:cNvPr id="2" name="Заголовок 1"/>
          <p:cNvSpPr>
            <a:spLocks noGrp="1"/>
          </p:cNvSpPr>
          <p:nvPr>
            <p:ph type="ctrTitle"/>
          </p:nvPr>
        </p:nvSpPr>
        <p:spPr/>
        <p:txBody>
          <a:bodyPr/>
          <a:lstStyle/>
          <a:p>
            <a:r>
              <a:rPr lang="ru-RU" b="1" dirty="0" smtClean="0"/>
              <a:t>Крестовые походы</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95536" y="0"/>
            <a:ext cx="8291264" cy="1371600"/>
          </a:xfrm>
        </p:spPr>
        <p:txBody>
          <a:bodyPr>
            <a:normAutofit/>
          </a:bodyPr>
          <a:lstStyle/>
          <a:p>
            <a:r>
              <a:rPr lang="ru-RU" b="1" dirty="0" smtClean="0"/>
              <a:t>Ограбление храмов в                 Константинополе</a:t>
            </a:r>
            <a:endParaRPr lang="ru-RU" dirty="0"/>
          </a:p>
        </p:txBody>
      </p:sp>
      <p:pic>
        <p:nvPicPr>
          <p:cNvPr id="5122" name="Picture 2" descr="st220_03"/>
          <p:cNvPicPr>
            <a:picLocks noChangeAspect="1" noChangeArrowheads="1"/>
          </p:cNvPicPr>
          <p:nvPr/>
        </p:nvPicPr>
        <p:blipFill>
          <a:blip r:embed="rId2" cstate="print"/>
          <a:srcRect/>
          <a:stretch>
            <a:fillRect/>
          </a:stretch>
        </p:blipFill>
        <p:spPr bwMode="auto">
          <a:xfrm>
            <a:off x="467544" y="1412776"/>
            <a:ext cx="8208912" cy="50771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60648"/>
            <a:ext cx="8229600" cy="6264696"/>
          </a:xfrm>
        </p:spPr>
        <p:txBody>
          <a:bodyPr>
            <a:normAutofit fontScale="92500" lnSpcReduction="20000"/>
          </a:bodyPr>
          <a:lstStyle/>
          <a:p>
            <a:r>
              <a:rPr lang="ru-RU" b="1" dirty="0" smtClean="0"/>
              <a:t>Письмо папы Иннокентия </a:t>
            </a:r>
            <a:r>
              <a:rPr lang="en-US" b="1" dirty="0" smtClean="0"/>
              <a:t>III </a:t>
            </a:r>
            <a:r>
              <a:rPr lang="ru-RU" b="1" dirty="0" smtClean="0"/>
              <a:t>Маркизу </a:t>
            </a:r>
            <a:r>
              <a:rPr lang="ru-RU" b="1" dirty="0" err="1" smtClean="0"/>
              <a:t>Монферратскому</a:t>
            </a:r>
            <a:r>
              <a:rPr lang="ru-RU" b="1" dirty="0" smtClean="0"/>
              <a:t>.</a:t>
            </a:r>
            <a:endParaRPr lang="ru-RU" dirty="0" smtClean="0"/>
          </a:p>
          <a:p>
            <a:r>
              <a:rPr lang="ru-RU" dirty="0" smtClean="0"/>
              <a:t> </a:t>
            </a:r>
          </a:p>
          <a:p>
            <a:r>
              <a:rPr lang="ru-RU" dirty="0" smtClean="0"/>
              <a:t>«Вы, не имея никакого права, ни власти над Грецией, безрассудно уклонились от вашего чистого намерения, устремившись не на завоевание Иерусалима, а на завоевание Константинополя, предпочитая земные блага небесным. Но ваша вина гораздо более отягчается тем, что никому не было пощады, ни религиозному сану, ни возрасту, ни полу. И недостаточно вам было исчерпать до дна богатства императора и обирать малых и великих, вы протянули руки к имуществу церквей и, что ещё хуже, к святыни их, снося с алтарей серебряные доски, разбивая ризницы, присваивал себе и иконы, кресты и реликвии для того, чтобы греческая церковь отказалась возвратиться  к повиновению апостольскому престолу, усматривая со стороны латинян лишь изуверства и дела дьявольские, и были бы вправе относиться к ним с отвращением как к собакам».</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5868144" y="332656"/>
            <a:ext cx="2818656" cy="5687144"/>
          </a:xfrm>
        </p:spPr>
        <p:txBody>
          <a:bodyPr/>
          <a:lstStyle/>
          <a:p>
            <a:r>
              <a:rPr lang="ru-RU" sz="2000" b="1" dirty="0" smtClean="0"/>
              <a:t>Письмо папы Иннокентия </a:t>
            </a:r>
            <a:r>
              <a:rPr lang="en-US" sz="2000" b="1" dirty="0" smtClean="0"/>
              <a:t>III </a:t>
            </a:r>
            <a:r>
              <a:rPr lang="ru-RU" sz="2000" b="1" dirty="0" smtClean="0"/>
              <a:t>Маркизу Монферратскому.</a:t>
            </a:r>
            <a:endParaRPr lang="ru-RU" sz="2000" dirty="0" smtClean="0"/>
          </a:p>
          <a:p>
            <a:r>
              <a:rPr lang="ru-RU" dirty="0" smtClean="0"/>
              <a:t> </a:t>
            </a:r>
          </a:p>
          <a:p>
            <a:endParaRPr lang="ru-RU" dirty="0"/>
          </a:p>
        </p:txBody>
      </p:sp>
      <p:pic>
        <p:nvPicPr>
          <p:cNvPr id="6146" name="Picture 2" descr="280px-Innozenz3"/>
          <p:cNvPicPr>
            <a:picLocks noChangeAspect="1" noChangeArrowheads="1"/>
          </p:cNvPicPr>
          <p:nvPr/>
        </p:nvPicPr>
        <p:blipFill>
          <a:blip r:embed="rId2" cstate="print"/>
          <a:srcRect/>
          <a:stretch>
            <a:fillRect/>
          </a:stretch>
        </p:blipFill>
        <p:spPr bwMode="auto">
          <a:xfrm>
            <a:off x="1115616" y="692696"/>
            <a:ext cx="4499967" cy="53040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6012160" y="404664"/>
            <a:ext cx="2674640" cy="5615136"/>
          </a:xfrm>
        </p:spPr>
        <p:txBody>
          <a:bodyPr>
            <a:normAutofit/>
          </a:bodyPr>
          <a:lstStyle/>
          <a:p>
            <a:r>
              <a:rPr lang="ru-RU" sz="2000" b="1" i="1" dirty="0" smtClean="0"/>
              <a:t>Никита </a:t>
            </a:r>
            <a:r>
              <a:rPr lang="ru-RU" sz="2000" b="1" i="1" dirty="0" err="1" smtClean="0"/>
              <a:t>Хониат</a:t>
            </a:r>
            <a:r>
              <a:rPr lang="ru-RU" sz="2000" b="1" dirty="0" smtClean="0"/>
              <a:t> </a:t>
            </a:r>
            <a:r>
              <a:rPr lang="ru-RU" sz="2000" dirty="0" smtClean="0"/>
              <a:t>Византийский писатель, автор хроники – труда посвященного историческим событием с 1118 по 1206 гг. Содержит личные наблюдения и мемуарные подробности.</a:t>
            </a:r>
            <a:r>
              <a:rPr lang="ru-RU" sz="2000" b="1" dirty="0" smtClean="0"/>
              <a:t> </a:t>
            </a:r>
            <a:endParaRPr lang="ru-RU" sz="2000" dirty="0" smtClean="0"/>
          </a:p>
          <a:p>
            <a:endParaRPr lang="ru-RU" dirty="0"/>
          </a:p>
        </p:txBody>
      </p:sp>
      <p:pic>
        <p:nvPicPr>
          <p:cNvPr id="7170" name="Picture 2" descr="003"/>
          <p:cNvPicPr>
            <a:picLocks noChangeAspect="1" noChangeArrowheads="1"/>
          </p:cNvPicPr>
          <p:nvPr/>
        </p:nvPicPr>
        <p:blipFill>
          <a:blip r:embed="rId2" cstate="print"/>
          <a:srcRect/>
          <a:stretch>
            <a:fillRect/>
          </a:stretch>
        </p:blipFill>
        <p:spPr bwMode="auto">
          <a:xfrm>
            <a:off x="1331640" y="476672"/>
            <a:ext cx="4320480" cy="56836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332656"/>
            <a:ext cx="8229600" cy="6192688"/>
          </a:xfrm>
        </p:spPr>
        <p:txBody>
          <a:bodyPr>
            <a:normAutofit fontScale="55000" lnSpcReduction="20000"/>
          </a:bodyPr>
          <a:lstStyle/>
          <a:p>
            <a:r>
              <a:rPr lang="ru-RU" sz="3600" b="1" dirty="0" smtClean="0"/>
              <a:t>Вопросы.</a:t>
            </a:r>
            <a:r>
              <a:rPr lang="ru-RU" sz="3600" dirty="0" smtClean="0"/>
              <a:t> Был ли Никита </a:t>
            </a:r>
            <a:r>
              <a:rPr lang="ru-RU" sz="3600" dirty="0" err="1" smtClean="0"/>
              <a:t>Хониат</a:t>
            </a:r>
            <a:r>
              <a:rPr lang="ru-RU" sz="3600" dirty="0" smtClean="0"/>
              <a:t> свидетелем событий? Зачем это нужно знать? Для чего необходимо сравнивать свидетельства современников? Почему папа римский вынужден был осудить участников четвертого крестового похода? Искренен ли его гнев? Почему, несмотря на силу власти церкви, участники четвертого крестового похода отклонились от маршрута и вели себя в Константинополь хуже мусульман? Охарактеризуйте поведение крестоносцев.</a:t>
            </a:r>
          </a:p>
          <a:p>
            <a:r>
              <a:rPr lang="ru-RU" sz="3600" dirty="0" smtClean="0"/>
              <a:t>6.  Вопрос о последних крестовых походах  и их последствиях изучается по учебнику А.В. </a:t>
            </a:r>
            <a:r>
              <a:rPr lang="ru-RU" sz="3600" dirty="0" err="1" smtClean="0"/>
              <a:t>Агибаловой</a:t>
            </a:r>
            <a:r>
              <a:rPr lang="ru-RU" sz="3600" dirty="0" smtClean="0"/>
              <a:t>  и М.Г. Донского  (  § 16 п. 9) с составлением развернутого плана : </a:t>
            </a:r>
          </a:p>
          <a:p>
            <a:r>
              <a:rPr lang="ru-RU" sz="3600" dirty="0" smtClean="0"/>
              <a:t> </a:t>
            </a:r>
          </a:p>
          <a:p>
            <a:r>
              <a:rPr lang="ru-RU" sz="3600" dirty="0" smtClean="0"/>
              <a:t>   А. Территории последних походов.</a:t>
            </a:r>
          </a:p>
          <a:p>
            <a:r>
              <a:rPr lang="ru-RU" sz="3600" dirty="0" smtClean="0"/>
              <a:t>   Б. Падение Акры ( 1291 г.) </a:t>
            </a:r>
          </a:p>
          <a:p>
            <a:r>
              <a:rPr lang="ru-RU" sz="3600" dirty="0" smtClean="0"/>
              <a:t>   В. Изменение торговых путей – как следствие крестовых походов.</a:t>
            </a:r>
          </a:p>
          <a:p>
            <a:r>
              <a:rPr lang="ru-RU" sz="3600" dirty="0" smtClean="0"/>
              <a:t>   Г. Знакомство с культурой Востока и её влияние на культуру Запада</a:t>
            </a:r>
          </a:p>
          <a:p>
            <a:r>
              <a:rPr lang="ru-RU" sz="3600" dirty="0" smtClean="0"/>
              <a:t>Домашнее задание:§16 учебника </a:t>
            </a:r>
            <a:r>
              <a:rPr lang="ru-RU" sz="3600" dirty="0" err="1" smtClean="0"/>
              <a:t>А.В.Агибаловой</a:t>
            </a:r>
            <a:r>
              <a:rPr lang="ru-RU" sz="3600" dirty="0" smtClean="0"/>
              <a:t> и М.Г.Донского.  История средних веков. </a:t>
            </a:r>
          </a:p>
          <a:p>
            <a:endParaRPr lang="ru-RU"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260648"/>
            <a:ext cx="8229600" cy="6120680"/>
          </a:xfrm>
        </p:spPr>
        <p:txBody>
          <a:bodyPr>
            <a:normAutofit fontScale="55000" lnSpcReduction="20000"/>
          </a:bodyPr>
          <a:lstStyle/>
          <a:p>
            <a:r>
              <a:rPr lang="ru-RU" b="1" dirty="0" smtClean="0"/>
              <a:t>План-конспект урока в 6 классе «Крестовые походы»</a:t>
            </a:r>
            <a:endParaRPr lang="ru-RU" dirty="0" smtClean="0"/>
          </a:p>
          <a:p>
            <a:r>
              <a:rPr lang="ru-RU" b="1" dirty="0" smtClean="0"/>
              <a:t> </a:t>
            </a:r>
            <a:endParaRPr lang="ru-RU" dirty="0" smtClean="0"/>
          </a:p>
          <a:p>
            <a:r>
              <a:rPr lang="ru-RU" b="1" dirty="0" smtClean="0"/>
              <a:t>Учитель:</a:t>
            </a:r>
            <a:r>
              <a:rPr lang="ru-RU" dirty="0" smtClean="0"/>
              <a:t> Ермакова В.А.</a:t>
            </a:r>
          </a:p>
          <a:p>
            <a:r>
              <a:rPr lang="ru-RU" b="1" dirty="0" smtClean="0"/>
              <a:t>Класс: </a:t>
            </a:r>
            <a:r>
              <a:rPr lang="ru-RU" dirty="0" smtClean="0"/>
              <a:t>6</a:t>
            </a:r>
            <a:r>
              <a:rPr lang="ru-RU" b="1" dirty="0" smtClean="0"/>
              <a:t> </a:t>
            </a:r>
            <a:endParaRPr lang="ru-RU" dirty="0" smtClean="0"/>
          </a:p>
          <a:p>
            <a:r>
              <a:rPr lang="ru-RU" b="1" dirty="0" smtClean="0"/>
              <a:t>Время проведения:1</a:t>
            </a:r>
            <a:r>
              <a:rPr lang="ru-RU" dirty="0" smtClean="0"/>
              <a:t>2 октября 2012г.</a:t>
            </a:r>
          </a:p>
          <a:p>
            <a:r>
              <a:rPr lang="ru-RU" b="1" dirty="0" smtClean="0"/>
              <a:t>Учебник:</a:t>
            </a:r>
            <a:r>
              <a:rPr lang="ru-RU" dirty="0" smtClean="0"/>
              <a:t> История средних  веков Е.В. </a:t>
            </a:r>
            <a:r>
              <a:rPr lang="ru-RU" dirty="0" err="1" smtClean="0"/>
              <a:t>Агибалова</a:t>
            </a:r>
            <a:r>
              <a:rPr lang="ru-RU" dirty="0" smtClean="0"/>
              <a:t>, Г.М. Донской. Москва «Просвещение»2012г.</a:t>
            </a:r>
          </a:p>
          <a:p>
            <a:r>
              <a:rPr lang="ru-RU" dirty="0" smtClean="0"/>
              <a:t>Программа: История. Обществознание. 5-11 классы Москва «Просвещение»  2012 год.</a:t>
            </a:r>
          </a:p>
          <a:p>
            <a:r>
              <a:rPr lang="ru-RU" b="1" dirty="0" smtClean="0"/>
              <a:t>Цель урока:</a:t>
            </a:r>
            <a:endParaRPr lang="ru-RU" dirty="0" smtClean="0"/>
          </a:p>
          <a:p>
            <a:r>
              <a:rPr lang="ru-RU" dirty="0" smtClean="0"/>
              <a:t>               1.  Выяснить цели и причины крестовых походов</a:t>
            </a:r>
          </a:p>
          <a:p>
            <a:pPr lvl="0"/>
            <a:r>
              <a:rPr lang="ru-RU" dirty="0" smtClean="0"/>
              <a:t>Разъяснить суть религиозного  фанатизма. </a:t>
            </a:r>
          </a:p>
          <a:p>
            <a:pPr lvl="0"/>
            <a:r>
              <a:rPr lang="ru-RU" dirty="0" smtClean="0"/>
              <a:t>Развить активную познавательную деятельность.</a:t>
            </a:r>
          </a:p>
          <a:p>
            <a:pPr lvl="0"/>
            <a:r>
              <a:rPr lang="ru-RU" dirty="0" smtClean="0"/>
              <a:t>Развивать творческие способности детей</a:t>
            </a:r>
          </a:p>
          <a:p>
            <a:pPr lvl="0"/>
            <a:r>
              <a:rPr lang="ru-RU" dirty="0" smtClean="0"/>
              <a:t>Продолжить формирование навыков работы с документальным материалом.</a:t>
            </a:r>
          </a:p>
          <a:p>
            <a:r>
              <a:rPr lang="ru-RU" b="1" dirty="0" smtClean="0"/>
              <a:t>Оборудование: </a:t>
            </a:r>
            <a:r>
              <a:rPr lang="ru-RU" dirty="0" smtClean="0"/>
              <a:t>Карта «Крестовые походы».</a:t>
            </a:r>
          </a:p>
          <a:p>
            <a:r>
              <a:rPr lang="ru-RU" b="1" dirty="0" smtClean="0"/>
              <a:t>Методы:</a:t>
            </a:r>
            <a:r>
              <a:rPr lang="ru-RU" dirty="0" smtClean="0"/>
              <a:t> Репродуктивный, частично-поисковый.</a:t>
            </a:r>
          </a:p>
          <a:p>
            <a:r>
              <a:rPr lang="ru-RU" b="1" dirty="0" smtClean="0"/>
              <a:t>Тип урока : комбинированный</a:t>
            </a:r>
            <a:r>
              <a:rPr lang="ru-RU" dirty="0" smtClean="0"/>
              <a:t> </a:t>
            </a:r>
          </a:p>
          <a:p>
            <a:r>
              <a:rPr lang="ru-RU" b="1" dirty="0" smtClean="0"/>
              <a:t>Ход урока:</a:t>
            </a:r>
            <a:endParaRPr lang="ru-RU" dirty="0" smtClean="0"/>
          </a:p>
          <a:p>
            <a:r>
              <a:rPr lang="ru-RU" dirty="0" smtClean="0"/>
              <a:t>1.  Организационный  момент</a:t>
            </a:r>
          </a:p>
          <a:p>
            <a:r>
              <a:rPr lang="ru-RU" dirty="0" smtClean="0"/>
              <a:t>2.  Ввиду большого объема изучаемого материала проверка знаний не проводится. Причины и цели крестовых походов изучаются по учебнику  (§ 16 учебника                Е.В. </a:t>
            </a:r>
            <a:r>
              <a:rPr lang="ru-RU" dirty="0" err="1" smtClean="0"/>
              <a:t>Агибаловой</a:t>
            </a:r>
            <a:r>
              <a:rPr lang="ru-RU" dirty="0" smtClean="0"/>
              <a:t>, Г.М. Донского).</a:t>
            </a:r>
          </a:p>
          <a:p>
            <a:r>
              <a:rPr lang="ru-RU" dirty="0" smtClean="0"/>
              <a:t>3. Хронология походов изучается по учебнику с заполнением  таблицы «Хронология и результаты крестовых походов»</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p:txBody>
          <a:bodyPr/>
          <a:lstStyle/>
          <a:p>
            <a:pPr lvl="3"/>
            <a:endParaRPr lang="ru-RU" dirty="0"/>
          </a:p>
        </p:txBody>
      </p:sp>
      <p:sp>
        <p:nvSpPr>
          <p:cNvPr id="3" name="Заголовок 2"/>
          <p:cNvSpPr>
            <a:spLocks noGrp="1"/>
          </p:cNvSpPr>
          <p:nvPr>
            <p:ph type="title"/>
          </p:nvPr>
        </p:nvSpPr>
        <p:spPr>
          <a:xfrm>
            <a:off x="323528" y="0"/>
            <a:ext cx="8229600" cy="1052736"/>
          </a:xfrm>
        </p:spPr>
        <p:txBody>
          <a:bodyPr>
            <a:normAutofit fontScale="90000"/>
          </a:bodyPr>
          <a:lstStyle/>
          <a:p>
            <a:r>
              <a:rPr lang="ru-RU" dirty="0" smtClean="0"/>
              <a:t>Хронология и результаты крестовых походов</a:t>
            </a:r>
            <a:endParaRPr lang="ru-RU" dirty="0"/>
          </a:p>
        </p:txBody>
      </p:sp>
      <p:pic>
        <p:nvPicPr>
          <p:cNvPr id="1026" name="Picture 2" descr="H:\779px-First_crusade_map.jpg"/>
          <p:cNvPicPr>
            <a:picLocks noChangeAspect="1" noChangeArrowheads="1"/>
          </p:cNvPicPr>
          <p:nvPr/>
        </p:nvPicPr>
        <p:blipFill>
          <a:blip r:embed="rId2" cstate="print"/>
          <a:srcRect/>
          <a:stretch>
            <a:fillRect/>
          </a:stretch>
        </p:blipFill>
        <p:spPr bwMode="auto">
          <a:xfrm>
            <a:off x="323528" y="980728"/>
            <a:ext cx="8424936" cy="547260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39552" y="260648"/>
          <a:ext cx="7992890" cy="6292200"/>
        </p:xfrm>
        <a:graphic>
          <a:graphicData uri="http://schemas.openxmlformats.org/drawingml/2006/table">
            <a:tbl>
              <a:tblPr firstRow="1" bandRow="1">
                <a:tableStyleId>{5C22544A-7EE6-4342-B048-85BDC9FD1C3A}</a:tableStyleId>
              </a:tblPr>
              <a:tblGrid>
                <a:gridCol w="1598578"/>
                <a:gridCol w="1598578"/>
                <a:gridCol w="1598578"/>
                <a:gridCol w="1598578"/>
                <a:gridCol w="1598578"/>
              </a:tblGrid>
              <a:tr h="625540">
                <a:tc>
                  <a:txBody>
                    <a:bodyPr/>
                    <a:lstStyle/>
                    <a:p>
                      <a:r>
                        <a:rPr kumimoji="0" lang="ru-RU" sz="1400" b="1" kern="1200" dirty="0" smtClean="0">
                          <a:solidFill>
                            <a:schemeClr val="lt1"/>
                          </a:solidFill>
                          <a:latin typeface="+mn-lt"/>
                          <a:ea typeface="+mn-ea"/>
                          <a:cs typeface="+mn-cs"/>
                        </a:rPr>
                        <a:t>Очередность и сроки</a:t>
                      </a:r>
                      <a:endParaRPr lang="ru-RU" sz="1400" dirty="0"/>
                    </a:p>
                  </a:txBody>
                  <a:tcPr/>
                </a:tc>
                <a:tc>
                  <a:txBody>
                    <a:bodyPr/>
                    <a:lstStyle/>
                    <a:p>
                      <a:r>
                        <a:rPr kumimoji="0" lang="ru-RU" sz="1400" b="1" kern="1200" dirty="0" smtClean="0">
                          <a:solidFill>
                            <a:schemeClr val="lt1"/>
                          </a:solidFill>
                          <a:latin typeface="+mn-lt"/>
                          <a:ea typeface="+mn-ea"/>
                          <a:cs typeface="+mn-cs"/>
                        </a:rPr>
                        <a:t>Основные участки</a:t>
                      </a:r>
                      <a:endParaRPr lang="ru-RU" sz="1400" dirty="0"/>
                    </a:p>
                  </a:txBody>
                  <a:tcPr/>
                </a:tc>
                <a:tc>
                  <a:txBody>
                    <a:bodyPr/>
                    <a:lstStyle/>
                    <a:p>
                      <a:pPr>
                        <a:spcAft>
                          <a:spcPts val="0"/>
                        </a:spcAft>
                      </a:pPr>
                      <a:r>
                        <a:rPr lang="ru-RU" sz="1400" dirty="0">
                          <a:latin typeface="Times New Roman"/>
                          <a:ea typeface="Times New Roman"/>
                        </a:rPr>
                        <a:t>Маршрут </a:t>
                      </a:r>
                    </a:p>
                  </a:txBody>
                  <a:tcPr marL="68580" marR="68580" marT="0" marB="0"/>
                </a:tc>
                <a:tc>
                  <a:txBody>
                    <a:bodyPr/>
                    <a:lstStyle/>
                    <a:p>
                      <a:r>
                        <a:rPr kumimoji="0" lang="ru-RU" sz="1400" b="1" kern="1200" dirty="0" smtClean="0">
                          <a:solidFill>
                            <a:schemeClr val="lt1"/>
                          </a:solidFill>
                          <a:latin typeface="+mn-lt"/>
                          <a:ea typeface="+mn-ea"/>
                          <a:cs typeface="+mn-cs"/>
                        </a:rPr>
                        <a:t>Цели </a:t>
                      </a:r>
                      <a:endParaRPr lang="ru-RU" sz="1400" dirty="0"/>
                    </a:p>
                  </a:txBody>
                  <a:tcPr/>
                </a:tc>
                <a:tc>
                  <a:txBody>
                    <a:bodyPr/>
                    <a:lstStyle/>
                    <a:p>
                      <a:r>
                        <a:rPr kumimoji="0" lang="ru-RU" sz="1400" b="1" kern="1200" dirty="0" smtClean="0">
                          <a:solidFill>
                            <a:schemeClr val="lt1"/>
                          </a:solidFill>
                          <a:latin typeface="+mn-lt"/>
                          <a:ea typeface="+mn-ea"/>
                          <a:cs typeface="+mn-cs"/>
                        </a:rPr>
                        <a:t>Результаты </a:t>
                      </a:r>
                      <a:endParaRPr lang="ru-RU" sz="1400" dirty="0"/>
                    </a:p>
                  </a:txBody>
                  <a:tcPr/>
                </a:tc>
              </a:tr>
              <a:tr h="1545453">
                <a:tc>
                  <a:txBody>
                    <a:bodyPr/>
                    <a:lstStyle/>
                    <a:p>
                      <a:pPr>
                        <a:spcAft>
                          <a:spcPts val="0"/>
                        </a:spcAft>
                      </a:pPr>
                      <a:r>
                        <a:rPr lang="ru-RU" sz="1400" dirty="0">
                          <a:latin typeface="Times New Roman"/>
                          <a:ea typeface="Times New Roman"/>
                        </a:rPr>
                        <a:t>Первый </a:t>
                      </a:r>
                    </a:p>
                    <a:p>
                      <a:pPr>
                        <a:spcAft>
                          <a:spcPts val="0"/>
                        </a:spcAft>
                      </a:pPr>
                      <a:r>
                        <a:rPr lang="ru-RU" sz="1400" dirty="0">
                          <a:latin typeface="Times New Roman"/>
                          <a:ea typeface="Times New Roman"/>
                        </a:rPr>
                        <a:t>1096-1099.</a:t>
                      </a:r>
                    </a:p>
                  </a:txBody>
                  <a:tcPr marL="68580" marR="68580" marT="0" marB="0"/>
                </a:tc>
                <a:tc>
                  <a:txBody>
                    <a:bodyPr/>
                    <a:lstStyle/>
                    <a:p>
                      <a:pPr>
                        <a:spcAft>
                          <a:spcPts val="0"/>
                        </a:spcAft>
                      </a:pPr>
                      <a:r>
                        <a:rPr lang="ru-RU" sz="1400" dirty="0">
                          <a:latin typeface="Times New Roman"/>
                          <a:ea typeface="Times New Roman"/>
                        </a:rPr>
                        <a:t>Беднота, феодалы</a:t>
                      </a:r>
                    </a:p>
                  </a:txBody>
                  <a:tcPr marL="68580" marR="68580" marT="0" marB="0"/>
                </a:tc>
                <a:tc>
                  <a:txBody>
                    <a:bodyPr/>
                    <a:lstStyle/>
                    <a:p>
                      <a:pPr>
                        <a:spcAft>
                          <a:spcPts val="0"/>
                        </a:spcAft>
                      </a:pPr>
                      <a:r>
                        <a:rPr lang="ru-RU" sz="1400" dirty="0">
                          <a:latin typeface="Times New Roman"/>
                          <a:ea typeface="Times New Roman"/>
                        </a:rPr>
                        <a:t>На Иерусалим через Венгрию и Болгарию</a:t>
                      </a:r>
                    </a:p>
                  </a:txBody>
                  <a:tcPr marL="68580" marR="68580" marT="0" marB="0"/>
                </a:tc>
                <a:tc>
                  <a:txBody>
                    <a:bodyPr/>
                    <a:lstStyle/>
                    <a:p>
                      <a:pPr>
                        <a:spcAft>
                          <a:spcPts val="0"/>
                        </a:spcAft>
                      </a:pPr>
                      <a:r>
                        <a:rPr lang="ru-RU" sz="1400" dirty="0">
                          <a:latin typeface="Times New Roman"/>
                          <a:ea typeface="Times New Roman"/>
                        </a:rPr>
                        <a:t>Освобождение христианских святынь</a:t>
                      </a:r>
                    </a:p>
                  </a:txBody>
                  <a:tcPr marL="68580" marR="68580" marT="0" marB="0"/>
                </a:tc>
                <a:tc>
                  <a:txBody>
                    <a:bodyPr/>
                    <a:lstStyle/>
                    <a:p>
                      <a:pPr>
                        <a:spcAft>
                          <a:spcPts val="0"/>
                        </a:spcAft>
                      </a:pPr>
                      <a:r>
                        <a:rPr lang="ru-RU" sz="1400" dirty="0">
                          <a:latin typeface="Times New Roman"/>
                          <a:ea typeface="Times New Roman"/>
                        </a:rPr>
                        <a:t>Захват у сельджуков Иерусалима и образование  Иерусалимского королевства</a:t>
                      </a:r>
                    </a:p>
                  </a:txBody>
                  <a:tcPr marL="68580" marR="68580" marT="0" marB="0"/>
                </a:tc>
              </a:tr>
              <a:tr h="1545453">
                <a:tc>
                  <a:txBody>
                    <a:bodyPr/>
                    <a:lstStyle/>
                    <a:p>
                      <a:pPr>
                        <a:spcAft>
                          <a:spcPts val="0"/>
                        </a:spcAft>
                      </a:pPr>
                      <a:r>
                        <a:rPr lang="ru-RU" sz="1400" dirty="0">
                          <a:latin typeface="Times New Roman"/>
                          <a:ea typeface="Times New Roman"/>
                        </a:rPr>
                        <a:t>Второй </a:t>
                      </a:r>
                      <a:endParaRPr lang="ru-RU" sz="1200" dirty="0">
                        <a:latin typeface="Times New Roman"/>
                        <a:ea typeface="Times New Roman"/>
                      </a:endParaRPr>
                    </a:p>
                    <a:p>
                      <a:pPr>
                        <a:spcAft>
                          <a:spcPts val="0"/>
                        </a:spcAft>
                      </a:pPr>
                      <a:r>
                        <a:rPr lang="ru-RU" sz="1400" dirty="0">
                          <a:latin typeface="Times New Roman"/>
                          <a:ea typeface="Times New Roman"/>
                        </a:rPr>
                        <a:t>1147-1149.</a:t>
                      </a:r>
                      <a:endParaRPr lang="ru-RU" sz="1200" dirty="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Людовик </a:t>
                      </a:r>
                      <a:r>
                        <a:rPr lang="en-US" sz="1400">
                          <a:latin typeface="Times New Roman"/>
                          <a:ea typeface="Times New Roman"/>
                        </a:rPr>
                        <a:t>VII</a:t>
                      </a:r>
                      <a:r>
                        <a:rPr lang="ru-RU" sz="1400">
                          <a:latin typeface="Times New Roman"/>
                          <a:ea typeface="Times New Roman"/>
                        </a:rPr>
                        <a:t>- король Франции, Конрад </a:t>
                      </a:r>
                      <a:r>
                        <a:rPr lang="en-US" sz="1400">
                          <a:latin typeface="Times New Roman"/>
                          <a:ea typeface="Times New Roman"/>
                        </a:rPr>
                        <a:t>III</a:t>
                      </a:r>
                      <a:r>
                        <a:rPr lang="ru-RU" sz="1400">
                          <a:latin typeface="Times New Roman"/>
                          <a:ea typeface="Times New Roman"/>
                        </a:rPr>
                        <a:t>-немецкий император, их вассалы</a:t>
                      </a:r>
                      <a:endParaRPr lang="ru-RU" sz="120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На Эдессу</a:t>
                      </a:r>
                      <a:endParaRPr lang="ru-RU" sz="120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Возвращение захваченного мусульманами Эдесского графства</a:t>
                      </a:r>
                      <a:endParaRPr lang="ru-RU" sz="120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Полная неудача</a:t>
                      </a:r>
                      <a:endParaRPr lang="ru-RU" sz="1200" dirty="0">
                        <a:latin typeface="Times New Roman"/>
                        <a:ea typeface="Times New Roman"/>
                      </a:endParaRPr>
                    </a:p>
                  </a:txBody>
                  <a:tcPr marL="68580" marR="68580" marT="0" marB="0"/>
                </a:tc>
              </a:tr>
              <a:tr h="2575754">
                <a:tc>
                  <a:txBody>
                    <a:bodyPr/>
                    <a:lstStyle/>
                    <a:p>
                      <a:pPr>
                        <a:spcAft>
                          <a:spcPts val="0"/>
                        </a:spcAft>
                      </a:pPr>
                      <a:r>
                        <a:rPr lang="ru-RU" sz="1400" dirty="0">
                          <a:latin typeface="Times New Roman"/>
                          <a:ea typeface="Times New Roman"/>
                        </a:rPr>
                        <a:t>Третий </a:t>
                      </a:r>
                      <a:endParaRPr lang="ru-RU" sz="1200" dirty="0">
                        <a:latin typeface="Times New Roman"/>
                        <a:ea typeface="Times New Roman"/>
                      </a:endParaRPr>
                    </a:p>
                    <a:p>
                      <a:pPr>
                        <a:spcAft>
                          <a:spcPts val="0"/>
                        </a:spcAft>
                      </a:pPr>
                      <a:r>
                        <a:rPr lang="ru-RU" sz="1400" dirty="0">
                          <a:latin typeface="Times New Roman"/>
                          <a:ea typeface="Times New Roman"/>
                        </a:rPr>
                        <a:t>1189-1192.</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Ричард </a:t>
                      </a:r>
                      <a:r>
                        <a:rPr lang="en-US" sz="1400" dirty="0">
                          <a:latin typeface="Times New Roman"/>
                          <a:ea typeface="Times New Roman"/>
                        </a:rPr>
                        <a:t>I</a:t>
                      </a:r>
                      <a:r>
                        <a:rPr lang="ru-RU" sz="1400" dirty="0">
                          <a:latin typeface="Times New Roman"/>
                          <a:ea typeface="Times New Roman"/>
                        </a:rPr>
                        <a:t> Львиное Сердце- король Англии, Филипп </a:t>
                      </a:r>
                      <a:r>
                        <a:rPr lang="en-US" sz="1400" dirty="0">
                          <a:latin typeface="Times New Roman"/>
                          <a:ea typeface="Times New Roman"/>
                        </a:rPr>
                        <a:t>II</a:t>
                      </a:r>
                      <a:r>
                        <a:rPr lang="ru-RU" sz="1400" dirty="0">
                          <a:latin typeface="Times New Roman"/>
                          <a:ea typeface="Times New Roman"/>
                        </a:rPr>
                        <a:t> Август-король Франции, Фридрих </a:t>
                      </a:r>
                      <a:r>
                        <a:rPr lang="en-US" sz="1400" dirty="0">
                          <a:latin typeface="Times New Roman"/>
                          <a:ea typeface="Times New Roman"/>
                        </a:rPr>
                        <a:t>I</a:t>
                      </a:r>
                      <a:r>
                        <a:rPr lang="ru-RU" sz="1400" dirty="0">
                          <a:latin typeface="Times New Roman"/>
                          <a:ea typeface="Times New Roman"/>
                        </a:rPr>
                        <a:t> Барбаросса – германский император, их вассалы   </a:t>
                      </a:r>
                      <a:endParaRPr lang="ru-RU" sz="1200" dirty="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На Иерусалим, захваченный в 1187г. правителем Египта Салах-эд-дином, или Саладином</a:t>
                      </a:r>
                      <a:endParaRPr lang="ru-RU" sz="120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Возвращение  Иерусалимского  королевства</a:t>
                      </a:r>
                      <a:endParaRPr lang="ru-RU" sz="120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Иерусалим остался в руках мусульман, Барбаросса утонул, захвачены остров Кипр и крепость Акра </a:t>
                      </a:r>
                      <a:endParaRPr lang="ru-RU" sz="12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260350"/>
          <a:ext cx="8229600" cy="6264994"/>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2409613">
                <a:tc>
                  <a:txBody>
                    <a:bodyPr/>
                    <a:lstStyle/>
                    <a:p>
                      <a:pPr>
                        <a:spcAft>
                          <a:spcPts val="0"/>
                        </a:spcAft>
                      </a:pPr>
                      <a:r>
                        <a:rPr lang="ru-RU" sz="1400" dirty="0">
                          <a:latin typeface="Times New Roman"/>
                          <a:ea typeface="Times New Roman"/>
                        </a:rPr>
                        <a:t>Четвертый </a:t>
                      </a:r>
                      <a:endParaRPr lang="ru-RU" sz="1200" dirty="0">
                        <a:latin typeface="Times New Roman"/>
                        <a:ea typeface="Times New Roman"/>
                      </a:endParaRPr>
                    </a:p>
                    <a:p>
                      <a:pPr>
                        <a:spcAft>
                          <a:spcPts val="0"/>
                        </a:spcAft>
                      </a:pPr>
                      <a:r>
                        <a:rPr lang="ru-RU" sz="1400" dirty="0">
                          <a:latin typeface="Times New Roman"/>
                          <a:ea typeface="Times New Roman"/>
                        </a:rPr>
                        <a:t>1202-1204.</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Французские, германские и итальянские феодалы </a:t>
                      </a:r>
                      <a:endParaRPr lang="ru-RU" sz="1200" dirty="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На Константинополь</a:t>
                      </a:r>
                      <a:endParaRPr lang="ru-RU" sz="1200">
                        <a:latin typeface="Times New Roman"/>
                        <a:ea typeface="Times New Roman"/>
                      </a:endParaRPr>
                    </a:p>
                  </a:txBody>
                  <a:tcPr marL="68580" marR="68580" marT="0" marB="0"/>
                </a:tc>
                <a:tc>
                  <a:txBody>
                    <a:bodyPr/>
                    <a:lstStyle/>
                    <a:p>
                      <a:pPr>
                        <a:spcAft>
                          <a:spcPts val="0"/>
                        </a:spcAft>
                      </a:pPr>
                      <a:r>
                        <a:rPr lang="ru-RU" sz="1400">
                          <a:latin typeface="Times New Roman"/>
                          <a:ea typeface="Times New Roman"/>
                        </a:rPr>
                        <a:t>Захват Византии</a:t>
                      </a:r>
                      <a:endParaRPr lang="ru-RU" sz="120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Византия захвачена и разорена. Создана Латинская империя</a:t>
                      </a:r>
                      <a:endParaRPr lang="ru-RU" sz="1200" dirty="0">
                        <a:latin typeface="Times New Roman"/>
                        <a:ea typeface="Times New Roman"/>
                      </a:endParaRPr>
                    </a:p>
                  </a:txBody>
                  <a:tcPr marL="68580" marR="68580" marT="0" marB="0"/>
                </a:tc>
              </a:tr>
              <a:tr h="3855381">
                <a:tc>
                  <a:txBody>
                    <a:bodyPr/>
                    <a:lstStyle/>
                    <a:p>
                      <a:pPr>
                        <a:spcAft>
                          <a:spcPts val="0"/>
                        </a:spcAft>
                      </a:pPr>
                      <a:r>
                        <a:rPr lang="ru-RU" sz="1400" dirty="0">
                          <a:latin typeface="Times New Roman"/>
                          <a:ea typeface="Times New Roman"/>
                        </a:rPr>
                        <a:t>Пятый </a:t>
                      </a:r>
                      <a:endParaRPr lang="ru-RU" sz="1200" dirty="0">
                        <a:latin typeface="Times New Roman"/>
                        <a:ea typeface="Times New Roman"/>
                      </a:endParaRPr>
                    </a:p>
                    <a:p>
                      <a:pPr>
                        <a:spcAft>
                          <a:spcPts val="0"/>
                        </a:spcAft>
                      </a:pPr>
                      <a:r>
                        <a:rPr lang="ru-RU" sz="1400" dirty="0">
                          <a:latin typeface="Times New Roman"/>
                          <a:ea typeface="Times New Roman"/>
                        </a:rPr>
                        <a:t>1217-1221.</a:t>
                      </a:r>
                      <a:endParaRPr lang="ru-RU" sz="1200" dirty="0">
                        <a:latin typeface="Times New Roman"/>
                        <a:ea typeface="Times New Roman"/>
                      </a:endParaRPr>
                    </a:p>
                    <a:p>
                      <a:pPr>
                        <a:spcAft>
                          <a:spcPts val="0"/>
                        </a:spcAft>
                      </a:pPr>
                      <a:r>
                        <a:rPr lang="ru-RU" sz="1400" dirty="0">
                          <a:latin typeface="Times New Roman"/>
                          <a:ea typeface="Times New Roman"/>
                        </a:rPr>
                        <a:t>Шестой </a:t>
                      </a:r>
                      <a:endParaRPr lang="ru-RU" sz="1200" dirty="0">
                        <a:latin typeface="Times New Roman"/>
                        <a:ea typeface="Times New Roman"/>
                      </a:endParaRPr>
                    </a:p>
                    <a:p>
                      <a:pPr>
                        <a:spcAft>
                          <a:spcPts val="0"/>
                        </a:spcAft>
                      </a:pPr>
                      <a:r>
                        <a:rPr lang="ru-RU" sz="1400" dirty="0">
                          <a:latin typeface="Times New Roman"/>
                          <a:ea typeface="Times New Roman"/>
                        </a:rPr>
                        <a:t>1228-1229.</a:t>
                      </a:r>
                      <a:endParaRPr lang="ru-RU" sz="1200" dirty="0">
                        <a:latin typeface="Times New Roman"/>
                        <a:ea typeface="Times New Roman"/>
                      </a:endParaRPr>
                    </a:p>
                    <a:p>
                      <a:pPr>
                        <a:spcAft>
                          <a:spcPts val="0"/>
                        </a:spcAft>
                      </a:pPr>
                      <a:r>
                        <a:rPr lang="ru-RU" sz="1400" dirty="0">
                          <a:latin typeface="Times New Roman"/>
                          <a:ea typeface="Times New Roman"/>
                        </a:rPr>
                        <a:t>Седьмой </a:t>
                      </a:r>
                      <a:endParaRPr lang="ru-RU" sz="1200" dirty="0">
                        <a:latin typeface="Times New Roman"/>
                        <a:ea typeface="Times New Roman"/>
                      </a:endParaRPr>
                    </a:p>
                    <a:p>
                      <a:pPr>
                        <a:spcAft>
                          <a:spcPts val="0"/>
                        </a:spcAft>
                      </a:pPr>
                      <a:r>
                        <a:rPr lang="ru-RU" sz="1400" dirty="0">
                          <a:latin typeface="Times New Roman"/>
                          <a:ea typeface="Times New Roman"/>
                        </a:rPr>
                        <a:t>1248-1254.</a:t>
                      </a:r>
                      <a:endParaRPr lang="ru-RU" sz="1200" dirty="0">
                        <a:latin typeface="Times New Roman"/>
                        <a:ea typeface="Times New Roman"/>
                      </a:endParaRPr>
                    </a:p>
                    <a:p>
                      <a:pPr>
                        <a:spcAft>
                          <a:spcPts val="0"/>
                        </a:spcAft>
                      </a:pPr>
                      <a:r>
                        <a:rPr lang="ru-RU" sz="1400" dirty="0">
                          <a:latin typeface="Times New Roman"/>
                          <a:ea typeface="Times New Roman"/>
                        </a:rPr>
                        <a:t>Восьмой</a:t>
                      </a:r>
                      <a:endParaRPr lang="ru-RU" sz="1200" dirty="0">
                        <a:latin typeface="Times New Roman"/>
                        <a:ea typeface="Times New Roman"/>
                      </a:endParaRPr>
                    </a:p>
                    <a:p>
                      <a:pPr>
                        <a:spcAft>
                          <a:spcPts val="0"/>
                        </a:spcAft>
                      </a:pPr>
                      <a:r>
                        <a:rPr lang="ru-RU" sz="1400" dirty="0">
                          <a:latin typeface="Times New Roman"/>
                          <a:ea typeface="Times New Roman"/>
                        </a:rPr>
                        <a:t>1270г.</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Мелкие рыцари</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Передняя Азия</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Борьба с мусульманами</a:t>
                      </a:r>
                      <a:endParaRPr lang="ru-RU" sz="1200" dirty="0">
                        <a:latin typeface="Times New Roman"/>
                        <a:ea typeface="Times New Roman"/>
                      </a:endParaRPr>
                    </a:p>
                  </a:txBody>
                  <a:tcPr marL="68580" marR="68580" marT="0" marB="0"/>
                </a:tc>
                <a:tc>
                  <a:txBody>
                    <a:bodyPr/>
                    <a:lstStyle/>
                    <a:p>
                      <a:pPr>
                        <a:spcAft>
                          <a:spcPts val="0"/>
                        </a:spcAft>
                      </a:pPr>
                      <a:r>
                        <a:rPr lang="ru-RU" sz="1400" dirty="0">
                          <a:latin typeface="Times New Roman"/>
                          <a:ea typeface="Times New Roman"/>
                        </a:rPr>
                        <a:t>Существенных завоеваний не принесли,  большого значения не имели </a:t>
                      </a:r>
                      <a:endParaRPr lang="ru-RU" sz="12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smtClean="0"/>
              <a:t> </a:t>
            </a:r>
            <a:endParaRPr lang="ru-RU" sz="2700" dirty="0"/>
          </a:p>
        </p:txBody>
      </p:sp>
      <p:sp>
        <p:nvSpPr>
          <p:cNvPr id="6" name="Текст 5"/>
          <p:cNvSpPr>
            <a:spLocks noGrp="1"/>
          </p:cNvSpPr>
          <p:nvPr>
            <p:ph type="body" sz="half" idx="2"/>
          </p:nvPr>
        </p:nvSpPr>
        <p:spPr>
          <a:xfrm>
            <a:off x="5868144" y="476672"/>
            <a:ext cx="2818656" cy="5543128"/>
          </a:xfrm>
        </p:spPr>
        <p:txBody>
          <a:bodyPr>
            <a:noAutofit/>
          </a:bodyPr>
          <a:lstStyle/>
          <a:p>
            <a:r>
              <a:rPr lang="ru-RU" sz="2000" b="1" i="1" dirty="0" err="1" smtClean="0"/>
              <a:t>Салах-ад-дин</a:t>
            </a:r>
            <a:r>
              <a:rPr lang="ru-RU" sz="2000" b="1" dirty="0" err="1" smtClean="0"/>
              <a:t>-</a:t>
            </a:r>
            <a:r>
              <a:rPr lang="ru-RU" sz="2000" dirty="0" err="1" smtClean="0"/>
              <a:t>египетский</a:t>
            </a:r>
            <a:r>
              <a:rPr lang="ru-RU" sz="2000" dirty="0" smtClean="0"/>
              <a:t> султан с 1171г. Основатель династии </a:t>
            </a:r>
            <a:r>
              <a:rPr lang="ru-RU" sz="2000" dirty="0" err="1" smtClean="0"/>
              <a:t>Айюбидов</a:t>
            </a:r>
            <a:r>
              <a:rPr lang="ru-RU" sz="2000" dirty="0" smtClean="0"/>
              <a:t>. Возглавлял борьбу мусульман против крестоносцев.</a:t>
            </a:r>
            <a:endParaRPr lang="ru-RU" sz="2000" dirty="0"/>
          </a:p>
        </p:txBody>
      </p:sp>
      <p:pic>
        <p:nvPicPr>
          <p:cNvPr id="2050" name="Picture 2" descr="H:\332568584_tonnel.gif"/>
          <p:cNvPicPr>
            <a:picLocks noChangeAspect="1" noChangeArrowheads="1"/>
          </p:cNvPicPr>
          <p:nvPr/>
        </p:nvPicPr>
        <p:blipFill>
          <a:blip r:embed="rId2" cstate="print"/>
          <a:srcRect/>
          <a:stretch>
            <a:fillRect/>
          </a:stretch>
        </p:blipFill>
        <p:spPr bwMode="auto">
          <a:xfrm>
            <a:off x="1619672" y="476672"/>
            <a:ext cx="4153644" cy="555203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868144" y="476672"/>
            <a:ext cx="2818656" cy="5543128"/>
          </a:xfrm>
        </p:spPr>
        <p:txBody>
          <a:bodyPr>
            <a:normAutofit/>
          </a:bodyPr>
          <a:lstStyle/>
          <a:p>
            <a:r>
              <a:rPr lang="ru-RU" sz="2000" b="1" i="1" dirty="0" smtClean="0"/>
              <a:t>Филипп </a:t>
            </a:r>
            <a:r>
              <a:rPr lang="en-US" sz="2000" b="1" i="1" dirty="0" smtClean="0"/>
              <a:t>II</a:t>
            </a:r>
            <a:r>
              <a:rPr lang="ru-RU" sz="2000" b="1" i="1" dirty="0" smtClean="0"/>
              <a:t> Август</a:t>
            </a:r>
            <a:r>
              <a:rPr lang="ru-RU" sz="2000" b="1" dirty="0" smtClean="0"/>
              <a:t> </a:t>
            </a:r>
            <a:r>
              <a:rPr lang="ru-RU" sz="2000" dirty="0" smtClean="0"/>
              <a:t>Успешно проводил политику централизации государства, значительно расширил королевский домен, преобразовал в нем управление, ограничил самостоятельность феодальной знати.</a:t>
            </a:r>
            <a:endParaRPr lang="ru-RU" sz="2000" dirty="0"/>
          </a:p>
        </p:txBody>
      </p:sp>
      <p:pic>
        <p:nvPicPr>
          <p:cNvPr id="3074" name="Picture 2" descr="280px-Louis-Félix_Amiel-Philippe_II_dit_Philippe-Auguste_Roi_de_France_(1165-1223)"/>
          <p:cNvPicPr>
            <a:picLocks noChangeAspect="1" noChangeArrowheads="1"/>
          </p:cNvPicPr>
          <p:nvPr/>
        </p:nvPicPr>
        <p:blipFill>
          <a:blip r:embed="rId2" cstate="print"/>
          <a:srcRect/>
          <a:stretch>
            <a:fillRect/>
          </a:stretch>
        </p:blipFill>
        <p:spPr bwMode="auto">
          <a:xfrm>
            <a:off x="1259632" y="476672"/>
            <a:ext cx="4455112" cy="56166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652120" y="476672"/>
            <a:ext cx="3034680" cy="5543128"/>
          </a:xfrm>
        </p:spPr>
        <p:txBody>
          <a:bodyPr/>
          <a:lstStyle/>
          <a:p>
            <a:r>
              <a:rPr lang="ru-RU" sz="2000" b="1" i="1" dirty="0" smtClean="0"/>
              <a:t>Ричард </a:t>
            </a:r>
            <a:r>
              <a:rPr lang="en-US" sz="2000" b="1" i="1" dirty="0" smtClean="0"/>
              <a:t>I</a:t>
            </a:r>
            <a:r>
              <a:rPr lang="ru-RU" sz="2000" b="1" i="1" dirty="0" smtClean="0"/>
              <a:t> Львиное Сердце</a:t>
            </a:r>
            <a:r>
              <a:rPr lang="ru-RU" sz="2000" dirty="0" smtClean="0"/>
              <a:t>(1157-1199) -  английский король с 1189г., из династии Плантагенетов. Большую часть жизни провел вне Англии. Во время третьего крестового похода  захватил остров Кипр и крепость Акру в Палестине. </a:t>
            </a:r>
          </a:p>
          <a:p>
            <a:endParaRPr lang="ru-RU" dirty="0"/>
          </a:p>
        </p:txBody>
      </p:sp>
      <p:pic>
        <p:nvPicPr>
          <p:cNvPr id="4098" name="Picture 2" descr="richard1"/>
          <p:cNvPicPr>
            <a:picLocks noChangeAspect="1" noChangeArrowheads="1"/>
          </p:cNvPicPr>
          <p:nvPr/>
        </p:nvPicPr>
        <p:blipFill>
          <a:blip r:embed="rId2" cstate="print"/>
          <a:srcRect/>
          <a:stretch>
            <a:fillRect/>
          </a:stretch>
        </p:blipFill>
        <p:spPr bwMode="auto">
          <a:xfrm>
            <a:off x="1187624" y="476672"/>
            <a:ext cx="4176464" cy="56765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260648"/>
            <a:ext cx="8229600" cy="6264696"/>
          </a:xfrm>
        </p:spPr>
        <p:txBody>
          <a:bodyPr>
            <a:normAutofit fontScale="77500" lnSpcReduction="20000"/>
          </a:bodyPr>
          <a:lstStyle/>
          <a:p>
            <a:r>
              <a:rPr lang="ru-RU" dirty="0" smtClean="0"/>
              <a:t>5.  </a:t>
            </a:r>
            <a:r>
              <a:rPr lang="ru-RU" b="1" dirty="0" smtClean="0"/>
              <a:t>Работа с источниками</a:t>
            </a:r>
            <a:r>
              <a:rPr lang="ru-RU" dirty="0" smtClean="0"/>
              <a:t>.</a:t>
            </a:r>
          </a:p>
          <a:p>
            <a:r>
              <a:rPr lang="ru-RU" dirty="0" smtClean="0"/>
              <a:t> </a:t>
            </a:r>
          </a:p>
          <a:p>
            <a:r>
              <a:rPr lang="ru-RU" b="1" dirty="0" smtClean="0"/>
              <a:t>Ограбление храмов в Константинополе</a:t>
            </a:r>
            <a:endParaRPr lang="ru-RU" dirty="0" smtClean="0"/>
          </a:p>
          <a:p>
            <a:r>
              <a:rPr lang="ru-RU" dirty="0" smtClean="0"/>
              <a:t>      «Жители города, передавая себя в руки судьи, вышли навстречу латинянам с крестами и святыми изображениями Христа, как это делается в торжественных и</a:t>
            </a:r>
          </a:p>
          <a:p>
            <a:r>
              <a:rPr lang="ru-RU" dirty="0" smtClean="0"/>
              <a:t>праздничных случаях. Но и это зрелище не смягчила души латинян, не укротило их мрачного и яростного духа: они не пощадили не только частного имущества, но, обнажив мечи, ограбили святыни господни и звуком труб побуждали коней к нападению. Не знаю, с чего начать и чем кончить описание всего того, что совершили эти нечестивые люди. О ужас! Святые образа бесстыдно потоптаны! О горе! Мощи святых мучеников заброшены в места всякой мерзости!.. Некоторые из них разбивали драгоценные чаши, их украшения прятали за пазуху, а из них пили как из бокалов… О разграблении главного храма нельзя и слушать равнодушно. Святые аналои , затканные драгоценностями и необыкновенной красоты, приводившие в изумление, были разрублены на куски и разделены между воинами вместе с другими великолепными вещами. Когда им было нужно вывести из храма священные сосуды, предметы необыкновенного искусства и чрезвычайной редкости, серебро и золото…они ввели в притворы (помещения для лиц, не имеющих право заходить в храм) храмов мулов и лошадей с седлами.</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113</TotalTime>
  <Words>402</Words>
  <Application>Microsoft Office PowerPoint</Application>
  <PresentationFormat>Экран (4:3)</PresentationFormat>
  <Paragraphs>88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Крестовые походы</vt:lpstr>
      <vt:lpstr>Слайд 2</vt:lpstr>
      <vt:lpstr>Хронология и результаты крестовых походов</vt:lpstr>
      <vt:lpstr>Слайд 4</vt:lpstr>
      <vt:lpstr>Слайд 5</vt:lpstr>
      <vt:lpstr> </vt:lpstr>
      <vt:lpstr>Слайд 7</vt:lpstr>
      <vt:lpstr>Слайд 8</vt:lpstr>
      <vt:lpstr>Слайд 9</vt:lpstr>
      <vt:lpstr>Ограбление храмов в                 Константинополе</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Крестовые походы</dc:title>
  <dc:creator>User</dc:creator>
  <cp:lastModifiedBy>Вера Александрова</cp:lastModifiedBy>
  <cp:revision>14</cp:revision>
  <dcterms:created xsi:type="dcterms:W3CDTF">2012-10-30T09:57:08Z</dcterms:created>
  <dcterms:modified xsi:type="dcterms:W3CDTF">2012-10-31T09:45:55Z</dcterms:modified>
</cp:coreProperties>
</file>