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82" r:id="rId2"/>
    <p:sldId id="267" r:id="rId3"/>
    <p:sldId id="257" r:id="rId4"/>
    <p:sldId id="261" r:id="rId5"/>
    <p:sldId id="287" r:id="rId6"/>
    <p:sldId id="259" r:id="rId7"/>
    <p:sldId id="290" r:id="rId8"/>
    <p:sldId id="288" r:id="rId9"/>
    <p:sldId id="258" r:id="rId10"/>
    <p:sldId id="291" r:id="rId11"/>
    <p:sldId id="292" r:id="rId12"/>
    <p:sldId id="265" r:id="rId13"/>
    <p:sldId id="281" r:id="rId14"/>
    <p:sldId id="294" r:id="rId15"/>
    <p:sldId id="295" r:id="rId16"/>
    <p:sldId id="297" r:id="rId17"/>
    <p:sldId id="293" r:id="rId18"/>
    <p:sldId id="299" r:id="rId19"/>
    <p:sldId id="300" r:id="rId20"/>
    <p:sldId id="301" r:id="rId21"/>
    <p:sldId id="298" r:id="rId22"/>
    <p:sldId id="302" r:id="rId23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Times New Roman" pitchFamily="18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Times New Roman" pitchFamily="18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Times New Roman" pitchFamily="18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Times New Roman" pitchFamily="18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Times New Roman" pitchFamily="18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Times New Roman" pitchFamily="18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Times New Roman" pitchFamily="18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Times New Roman" pitchFamily="18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900F2"/>
    <a:srgbClr val="66CCFF"/>
    <a:srgbClr val="0000CC"/>
    <a:srgbClr val="0000FF"/>
    <a:srgbClr val="3399FF"/>
    <a:srgbClr val="33CC33"/>
    <a:srgbClr val="FF0000"/>
    <a:srgbClr val="99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0" autoAdjust="0"/>
    <p:restoredTop sz="94728" autoAdjust="0"/>
  </p:normalViewPr>
  <p:slideViewPr>
    <p:cSldViewPr>
      <p:cViewPr varScale="1">
        <p:scale>
          <a:sx n="70" d="100"/>
          <a:sy n="70" d="100"/>
        </p:scale>
        <p:origin x="-51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7D12AA-36A4-4DA7-9E81-43A39D0A90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41454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1E2743-3F09-4A59-A12E-5EA860AD2E4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50823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874560-5D13-4C6F-8D4B-45EF4B9B98E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4308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8FD7FB-64E7-48A3-9801-F309476387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77460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DD40C3-A13A-42B4-9085-2FA8A15ADA8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5927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7C79AD-2375-4C8B-B935-B675A14379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36140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1835CA-3BF1-4489-949D-5B6EC2D457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07902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275334-E333-4694-A9C0-9306A7BC0C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48238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30633D-E9FA-4CE9-BC35-BB29BC05D30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46467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0C7524-C270-4813-B53A-C6714508AD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78606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2B4011-9558-4533-9108-50128AE6B7B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60130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  <a:lumMod val="0"/>
                <a:lumOff val="100000"/>
                <a:alpha val="50000"/>
              </a:schemeClr>
            </a:gs>
            <a:gs pos="50000">
              <a:srgbClr val="92D050">
                <a:alpha val="54000"/>
              </a:srgbClr>
            </a:gs>
            <a:gs pos="100000">
              <a:srgbClr val="FFFF00">
                <a:lumMod val="33000"/>
                <a:lumOff val="67000"/>
                <a:alpha val="68000"/>
              </a:srgb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</a:p>
        </p:txBody>
      </p:sp>
      <p:sp>
        <p:nvSpPr>
          <p:cNvPr id="6144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44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44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+mn-lt"/>
              </a:defRPr>
            </a:lvl1pPr>
          </a:lstStyle>
          <a:p>
            <a:pPr>
              <a:defRPr/>
            </a:pPr>
            <a:fld id="{458E7BEB-BB05-444F-8AE0-683F090435B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  <a:cs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  <a:cs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  <a:cs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  <a:cs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  <a:cs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  <a:cs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  <a:cs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  <a:cs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i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i="1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i="1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i="1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i="1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 i="1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 i="1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 i="1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 i="1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2" Type="http://schemas.openxmlformats.org/officeDocument/2006/relationships/image" Target="../media/image20.w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wmf"/><Relationship Id="rId4" Type="http://schemas.openxmlformats.org/officeDocument/2006/relationships/image" Target="../media/image22.w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wmf"/><Relationship Id="rId2" Type="http://schemas.openxmlformats.org/officeDocument/2006/relationships/image" Target="../media/image24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5.jpeg"/><Relationship Id="rId9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F:\Шаблоны моих грамот\Certificate vol (4) [Converted]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3805" y="-24755"/>
            <a:ext cx="9187805" cy="69153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Муниципальное бюджетное дошкольное образовательное учреждение детский сад общеразвивающего вида № 1 «Берёзка»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ctr" eaLnBrk="1" hangingPunct="1">
              <a:buFontTx/>
              <a:buNone/>
              <a:defRPr/>
            </a:pPr>
            <a: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  <a:cs typeface="Arial" charset="0"/>
              </a:rPr>
              <a:t>  </a:t>
            </a:r>
            <a:r>
              <a:rPr lang="ru-RU" sz="4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  <a:cs typeface="Arial" charset="0"/>
              </a:rPr>
              <a:t>«Современные </a:t>
            </a:r>
            <a:r>
              <a:rPr lang="ru-RU" sz="44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  <a:cs typeface="Arial" charset="0"/>
              </a:rPr>
              <a:t>здоровьесберегающие</a:t>
            </a:r>
            <a:r>
              <a:rPr lang="ru-RU" sz="4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  <a:cs typeface="Arial" charset="0"/>
              </a:rPr>
              <a:t>  технологии»</a:t>
            </a:r>
            <a:br>
              <a:rPr lang="ru-RU" sz="4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  <a:cs typeface="Arial" charset="0"/>
              </a:rPr>
            </a:br>
            <a:r>
              <a:rPr lang="ru-RU" b="1" dirty="0" smtClean="0">
                <a:solidFill>
                  <a:srgbClr val="33CC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  <a:cs typeface="Arial" charset="0"/>
              </a:rPr>
              <a:t/>
            </a:r>
            <a:br>
              <a:rPr lang="ru-RU" b="1" dirty="0" smtClean="0">
                <a:solidFill>
                  <a:srgbClr val="33CC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  <a:cs typeface="Arial" charset="0"/>
              </a:rPr>
            </a:br>
            <a:endParaRPr lang="ru-RU" b="1" dirty="0" smtClean="0">
              <a:solidFill>
                <a:srgbClr val="33CC3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Black" pitchFamily="34" charset="0"/>
              <a:cs typeface="Arial" charset="0"/>
            </a:endParaRPr>
          </a:p>
        </p:txBody>
      </p:sp>
      <p:sp>
        <p:nvSpPr>
          <p:cNvPr id="38916" name="Rectangle 4"/>
          <p:cNvSpPr>
            <a:spLocks noChangeArrowheads="1"/>
          </p:cNvSpPr>
          <p:nvPr/>
        </p:nvSpPr>
        <p:spPr bwMode="auto">
          <a:xfrm>
            <a:off x="3843338" y="4578350"/>
            <a:ext cx="4437062" cy="101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ru-RU" sz="2000" b="1" i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</a:rPr>
              <a:t>старший воспитатель </a:t>
            </a:r>
            <a:br>
              <a:rPr lang="ru-RU" sz="2000" b="1" i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</a:rPr>
            </a:br>
            <a:r>
              <a:rPr lang="ru-RU" sz="2000" b="1" i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</a:rPr>
              <a:t>Рогова Ольга Ильинична</a:t>
            </a:r>
            <a:br>
              <a:rPr lang="ru-RU" sz="2000" b="1" i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</a:rPr>
            </a:br>
            <a:r>
              <a:rPr lang="ru-RU" sz="2000" b="1" i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</a:rPr>
              <a:t>первая квалификационная категория</a:t>
            </a:r>
          </a:p>
        </p:txBody>
      </p:sp>
      <p:pic>
        <p:nvPicPr>
          <p:cNvPr id="2053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3" y="4010025"/>
            <a:ext cx="1527175" cy="2152650"/>
          </a:xfrm>
          <a:prstGeom prst="rect">
            <a:avLst/>
          </a:prstGeom>
          <a:noFill/>
          <a:ln w="38100">
            <a:solidFill>
              <a:srgbClr val="99CC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213" y="115888"/>
            <a:ext cx="7772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sz="3200" b="1" kern="1200" dirty="0" smtClean="0">
                <a:solidFill>
                  <a:srgbClr val="C00000"/>
                </a:solidFill>
                <a:latin typeface="+mn-lt"/>
                <a:cs typeface="Arial" charset="0"/>
              </a:rPr>
              <a:t>Элементы технологий сохранения и стимулирования  здоровья:</a:t>
            </a:r>
            <a:endParaRPr lang="ru-RU" b="1" dirty="0" smtClean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4213" y="1268413"/>
            <a:ext cx="8350250" cy="4113212"/>
          </a:xfrm>
        </p:spPr>
        <p:txBody>
          <a:bodyPr/>
          <a:lstStyle/>
          <a:p>
            <a:pPr eaLnBrk="1" hangingPunct="1">
              <a:lnSpc>
                <a:spcPct val="150000"/>
              </a:lnSpc>
              <a:spcBef>
                <a:spcPct val="0"/>
              </a:spcBef>
              <a:defRPr/>
            </a:pPr>
            <a:r>
              <a:rPr lang="ru-RU" sz="2800" b="1" kern="1200" dirty="0" smtClean="0">
                <a:solidFill>
                  <a:schemeClr val="accent1">
                    <a:lumMod val="50000"/>
                  </a:schemeClr>
                </a:solidFill>
                <a:latin typeface="+mj-lt"/>
                <a:cs typeface="Arial" charset="0"/>
              </a:rPr>
              <a:t>Ритмопластика</a:t>
            </a:r>
          </a:p>
          <a:p>
            <a:pPr marL="0" indent="0" eaLnBrk="1" hangingPunct="1">
              <a:lnSpc>
                <a:spcPct val="150000"/>
              </a:lnSpc>
              <a:spcBef>
                <a:spcPct val="0"/>
              </a:spcBef>
              <a:buFont typeface="Arial" pitchFamily="34" charset="0"/>
              <a:buChar char="•"/>
              <a:defRPr/>
            </a:pPr>
            <a:r>
              <a:rPr lang="ru-RU" sz="2800" b="1" kern="1200" dirty="0" smtClean="0">
                <a:solidFill>
                  <a:schemeClr val="accent1">
                    <a:lumMod val="50000"/>
                  </a:schemeClr>
                </a:solidFill>
                <a:latin typeface="+mj-lt"/>
                <a:cs typeface="Arial" charset="0"/>
              </a:rPr>
              <a:t> Динамические паузы</a:t>
            </a:r>
          </a:p>
          <a:p>
            <a:pPr marL="0" indent="0" eaLnBrk="1" hangingPunct="1">
              <a:lnSpc>
                <a:spcPct val="150000"/>
              </a:lnSpc>
              <a:spcBef>
                <a:spcPct val="0"/>
              </a:spcBef>
              <a:buFont typeface="Arial" pitchFamily="34" charset="0"/>
              <a:buChar char="•"/>
              <a:defRPr/>
            </a:pPr>
            <a:r>
              <a:rPr lang="ru-RU" sz="2800" b="1" kern="1200" dirty="0" smtClean="0">
                <a:solidFill>
                  <a:schemeClr val="accent1">
                    <a:lumMod val="50000"/>
                  </a:schemeClr>
                </a:solidFill>
                <a:latin typeface="+mj-lt"/>
                <a:cs typeface="Arial" charset="0"/>
              </a:rPr>
              <a:t> Подвижные и спортивные игры</a:t>
            </a:r>
          </a:p>
          <a:p>
            <a:pPr marL="0" indent="0" eaLnBrk="1" hangingPunct="1">
              <a:lnSpc>
                <a:spcPct val="150000"/>
              </a:lnSpc>
              <a:spcBef>
                <a:spcPct val="0"/>
              </a:spcBef>
              <a:buFont typeface="Arial" pitchFamily="34" charset="0"/>
              <a:buChar char="•"/>
              <a:defRPr/>
            </a:pPr>
            <a:r>
              <a:rPr lang="ru-RU" sz="2800" b="1" kern="1200" dirty="0" smtClean="0">
                <a:solidFill>
                  <a:schemeClr val="accent1">
                    <a:lumMod val="50000"/>
                  </a:schemeClr>
                </a:solidFill>
                <a:latin typeface="+mj-lt"/>
                <a:cs typeface="Arial" charset="0"/>
              </a:rPr>
              <a:t> Релаксация</a:t>
            </a:r>
          </a:p>
          <a:p>
            <a:pPr marL="0" indent="0" eaLnBrk="1" hangingPunct="1">
              <a:lnSpc>
                <a:spcPct val="150000"/>
              </a:lnSpc>
              <a:spcBef>
                <a:spcPct val="0"/>
              </a:spcBef>
              <a:buFont typeface="Arial" pitchFamily="34" charset="0"/>
              <a:buChar char="•"/>
              <a:defRPr/>
            </a:pPr>
            <a:r>
              <a:rPr lang="ru-RU" sz="2800" b="1" kern="1200" dirty="0" smtClean="0">
                <a:solidFill>
                  <a:schemeClr val="accent1">
                    <a:lumMod val="50000"/>
                  </a:schemeClr>
                </a:solidFill>
                <a:latin typeface="+mj-lt"/>
                <a:cs typeface="Arial" charset="0"/>
              </a:rPr>
              <a:t> Пальчиковая гимнастика</a:t>
            </a:r>
          </a:p>
          <a:p>
            <a:pPr marL="0" indent="0" eaLnBrk="1" hangingPunct="1">
              <a:lnSpc>
                <a:spcPct val="150000"/>
              </a:lnSpc>
              <a:spcBef>
                <a:spcPct val="0"/>
              </a:spcBef>
              <a:buFont typeface="Arial" pitchFamily="34" charset="0"/>
              <a:buChar char="•"/>
              <a:defRPr/>
            </a:pPr>
            <a:r>
              <a:rPr lang="ru-RU" sz="2800" b="1" kern="1200" dirty="0" smtClean="0">
                <a:solidFill>
                  <a:schemeClr val="accent1">
                    <a:lumMod val="50000"/>
                  </a:schemeClr>
                </a:solidFill>
                <a:latin typeface="+mj-lt"/>
                <a:cs typeface="Arial" charset="0"/>
              </a:rPr>
              <a:t> Гимнастика для глаз</a:t>
            </a:r>
          </a:p>
          <a:p>
            <a:pPr marL="0" indent="0" eaLnBrk="1" hangingPunct="1">
              <a:lnSpc>
                <a:spcPct val="150000"/>
              </a:lnSpc>
              <a:spcBef>
                <a:spcPct val="0"/>
              </a:spcBef>
              <a:buFont typeface="Arial" pitchFamily="34" charset="0"/>
              <a:buChar char="•"/>
              <a:defRPr/>
            </a:pPr>
            <a:r>
              <a:rPr lang="ru-RU" sz="2800" b="1" kern="1200" dirty="0" smtClean="0">
                <a:solidFill>
                  <a:schemeClr val="accent1">
                    <a:lumMod val="50000"/>
                  </a:schemeClr>
                </a:solidFill>
                <a:latin typeface="+mj-lt"/>
                <a:cs typeface="Arial" charset="0"/>
              </a:rPr>
              <a:t> Дыхательная гимнастика</a:t>
            </a:r>
          </a:p>
          <a:p>
            <a:pPr marL="0" indent="0" eaLnBrk="1" hangingPunct="1">
              <a:lnSpc>
                <a:spcPct val="150000"/>
              </a:lnSpc>
              <a:spcBef>
                <a:spcPct val="0"/>
              </a:spcBef>
              <a:buFont typeface="Arial" pitchFamily="34" charset="0"/>
              <a:buChar char="•"/>
              <a:defRPr/>
            </a:pPr>
            <a:r>
              <a:rPr lang="ru-RU" sz="2800" b="1" kern="1200" dirty="0" smtClean="0">
                <a:solidFill>
                  <a:schemeClr val="accent1">
                    <a:lumMod val="50000"/>
                  </a:schemeClr>
                </a:solidFill>
                <a:latin typeface="+mj-lt"/>
                <a:cs typeface="Arial" charset="0"/>
              </a:rPr>
              <a:t> Гимнастика бодрящая</a:t>
            </a:r>
          </a:p>
          <a:p>
            <a:pPr eaLnBrk="1" hangingPunct="1">
              <a:lnSpc>
                <a:spcPct val="150000"/>
              </a:lnSpc>
              <a:defRPr/>
            </a:pPr>
            <a:endParaRPr lang="ru-RU" dirty="0" smtClean="0"/>
          </a:p>
        </p:txBody>
      </p:sp>
      <p:pic>
        <p:nvPicPr>
          <p:cNvPr id="13316" name="Picture 4" descr="D:\Старые файлы\Диск Ф\Картинки\картинки от Давыдовой\арт дети\j0233049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740650" y="1377950"/>
            <a:ext cx="1027113" cy="1695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7" name="Picture 7" descr="D:\Старые файлы\Диск Ф\Картинки\картинки от Давыдовой\арт дети\j0232431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1863" y="5229225"/>
            <a:ext cx="1584325" cy="1217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8" name="Picture 8" descr="D:\Старые файлы\Диск Ф\Картинки\картинки от Давыдовой\арт дети\j0232905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3663" y="3405188"/>
            <a:ext cx="1914525" cy="1444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587375"/>
          </a:xfrm>
        </p:spPr>
        <p:txBody>
          <a:bodyPr/>
          <a:lstStyle/>
          <a:p>
            <a:pPr eaLnBrk="1" hangingPunct="1">
              <a:defRPr/>
            </a:pPr>
            <a:r>
              <a:rPr lang="ru-RU" sz="3600" b="1" kern="1200" dirty="0" smtClean="0">
                <a:solidFill>
                  <a:srgbClr val="C00000"/>
                </a:solidFill>
                <a:ea typeface="+mn-ea"/>
                <a:cs typeface="Arial" charset="0"/>
              </a:rPr>
              <a:t/>
            </a:r>
            <a:br>
              <a:rPr lang="ru-RU" sz="3600" b="1" kern="1200" dirty="0" smtClean="0">
                <a:solidFill>
                  <a:srgbClr val="C00000"/>
                </a:solidFill>
                <a:ea typeface="+mn-ea"/>
                <a:cs typeface="Arial" charset="0"/>
              </a:rPr>
            </a:br>
            <a:r>
              <a:rPr lang="ru-RU" sz="3600" b="1" kern="1200" dirty="0" smtClean="0">
                <a:solidFill>
                  <a:srgbClr val="C00000"/>
                </a:solidFill>
                <a:ea typeface="+mn-ea"/>
                <a:cs typeface="Arial" charset="0"/>
              </a:rPr>
              <a:t>Элементы технологий обучения здоровому образу жизни</a:t>
            </a:r>
            <a:r>
              <a:rPr lang="ru-RU" sz="3600" b="1" kern="1200" dirty="0" smtClean="0">
                <a:solidFill>
                  <a:srgbClr val="008000"/>
                </a:solidFill>
                <a:ea typeface="+mn-ea"/>
                <a:cs typeface="Arial" charset="0"/>
              </a:rPr>
              <a:t/>
            </a:r>
            <a:br>
              <a:rPr lang="ru-RU" sz="3600" b="1" kern="1200" dirty="0" smtClean="0">
                <a:solidFill>
                  <a:srgbClr val="008000"/>
                </a:solidFill>
                <a:ea typeface="+mn-ea"/>
                <a:cs typeface="Arial" charset="0"/>
              </a:rPr>
            </a:br>
            <a:endParaRPr lang="ru-RU" b="1" dirty="0" smtClean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150000"/>
              </a:lnSpc>
              <a:spcBef>
                <a:spcPct val="0"/>
              </a:spcBef>
              <a:defRPr/>
            </a:pPr>
            <a:r>
              <a:rPr lang="ru-RU" sz="2800" b="1" kern="1200" dirty="0" smtClean="0">
                <a:solidFill>
                  <a:schemeClr val="accent1">
                    <a:lumMod val="50000"/>
                  </a:schemeClr>
                </a:solidFill>
                <a:latin typeface="+mj-lt"/>
                <a:cs typeface="Arial" charset="0"/>
              </a:rPr>
              <a:t>Утренняя гимнастика</a:t>
            </a:r>
          </a:p>
          <a:p>
            <a:pPr marL="0" indent="0" eaLnBrk="1" hangingPunct="1">
              <a:lnSpc>
                <a:spcPct val="150000"/>
              </a:lnSpc>
              <a:spcBef>
                <a:spcPct val="0"/>
              </a:spcBef>
              <a:buFont typeface="Arial" pitchFamily="34" charset="0"/>
              <a:buChar char="•"/>
              <a:defRPr/>
            </a:pPr>
            <a:r>
              <a:rPr lang="ru-RU" sz="2800" b="1" kern="1200" dirty="0" smtClean="0">
                <a:solidFill>
                  <a:schemeClr val="accent1">
                    <a:lumMod val="50000"/>
                  </a:schemeClr>
                </a:solidFill>
                <a:latin typeface="+mj-lt"/>
                <a:cs typeface="Arial" charset="0"/>
              </a:rPr>
              <a:t>   Физкультурные занятия</a:t>
            </a:r>
          </a:p>
          <a:p>
            <a:pPr marL="0" indent="0" eaLnBrk="1" hangingPunct="1">
              <a:lnSpc>
                <a:spcPct val="150000"/>
              </a:lnSpc>
              <a:spcBef>
                <a:spcPct val="0"/>
              </a:spcBef>
              <a:buFont typeface="Arial" pitchFamily="34" charset="0"/>
              <a:buChar char="•"/>
              <a:defRPr/>
            </a:pPr>
            <a:r>
              <a:rPr lang="ru-RU" sz="2800" b="1" kern="1200" dirty="0" smtClean="0">
                <a:solidFill>
                  <a:schemeClr val="accent1">
                    <a:lumMod val="50000"/>
                  </a:schemeClr>
                </a:solidFill>
                <a:latin typeface="+mj-lt"/>
                <a:cs typeface="Arial" charset="0"/>
              </a:rPr>
              <a:t>    Занятия из серии «Азбука здоровья»</a:t>
            </a:r>
          </a:p>
          <a:p>
            <a:pPr marL="0" indent="0" eaLnBrk="1" hangingPunct="1">
              <a:lnSpc>
                <a:spcPct val="150000"/>
              </a:lnSpc>
              <a:spcBef>
                <a:spcPct val="0"/>
              </a:spcBef>
              <a:buFont typeface="Arial" pitchFamily="34" charset="0"/>
              <a:buChar char="•"/>
              <a:defRPr/>
            </a:pPr>
            <a:r>
              <a:rPr lang="ru-RU" sz="2800" b="1" kern="1200" dirty="0" smtClean="0">
                <a:solidFill>
                  <a:schemeClr val="accent1">
                    <a:lumMod val="50000"/>
                  </a:schemeClr>
                </a:solidFill>
                <a:latin typeface="+mj-lt"/>
                <a:cs typeface="Arial" charset="0"/>
              </a:rPr>
              <a:t>    Самомассаж</a:t>
            </a:r>
          </a:p>
          <a:p>
            <a:pPr marL="0" indent="0" eaLnBrk="1" hangingPunct="1">
              <a:lnSpc>
                <a:spcPct val="150000"/>
              </a:lnSpc>
              <a:spcBef>
                <a:spcPct val="0"/>
              </a:spcBef>
              <a:buFont typeface="Arial" pitchFamily="34" charset="0"/>
              <a:buChar char="•"/>
              <a:defRPr/>
            </a:pPr>
            <a:r>
              <a:rPr lang="ru-RU" sz="2800" b="1" kern="1200" dirty="0" smtClean="0">
                <a:solidFill>
                  <a:schemeClr val="accent1">
                    <a:lumMod val="50000"/>
                  </a:schemeClr>
                </a:solidFill>
                <a:latin typeface="+mj-lt"/>
                <a:cs typeface="Arial" charset="0"/>
              </a:rPr>
              <a:t>    Активный отдых</a:t>
            </a:r>
          </a:p>
          <a:p>
            <a:pPr eaLnBrk="1" hangingPunct="1">
              <a:defRPr/>
            </a:pPr>
            <a:endParaRPr lang="ru-RU" dirty="0" smtClean="0"/>
          </a:p>
        </p:txBody>
      </p:sp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488" y="2035175"/>
            <a:ext cx="1023937" cy="1279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41" name="Picture 5" descr="D:\Старые файлы\Диск Ф\Картинки\картинки от Давыдовой\арт дети\j0232609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948488" y="4797425"/>
            <a:ext cx="1439862" cy="1538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600" b="1" smtClean="0">
                <a:solidFill>
                  <a:srgbClr val="3333FF"/>
                </a:solidFill>
                <a:latin typeface="Arial Black" pitchFamily="34" charset="0"/>
              </a:rPr>
              <a:t/>
            </a:r>
            <a:br>
              <a:rPr lang="ru-RU" sz="3600" b="1" smtClean="0">
                <a:solidFill>
                  <a:srgbClr val="3333FF"/>
                </a:solidFill>
                <a:latin typeface="Arial Black" pitchFamily="34" charset="0"/>
              </a:rPr>
            </a:br>
            <a:r>
              <a:rPr lang="ru-RU" sz="3600" b="1" smtClean="0">
                <a:solidFill>
                  <a:srgbClr val="3333FF"/>
                </a:solidFill>
                <a:latin typeface="Arial Black" pitchFamily="34" charset="0"/>
              </a:rPr>
              <a:t/>
            </a:r>
            <a:br>
              <a:rPr lang="ru-RU" sz="3600" b="1" smtClean="0">
                <a:solidFill>
                  <a:srgbClr val="3333FF"/>
                </a:solidFill>
                <a:latin typeface="Arial Black" pitchFamily="34" charset="0"/>
              </a:rPr>
            </a:br>
            <a:r>
              <a:rPr lang="ru-RU" sz="3600" b="1" smtClean="0">
                <a:solidFill>
                  <a:srgbClr val="3333FF"/>
                </a:solidFill>
                <a:latin typeface="Arial Black" pitchFamily="34" charset="0"/>
              </a:rPr>
              <a:t/>
            </a:r>
            <a:br>
              <a:rPr lang="ru-RU" sz="3600" b="1" smtClean="0">
                <a:solidFill>
                  <a:srgbClr val="3333FF"/>
                </a:solidFill>
                <a:latin typeface="Arial Black" pitchFamily="34" charset="0"/>
              </a:rPr>
            </a:br>
            <a:r>
              <a:rPr lang="ru-RU" sz="3600" b="1" smtClean="0">
                <a:solidFill>
                  <a:srgbClr val="3333FF"/>
                </a:solidFill>
                <a:latin typeface="Arial Black" pitchFamily="34" charset="0"/>
              </a:rPr>
              <a:t/>
            </a:r>
            <a:br>
              <a:rPr lang="ru-RU" sz="3600" b="1" smtClean="0">
                <a:solidFill>
                  <a:srgbClr val="3333FF"/>
                </a:solidFill>
                <a:latin typeface="Arial Black" pitchFamily="34" charset="0"/>
              </a:rPr>
            </a:br>
            <a:r>
              <a:rPr lang="ru-RU" sz="3600" b="1" smtClean="0">
                <a:solidFill>
                  <a:srgbClr val="3333FF"/>
                </a:solidFill>
                <a:latin typeface="Arial Black" pitchFamily="34" charset="0"/>
              </a:rPr>
              <a:t/>
            </a:r>
            <a:br>
              <a:rPr lang="ru-RU" sz="3600" b="1" smtClean="0">
                <a:solidFill>
                  <a:srgbClr val="3333FF"/>
                </a:solidFill>
                <a:latin typeface="Arial Black" pitchFamily="34" charset="0"/>
              </a:rPr>
            </a:br>
            <a:r>
              <a:rPr lang="ru-RU" sz="3600" b="1" smtClean="0">
                <a:solidFill>
                  <a:srgbClr val="3333FF"/>
                </a:solidFill>
                <a:latin typeface="Arial Black" pitchFamily="34" charset="0"/>
              </a:rPr>
              <a:t/>
            </a:r>
            <a:br>
              <a:rPr lang="ru-RU" sz="3600" b="1" smtClean="0">
                <a:solidFill>
                  <a:srgbClr val="3333FF"/>
                </a:solidFill>
                <a:latin typeface="Arial Black" pitchFamily="34" charset="0"/>
              </a:rPr>
            </a:br>
            <a:r>
              <a:rPr lang="ru-RU" sz="4000" b="1" smtClean="0"/>
              <a:t/>
            </a:r>
            <a:br>
              <a:rPr lang="ru-RU" sz="4000" b="1" smtClean="0"/>
            </a:br>
            <a:endParaRPr lang="ru-RU" sz="4000" b="1" smtClean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>
          <a:xfrm>
            <a:off x="776288" y="19050"/>
            <a:ext cx="8389937" cy="1296988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ru-RU" sz="3600" b="1" smtClean="0">
                <a:solidFill>
                  <a:srgbClr val="C00000"/>
                </a:solidFill>
              </a:rPr>
              <a:t>Технологии обеспечения </a:t>
            </a:r>
          </a:p>
          <a:p>
            <a:pPr algn="ctr" eaLnBrk="1" hangingPunct="1">
              <a:buFontTx/>
              <a:buNone/>
            </a:pPr>
            <a:r>
              <a:rPr lang="ru-RU" sz="3600" b="1" smtClean="0">
                <a:solidFill>
                  <a:srgbClr val="C00000"/>
                </a:solidFill>
              </a:rPr>
              <a:t>социально-психологического</a:t>
            </a:r>
          </a:p>
          <a:p>
            <a:pPr algn="ctr" eaLnBrk="1" hangingPunct="1">
              <a:buFontTx/>
              <a:buNone/>
            </a:pPr>
            <a:r>
              <a:rPr lang="ru-RU" sz="3600" b="1" smtClean="0">
                <a:solidFill>
                  <a:srgbClr val="C00000"/>
                </a:solidFill>
              </a:rPr>
              <a:t>благополучия ребёнка</a:t>
            </a:r>
          </a:p>
        </p:txBody>
      </p:sp>
      <p:sp>
        <p:nvSpPr>
          <p:cNvPr id="15364" name="Rectangle 4"/>
          <p:cNvSpPr>
            <a:spLocks noChangeArrowheads="1"/>
          </p:cNvSpPr>
          <p:nvPr/>
        </p:nvSpPr>
        <p:spPr bwMode="auto">
          <a:xfrm>
            <a:off x="5795963" y="1700213"/>
            <a:ext cx="154781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/>
            <a:endParaRPr lang="ru-RU" sz="2400">
              <a:latin typeface="Times New Roman" pitchFamily="18" charset="0"/>
            </a:endParaRPr>
          </a:p>
        </p:txBody>
      </p:sp>
      <p:sp>
        <p:nvSpPr>
          <p:cNvPr id="15365" name="Rectangle 5"/>
          <p:cNvSpPr>
            <a:spLocks noChangeArrowheads="1"/>
          </p:cNvSpPr>
          <p:nvPr/>
        </p:nvSpPr>
        <p:spPr bwMode="auto">
          <a:xfrm>
            <a:off x="250825" y="2133600"/>
            <a:ext cx="8424863" cy="1646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/>
            <a:endParaRPr lang="ru-RU">
              <a:latin typeface="Times New Roman" pitchFamily="18" charset="0"/>
            </a:endParaRPr>
          </a:p>
          <a:p>
            <a:pPr eaLnBrk="1" hangingPunct="1"/>
            <a:endParaRPr lang="ru-RU">
              <a:latin typeface="Times New Roman" pitchFamily="18" charset="0"/>
            </a:endParaRPr>
          </a:p>
          <a:p>
            <a:pPr eaLnBrk="1" hangingPunct="1"/>
            <a:endParaRPr lang="ru-RU">
              <a:latin typeface="Times New Roman" pitchFamily="18" charset="0"/>
            </a:endParaRPr>
          </a:p>
          <a:p>
            <a:pPr eaLnBrk="1" hangingPunct="1"/>
            <a:endParaRPr lang="ru-RU" sz="2400">
              <a:latin typeface="Times New Roman" pitchFamily="18" charset="0"/>
            </a:endParaRPr>
          </a:p>
          <a:p>
            <a:pPr eaLnBrk="1" hangingPunct="1"/>
            <a:endParaRPr lang="ru-RU" sz="2400">
              <a:latin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827088" y="2216150"/>
            <a:ext cx="7848600" cy="523875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indent="-457200" algn="ctr" eaLnBrk="1" hangingPunct="1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ru-RU" sz="2800" b="1" i="1" kern="0" dirty="0">
                <a:solidFill>
                  <a:schemeClr val="accent1">
                    <a:lumMod val="50000"/>
                  </a:schemeClr>
                </a:solidFill>
                <a:latin typeface="Times New Roman"/>
                <a:cs typeface="Times New Roman"/>
              </a:rPr>
              <a:t>Технологии музыкального воздействия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4925" y="2868613"/>
            <a:ext cx="5761038" cy="522287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indent="-457200" algn="ctr" eaLnBrk="1" hangingPunct="1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ru-RU" sz="2800" b="1" i="1" kern="0" dirty="0" err="1">
                <a:solidFill>
                  <a:schemeClr val="accent1">
                    <a:lumMod val="50000"/>
                  </a:schemeClr>
                </a:solidFill>
                <a:latin typeface="Times New Roman"/>
                <a:cs typeface="Times New Roman"/>
              </a:rPr>
              <a:t>Сказкотерапия</a:t>
            </a:r>
            <a:endParaRPr lang="ru-RU" sz="2800" b="1" i="1" kern="0" dirty="0">
              <a:solidFill>
                <a:schemeClr val="accent1">
                  <a:lumMod val="50000"/>
                </a:schemeClr>
              </a:solidFill>
              <a:latin typeface="Times New Roman"/>
              <a:cs typeface="Times New Roman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403350" y="3573463"/>
            <a:ext cx="7740650" cy="522287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indent="-457200" eaLnBrk="1" hangingPunct="1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ru-RU" sz="2800" b="1" i="1" kern="0" dirty="0">
                <a:solidFill>
                  <a:schemeClr val="accent1">
                    <a:lumMod val="50000"/>
                  </a:schemeClr>
                </a:solidFill>
                <a:latin typeface="Times New Roman"/>
                <a:cs typeface="Times New Roman"/>
              </a:rPr>
              <a:t>Технологии </a:t>
            </a:r>
            <a:r>
              <a:rPr lang="ru-RU" sz="2800" b="1" i="1" kern="0" dirty="0" err="1">
                <a:solidFill>
                  <a:schemeClr val="accent1">
                    <a:lumMod val="50000"/>
                  </a:schemeClr>
                </a:solidFill>
                <a:latin typeface="Times New Roman"/>
                <a:cs typeface="Times New Roman"/>
              </a:rPr>
              <a:t>воздействмия</a:t>
            </a:r>
            <a:r>
              <a:rPr lang="ru-RU" sz="2800" b="1" i="1" kern="0" dirty="0">
                <a:solidFill>
                  <a:schemeClr val="accent1">
                    <a:lumMod val="50000"/>
                  </a:schemeClr>
                </a:solidFill>
                <a:latin typeface="Times New Roman"/>
                <a:cs typeface="Times New Roman"/>
              </a:rPr>
              <a:t> цветом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403350" y="4221163"/>
            <a:ext cx="7632700" cy="523875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indent="-457200" eaLnBrk="1" hangingPunct="1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ru-RU" sz="2800" b="1" i="1" kern="0" dirty="0">
                <a:solidFill>
                  <a:schemeClr val="accent1">
                    <a:lumMod val="50000"/>
                  </a:schemeClr>
                </a:solidFill>
                <a:latin typeface="Times New Roman"/>
                <a:cs typeface="Times New Roman"/>
              </a:rPr>
              <a:t>Технологии коррекции поведения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439863" y="4960938"/>
            <a:ext cx="7596187" cy="523875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indent="-457200" eaLnBrk="1" hangingPunct="1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ru-RU" sz="2800" b="1" i="1" kern="0" dirty="0">
                <a:solidFill>
                  <a:schemeClr val="accent1">
                    <a:lumMod val="50000"/>
                  </a:schemeClr>
                </a:solidFill>
                <a:latin typeface="Times New Roman"/>
                <a:cs typeface="Times New Roman"/>
              </a:rPr>
              <a:t>Другие коррекционные технологии…</a:t>
            </a:r>
          </a:p>
        </p:txBody>
      </p:sp>
      <p:pic>
        <p:nvPicPr>
          <p:cNvPr id="15371" name="Picture 13" descr="D:\Старые файлы\Диск Ф\Картинки\картинки от Давыдовой\арт дети\j0232449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538" y="4292600"/>
            <a:ext cx="1174750" cy="1336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72" name="Picture 14" descr="D:\Старые файлы\Диск Ф\Картинки\картинки от Давыдовой\арт дети\j0233040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313" y="5521325"/>
            <a:ext cx="1279525" cy="1271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73" name="Picture 15" descr="D:\Старые файлы\Диск Ф\Картинки\картинки от Давыдовой\арт дети\j0232059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063" y="5541963"/>
            <a:ext cx="1292225" cy="1236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74" name="Picture 16" descr="D:\Старые файлы\Диск Ф\Картинки\картинки от Давыдовой\арт дети\j0232068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1013" y="4410075"/>
            <a:ext cx="820737" cy="162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404813"/>
            <a:ext cx="8964612" cy="1347787"/>
          </a:xfrm>
        </p:spPr>
        <p:txBody>
          <a:bodyPr/>
          <a:lstStyle/>
          <a:p>
            <a:pPr eaLnBrk="1" hangingPunct="1"/>
            <a:r>
              <a:rPr lang="ru-RU" sz="3200" b="1" smtClean="0">
                <a:solidFill>
                  <a:srgbClr val="C00000"/>
                </a:solidFill>
              </a:rPr>
              <a:t>Необходимо стремиться</a:t>
            </a:r>
            <a:br>
              <a:rPr lang="ru-RU" sz="3200" b="1" smtClean="0">
                <a:solidFill>
                  <a:srgbClr val="C00000"/>
                </a:solidFill>
              </a:rPr>
            </a:br>
            <a:r>
              <a:rPr lang="ru-RU" sz="3200" b="1" smtClean="0">
                <a:solidFill>
                  <a:srgbClr val="C00000"/>
                </a:solidFill>
              </a:rPr>
              <a:t>к полной реализации в жизни каждого ребенка трех моментов: </a:t>
            </a:r>
            <a:r>
              <a:rPr lang="ru-RU" sz="3600" b="1" smtClean="0">
                <a:solidFill>
                  <a:srgbClr val="C00000"/>
                </a:solidFill>
              </a:rPr>
              <a:t/>
            </a:r>
            <a:br>
              <a:rPr lang="ru-RU" sz="3600" b="1" smtClean="0">
                <a:solidFill>
                  <a:srgbClr val="C00000"/>
                </a:solidFill>
              </a:rPr>
            </a:br>
            <a:endParaRPr lang="ru-RU" sz="3600" b="1" smtClean="0">
              <a:solidFill>
                <a:srgbClr val="C00000"/>
              </a:solidFill>
            </a:endParaRPr>
          </a:p>
        </p:txBody>
      </p:sp>
      <p:sp>
        <p:nvSpPr>
          <p:cNvPr id="337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spcBef>
                <a:spcPct val="50000"/>
              </a:spcBef>
              <a:buClr>
                <a:srgbClr val="339966"/>
              </a:buClr>
              <a:buFontTx/>
              <a:buBlip>
                <a:blip r:embed="rId2"/>
              </a:buBlip>
              <a:defRPr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полное удовлетворение потребности в движении </a:t>
            </a:r>
          </a:p>
          <a:p>
            <a:pPr eaLnBrk="1" hangingPunct="1">
              <a:spcBef>
                <a:spcPct val="50000"/>
              </a:spcBef>
              <a:buClr>
                <a:srgbClr val="339966"/>
              </a:buClr>
              <a:buFontTx/>
              <a:buBlip>
                <a:blip r:embed="rId2"/>
              </a:buBlip>
              <a:defRPr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обеспечение условий для преобладания положительных эмоциональных впечатлений </a:t>
            </a:r>
          </a:p>
          <a:p>
            <a:pPr eaLnBrk="1" hangingPunct="1">
              <a:buFontTx/>
              <a:buBlip>
                <a:blip r:embed="rId2"/>
              </a:buBlip>
              <a:defRPr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достаточной индивидуальной умственной нагрузки  </a:t>
            </a:r>
          </a:p>
          <a:p>
            <a:pPr marL="609600" indent="-609600" eaLnBrk="1" hangingPunct="1">
              <a:buFontTx/>
              <a:buNone/>
              <a:defRPr/>
            </a:pPr>
            <a:endParaRPr lang="ru-RU" b="1" dirty="0" smtClean="0">
              <a:solidFill>
                <a:srgbClr val="9900CC"/>
              </a:solidFill>
              <a:latin typeface="Arial Black" pitchFamily="34" charset="0"/>
            </a:endParaRPr>
          </a:p>
        </p:txBody>
      </p:sp>
      <p:pic>
        <p:nvPicPr>
          <p:cNvPr id="16388" name="Picture 5" descr="D:\Старые файлы\Диск Ф\Картинки\картинки от Давыдовой\арт дети\j0232065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802438" y="4437063"/>
            <a:ext cx="2165350" cy="1944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>
          <a:xfrm>
            <a:off x="755650" y="115889"/>
            <a:ext cx="8278813" cy="504799"/>
          </a:xfrm>
        </p:spPr>
        <p:txBody>
          <a:bodyPr/>
          <a:lstStyle/>
          <a:p>
            <a:pPr eaLnBrk="1" hangingPunct="1"/>
            <a:r>
              <a:rPr lang="ru-RU" sz="3600" b="1" dirty="0" smtClean="0">
                <a:solidFill>
                  <a:srgbClr val="C00000"/>
                </a:solidFill>
              </a:rPr>
              <a:t>Система </a:t>
            </a:r>
            <a:r>
              <a:rPr lang="ru-RU" sz="3600" b="1" dirty="0" err="1" smtClean="0">
                <a:solidFill>
                  <a:srgbClr val="C00000"/>
                </a:solidFill>
              </a:rPr>
              <a:t>здоровьесбережения</a:t>
            </a:r>
            <a:r>
              <a:rPr lang="ru-RU" sz="3600" b="1" dirty="0" smtClean="0">
                <a:solidFill>
                  <a:srgbClr val="C00000"/>
                </a:solidFill>
              </a:rPr>
              <a:t> в ДОУ: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764704"/>
            <a:ext cx="9036496" cy="5977409"/>
          </a:xfrm>
        </p:spPr>
        <p:txBody>
          <a:bodyPr/>
          <a:lstStyle/>
          <a:p>
            <a:pPr eaLnBrk="1" hangingPunct="1">
              <a:buClr>
                <a:srgbClr val="CCCCFF"/>
              </a:buClr>
              <a:buFont typeface="Wingdings" pitchFamily="2" charset="2"/>
              <a:buChar char="l"/>
              <a:defRPr/>
            </a:pP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различные оздоровительные режимы (адаптационный, гибкий, щадящий, по сезонам, на время каникул); </a:t>
            </a:r>
          </a:p>
          <a:p>
            <a:pPr eaLnBrk="1" hangingPunct="1">
              <a:buClr>
                <a:srgbClr val="CCCCFF"/>
              </a:buClr>
              <a:buFont typeface="Wingdings" pitchFamily="2" charset="2"/>
              <a:buChar char="l"/>
              <a:defRPr/>
            </a:pP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комплекс закаливающих мероприятий (воздушное закаливание, хождение по “дорожкам здоровья”, профилактика плоскостопия; хождение босиком,  полоскание горла и рта, максимальное пребывание детей на свежем воздухе, бодрящая гимнастика); </a:t>
            </a:r>
          </a:p>
          <a:p>
            <a:pPr eaLnBrk="1" hangingPunct="1">
              <a:buClr>
                <a:srgbClr val="CCCCFF"/>
              </a:buClr>
              <a:buFont typeface="Wingdings" pitchFamily="2" charset="2"/>
              <a:buChar char="l"/>
              <a:defRPr/>
            </a:pP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физкультурные занятия ; </a:t>
            </a:r>
          </a:p>
          <a:p>
            <a:pPr eaLnBrk="1" hangingPunct="1">
              <a:buClr>
                <a:srgbClr val="CCCCFF"/>
              </a:buClr>
              <a:buFont typeface="Wingdings" pitchFamily="2" charset="2"/>
              <a:buChar char="l"/>
              <a:defRPr/>
            </a:pP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оптимизация двигательного режима: традиционная двигательная деятельность детей (утренняя гимнастика, физкультурные занятия, проведение подвижных игр, прогулки) ;</a:t>
            </a:r>
          </a:p>
          <a:p>
            <a:pPr eaLnBrk="1" hangingPunct="1">
              <a:buClr>
                <a:srgbClr val="CCCCFF"/>
              </a:buClr>
              <a:buFont typeface="Wingdings" pitchFamily="2" charset="2"/>
              <a:buChar char="l"/>
              <a:defRPr/>
            </a:pP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организация рационального питания;</a:t>
            </a:r>
          </a:p>
          <a:p>
            <a:pPr eaLnBrk="1" hangingPunct="1">
              <a:buClr>
                <a:srgbClr val="CCCCFF"/>
              </a:buClr>
              <a:buFont typeface="Wingdings" pitchFamily="2" charset="2"/>
              <a:buChar char="l"/>
              <a:defRPr/>
            </a:pP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медико-профилактическая работа с детьми и родителями;</a:t>
            </a:r>
          </a:p>
          <a:p>
            <a:pPr eaLnBrk="1" hangingPunct="1">
              <a:buClr>
                <a:srgbClr val="CCCCFF"/>
              </a:buClr>
              <a:buFont typeface="Wingdings" pitchFamily="2" charset="2"/>
              <a:buChar char="l"/>
              <a:defRPr/>
            </a:pP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соблюдение требований СанПиНа к организации педагогического процесса;</a:t>
            </a:r>
          </a:p>
          <a:p>
            <a:pPr eaLnBrk="1" hangingPunct="1">
              <a:buClr>
                <a:srgbClr val="CCCCFF"/>
              </a:buClr>
              <a:buFont typeface="Wingdings" pitchFamily="2" charset="2"/>
              <a:buChar char="l"/>
              <a:defRPr/>
            </a:pP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комплекс мероприятий по сохранению физического и психологического здоровья педагогов.</a:t>
            </a:r>
            <a:endParaRPr lang="ru-RU" sz="3600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1"/>
          <p:cNvSpPr>
            <a:spLocks noGrp="1"/>
          </p:cNvSpPr>
          <p:nvPr>
            <p:ph type="title"/>
          </p:nvPr>
        </p:nvSpPr>
        <p:spPr>
          <a:xfrm>
            <a:off x="900113" y="115888"/>
            <a:ext cx="7772400" cy="1143000"/>
          </a:xfrm>
        </p:spPr>
        <p:txBody>
          <a:bodyPr/>
          <a:lstStyle/>
          <a:p>
            <a:pPr eaLnBrk="1" hangingPunct="1"/>
            <a:r>
              <a:rPr lang="ru-RU" sz="3600" b="1" smtClean="0">
                <a:solidFill>
                  <a:srgbClr val="C00000"/>
                </a:solidFill>
              </a:rPr>
              <a:t>Направления работы по здоровьесбережению в ДОУ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4213" y="1412875"/>
            <a:ext cx="8350250" cy="5184775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Clr>
                <a:srgbClr val="CCCCFF"/>
              </a:buClr>
              <a:buFont typeface="Wingdings" pitchFamily="2" charset="2"/>
              <a:buChar char="l"/>
              <a:defRPr/>
            </a:pPr>
            <a:r>
              <a:rPr lang="ru-RU" sz="2200" b="1" dirty="0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Интеграция задач физкультурно-оздоровительной работы в различные виды совместной деятельности.</a:t>
            </a:r>
          </a:p>
          <a:p>
            <a:pPr eaLnBrk="1" hangingPunct="1">
              <a:lnSpc>
                <a:spcPct val="80000"/>
              </a:lnSpc>
              <a:buClr>
                <a:srgbClr val="CCCCFF"/>
              </a:buClr>
              <a:buFont typeface="Wingdings" pitchFamily="2" charset="2"/>
              <a:buChar char="l"/>
              <a:defRPr/>
            </a:pPr>
            <a:r>
              <a:rPr lang="ru-RU" sz="2200" b="1" dirty="0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Внедрение инновационных </a:t>
            </a:r>
            <a:r>
              <a:rPr lang="ru-RU" sz="2200" b="1" dirty="0" err="1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здоровьесберегающих</a:t>
            </a:r>
            <a:r>
              <a:rPr lang="ru-RU" sz="2200" b="1" dirty="0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 технологий в воспитательно-образовательный процесс ДОУ.</a:t>
            </a:r>
          </a:p>
          <a:p>
            <a:pPr eaLnBrk="1" hangingPunct="1">
              <a:lnSpc>
                <a:spcPct val="80000"/>
              </a:lnSpc>
              <a:buClr>
                <a:srgbClr val="CCCCFF"/>
              </a:buClr>
              <a:buFont typeface="Wingdings" pitchFamily="2" charset="2"/>
              <a:buChar char="l"/>
              <a:defRPr/>
            </a:pPr>
            <a:r>
              <a:rPr lang="ru-RU" sz="2200" b="1" dirty="0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Разнообразие форм физкультурно - досуговой деятельности с дошкольниками.</a:t>
            </a:r>
          </a:p>
          <a:p>
            <a:pPr eaLnBrk="1" hangingPunct="1">
              <a:lnSpc>
                <a:spcPct val="80000"/>
              </a:lnSpc>
              <a:buClr>
                <a:srgbClr val="CCCCFF"/>
              </a:buClr>
              <a:buFont typeface="Wingdings" pitchFamily="2" charset="2"/>
              <a:buChar char="l"/>
              <a:defRPr/>
            </a:pPr>
            <a:r>
              <a:rPr lang="ru-RU" sz="2200" b="1" dirty="0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Формирование привычки к здоровому образу жизни у дошкольников, педагогов и  родителей.</a:t>
            </a:r>
            <a:endParaRPr lang="en-US" sz="2200" b="1" dirty="0" smtClean="0">
              <a:solidFill>
                <a:schemeClr val="accent1">
                  <a:lumMod val="50000"/>
                </a:schemeClr>
              </a:solidFill>
              <a:latin typeface="+mj-lt"/>
            </a:endParaRPr>
          </a:p>
          <a:p>
            <a:pPr eaLnBrk="1" hangingPunct="1">
              <a:lnSpc>
                <a:spcPct val="80000"/>
              </a:lnSpc>
              <a:buClr>
                <a:srgbClr val="CCCCFF"/>
              </a:buClr>
              <a:buFont typeface="Wingdings" pitchFamily="2" charset="2"/>
              <a:buChar char="l"/>
              <a:defRPr/>
            </a:pPr>
            <a:r>
              <a:rPr lang="ru-RU" sz="2200" b="1" dirty="0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Совершенствование физических качеств и обеспечение нормального уровня физической подготовленности в соответствии с возможностями и состоянием здоровья ребенка.</a:t>
            </a:r>
          </a:p>
          <a:p>
            <a:pPr eaLnBrk="1" hangingPunct="1">
              <a:lnSpc>
                <a:spcPct val="80000"/>
              </a:lnSpc>
              <a:buClr>
                <a:srgbClr val="CCCCFF"/>
              </a:buClr>
              <a:buFont typeface="Wingdings" pitchFamily="2" charset="2"/>
              <a:buChar char="l"/>
              <a:defRPr/>
            </a:pPr>
            <a:r>
              <a:rPr lang="ru-RU" sz="2200" b="1" dirty="0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Выявление интересов, склонностей и способностей детей в двигательной деятельности и реализация их через систему спортивно-оздоровительной работы.</a:t>
            </a:r>
          </a:p>
          <a:p>
            <a:pPr eaLnBrk="1" hangingPunct="1">
              <a:lnSpc>
                <a:spcPct val="80000"/>
              </a:lnSpc>
              <a:buClr>
                <a:srgbClr val="CCCCFF"/>
              </a:buClr>
              <a:buFont typeface="Wingdings" pitchFamily="2" charset="2"/>
              <a:buChar char="l"/>
              <a:defRPr/>
            </a:pPr>
            <a:r>
              <a:rPr lang="ru-RU" sz="2200" b="1" dirty="0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Обеспечение физического и психического благополучия каждого ребёнка в ДОУ.</a:t>
            </a:r>
          </a:p>
          <a:p>
            <a:pPr eaLnBrk="1" hangingPunct="1">
              <a:defRPr/>
            </a:pPr>
            <a:endParaRPr lang="ru-RU" dirty="0" smtClean="0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>
          <a:xfrm>
            <a:off x="0" y="188913"/>
            <a:ext cx="9036050" cy="1563687"/>
          </a:xfrm>
        </p:spPr>
        <p:txBody>
          <a:bodyPr/>
          <a:lstStyle/>
          <a:p>
            <a:pPr eaLnBrk="1" hangingPunct="1"/>
            <a:r>
              <a:rPr lang="ru-RU" sz="3600" b="1" dirty="0" smtClean="0">
                <a:solidFill>
                  <a:srgbClr val="C00000"/>
                </a:solidFill>
              </a:rPr>
              <a:t>Взаимодействие ДОУ </a:t>
            </a:r>
            <a:br>
              <a:rPr lang="ru-RU" sz="3600" b="1" dirty="0" smtClean="0">
                <a:solidFill>
                  <a:srgbClr val="C00000"/>
                </a:solidFill>
              </a:rPr>
            </a:br>
            <a:r>
              <a:rPr lang="ru-RU" sz="3600" b="1" dirty="0" smtClean="0">
                <a:solidFill>
                  <a:srgbClr val="C00000"/>
                </a:solidFill>
              </a:rPr>
              <a:t>с семьей по вопросам охраны и укрепления здоровья детей</a:t>
            </a:r>
            <a:r>
              <a:rPr lang="ru-RU" dirty="0" smtClean="0"/>
              <a:t>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772816"/>
            <a:ext cx="9144000" cy="4824834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Clr>
                <a:srgbClr val="CCCCFF"/>
              </a:buClr>
              <a:buFont typeface="Wingdings" pitchFamily="2" charset="2"/>
              <a:buChar char="l"/>
              <a:defRPr/>
            </a:pPr>
            <a:r>
              <a:rPr lang="ru-RU" sz="2200" b="1" dirty="0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Информационные стенды для родителей: в каждой возрастной группе должны работать рубрики, освещающие вопросы оздоровления без лекарств (комплексы упражнений для профилактики нарушений опорно-двигательного аппарата, органов зрения, для развития общей и мелкой моторики, пальчиковые игры).</a:t>
            </a:r>
          </a:p>
          <a:p>
            <a:pPr eaLnBrk="1" hangingPunct="1">
              <a:lnSpc>
                <a:spcPct val="90000"/>
              </a:lnSpc>
              <a:buClr>
                <a:srgbClr val="CCCCFF"/>
              </a:buClr>
              <a:buFont typeface="Wingdings" pitchFamily="2" charset="2"/>
              <a:buChar char="l"/>
              <a:defRPr/>
            </a:pPr>
            <a:r>
              <a:rPr lang="ru-RU" sz="2200" b="1" dirty="0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Информационные стенды медицинских работников о медицинской профилактической работе с детьми в ДОУ.</a:t>
            </a:r>
          </a:p>
          <a:p>
            <a:pPr eaLnBrk="1" hangingPunct="1">
              <a:lnSpc>
                <a:spcPct val="90000"/>
              </a:lnSpc>
              <a:buClr>
                <a:srgbClr val="CCCCFF"/>
              </a:buClr>
              <a:buFont typeface="Wingdings" pitchFamily="2" charset="2"/>
              <a:buChar char="l"/>
              <a:defRPr/>
            </a:pPr>
            <a:r>
              <a:rPr lang="ru-RU" sz="2200" b="1" dirty="0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Приобщение родителей  к участию в физкультурно-массовых мероприятиях ДОУ (соревнования, спортивные праздники, дни открытых дверей, Дни и Недели здоровья, встречи детей ДОУ с родителями-спортсменами и др.).</a:t>
            </a:r>
          </a:p>
          <a:p>
            <a:pPr eaLnBrk="1" hangingPunct="1">
              <a:lnSpc>
                <a:spcPct val="90000"/>
              </a:lnSpc>
              <a:buClr>
                <a:srgbClr val="CCCCFF"/>
              </a:buClr>
              <a:buFont typeface="Wingdings" pitchFamily="2" charset="2"/>
              <a:buChar char="l"/>
              <a:defRPr/>
            </a:pPr>
            <a:r>
              <a:rPr lang="ru-RU" sz="2200" b="1" dirty="0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Консультации, беседы с родителями по вопросам </a:t>
            </a:r>
            <a:r>
              <a:rPr lang="ru-RU" sz="2200" b="1" dirty="0" err="1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здоровьесбережения</a:t>
            </a:r>
            <a:endParaRPr lang="ru-RU" sz="2200" b="1" dirty="0" smtClean="0">
              <a:solidFill>
                <a:schemeClr val="accent1">
                  <a:lumMod val="50000"/>
                </a:schemeClr>
              </a:solidFill>
              <a:latin typeface="+mj-lt"/>
            </a:endParaRPr>
          </a:p>
          <a:p>
            <a:pPr eaLnBrk="1" hangingPunct="1">
              <a:lnSpc>
                <a:spcPct val="90000"/>
              </a:lnSpc>
              <a:buClr>
                <a:srgbClr val="CCCCFF"/>
              </a:buClr>
              <a:buFont typeface="Wingdings" pitchFamily="2" charset="2"/>
              <a:buChar char="l"/>
              <a:defRPr/>
            </a:pPr>
            <a:r>
              <a:rPr lang="ru-RU" sz="2200" b="1" dirty="0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Клубы и школы для родителей…</a:t>
            </a:r>
          </a:p>
          <a:p>
            <a:pPr eaLnBrk="1" hangingPunct="1">
              <a:defRPr/>
            </a:pPr>
            <a:endParaRPr lang="ru-RU" dirty="0" smtClean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Заголовок 1"/>
          <p:cNvSpPr>
            <a:spLocks noGrp="1"/>
          </p:cNvSpPr>
          <p:nvPr>
            <p:ph type="title"/>
          </p:nvPr>
        </p:nvSpPr>
        <p:spPr>
          <a:xfrm>
            <a:off x="684213" y="1"/>
            <a:ext cx="7772400" cy="1196752"/>
          </a:xfrm>
        </p:spPr>
        <p:txBody>
          <a:bodyPr/>
          <a:lstStyle/>
          <a:p>
            <a:pPr eaLnBrk="1" hangingPunct="1"/>
            <a:r>
              <a:rPr lang="ru-RU" sz="3600" b="1" dirty="0" smtClean="0">
                <a:solidFill>
                  <a:srgbClr val="C00000"/>
                </a:solidFill>
              </a:rPr>
              <a:t>Этапы  внедрения </a:t>
            </a:r>
            <a:r>
              <a:rPr lang="ru-RU" sz="3600" b="1" dirty="0" err="1" smtClean="0">
                <a:solidFill>
                  <a:srgbClr val="C00000"/>
                </a:solidFill>
              </a:rPr>
              <a:t>здоровьесберегающих</a:t>
            </a:r>
            <a:r>
              <a:rPr lang="ru-RU" sz="3600" b="1" dirty="0" smtClean="0">
                <a:solidFill>
                  <a:srgbClr val="C00000"/>
                </a:solidFill>
              </a:rPr>
              <a:t> технологий</a:t>
            </a:r>
          </a:p>
        </p:txBody>
      </p:sp>
      <p:sp>
        <p:nvSpPr>
          <p:cNvPr id="20483" name="Объект 2"/>
          <p:cNvSpPr>
            <a:spLocks noGrp="1"/>
          </p:cNvSpPr>
          <p:nvPr>
            <p:ph idx="1"/>
          </p:nvPr>
        </p:nvSpPr>
        <p:spPr>
          <a:xfrm>
            <a:off x="0" y="1196752"/>
            <a:ext cx="9144000" cy="5544616"/>
          </a:xfrm>
        </p:spPr>
        <p:txBody>
          <a:bodyPr/>
          <a:lstStyle/>
          <a:p>
            <a:pPr eaLnBrk="1" hangingPunct="1"/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Анализ исходного состояния здоровья, физического развития и физической подготовленности дошкольников, их </a:t>
            </a:r>
            <a:r>
              <a:rPr lang="ru-RU" sz="2400" b="1" dirty="0" err="1" smtClean="0">
                <a:solidFill>
                  <a:srgbClr val="C00000"/>
                </a:solidFill>
              </a:rPr>
              <a:t>валеологических</a:t>
            </a:r>
            <a:r>
              <a:rPr lang="ru-RU" sz="2400" b="1" dirty="0" smtClean="0">
                <a:solidFill>
                  <a:srgbClr val="C00000"/>
                </a:solidFill>
              </a:rPr>
              <a:t> умений и навыков, а также </a:t>
            </a:r>
            <a:r>
              <a:rPr lang="ru-RU" sz="2400" b="1" dirty="0" err="1" smtClean="0">
                <a:solidFill>
                  <a:srgbClr val="C00000"/>
                </a:solidFill>
              </a:rPr>
              <a:t>здоровьесберегающей</a:t>
            </a:r>
            <a:r>
              <a:rPr lang="ru-RU" sz="2400" b="1" dirty="0" smtClean="0">
                <a:solidFill>
                  <a:srgbClr val="C00000"/>
                </a:solidFill>
              </a:rPr>
              <a:t> среды ДОУ.</a:t>
            </a:r>
          </a:p>
          <a:p>
            <a:pPr eaLnBrk="1" hangingPunct="1"/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Организация </a:t>
            </a:r>
            <a:r>
              <a:rPr lang="ru-RU" sz="2400" b="1" dirty="0" err="1" smtClean="0">
                <a:solidFill>
                  <a:schemeClr val="accent1">
                    <a:lumMod val="50000"/>
                  </a:schemeClr>
                </a:solidFill>
              </a:rPr>
              <a:t>здоровьесберегающего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 образовательного пространства в ДОУ.</a:t>
            </a:r>
          </a:p>
          <a:p>
            <a:pPr eaLnBrk="1" hangingPunct="1"/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Установление контактов с социальными партнёрами ДОУ по вопросам </a:t>
            </a:r>
            <a:r>
              <a:rPr lang="ru-RU" sz="2400" b="1" dirty="0" err="1" smtClean="0">
                <a:solidFill>
                  <a:schemeClr val="accent1">
                    <a:lumMod val="50000"/>
                  </a:schemeClr>
                </a:solidFill>
              </a:rPr>
              <a:t>здоровьесбережения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.</a:t>
            </a:r>
          </a:p>
          <a:p>
            <a:pPr eaLnBrk="1" hangingPunct="1"/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Освоение педагогами ДОУ методик и приёмов </a:t>
            </a:r>
            <a:r>
              <a:rPr lang="ru-RU" sz="2400" b="1" dirty="0" err="1" smtClean="0">
                <a:solidFill>
                  <a:schemeClr val="accent1">
                    <a:lumMod val="50000"/>
                  </a:schemeClr>
                </a:solidFill>
              </a:rPr>
              <a:t>здоровьесбережения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 детей и взрослых ДОУ.</a:t>
            </a:r>
          </a:p>
          <a:p>
            <a:pPr eaLnBrk="1" hangingPunct="1"/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Внедрение разнообразных форм работы по сохранению и укреплению здоровья для разных категорий детей и взрослых.</a:t>
            </a:r>
          </a:p>
          <a:p>
            <a:pPr eaLnBrk="1" hangingPunct="1"/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Работа </a:t>
            </a:r>
            <a:r>
              <a:rPr lang="ru-RU" sz="2400" b="1" dirty="0" err="1" smtClean="0">
                <a:solidFill>
                  <a:schemeClr val="accent1">
                    <a:lumMod val="50000"/>
                  </a:schemeClr>
                </a:solidFill>
              </a:rPr>
              <a:t>валеологической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 направленности с родителями ДОУ. </a:t>
            </a:r>
          </a:p>
          <a:p>
            <a:pPr eaLnBrk="1" hangingPunct="1"/>
            <a:endParaRPr lang="ru-RU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spd="slow">
    <p:blinds dir="vert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Заголовок 1"/>
          <p:cNvSpPr>
            <a:spLocks noGrp="1"/>
          </p:cNvSpPr>
          <p:nvPr>
            <p:ph type="title"/>
          </p:nvPr>
        </p:nvSpPr>
        <p:spPr>
          <a:xfrm>
            <a:off x="900113" y="188913"/>
            <a:ext cx="7772400" cy="1152525"/>
          </a:xfrm>
        </p:spPr>
        <p:txBody>
          <a:bodyPr/>
          <a:lstStyle/>
          <a:p>
            <a:pPr eaLnBrk="1" hangingPunct="1"/>
            <a:r>
              <a:rPr lang="ru-RU" sz="2800" b="1" dirty="0" smtClean="0">
                <a:solidFill>
                  <a:srgbClr val="C00000"/>
                </a:solidFill>
              </a:rPr>
              <a:t>Итоги анкетирования педагогов по выявлению</a:t>
            </a:r>
            <a:br>
              <a:rPr lang="ru-RU" sz="2800" b="1" dirty="0" smtClean="0">
                <a:solidFill>
                  <a:srgbClr val="C00000"/>
                </a:solidFill>
              </a:rPr>
            </a:br>
            <a:r>
              <a:rPr lang="ru-RU" sz="2800" b="1" dirty="0" smtClean="0">
                <a:solidFill>
                  <a:srgbClr val="C00000"/>
                </a:solidFill>
              </a:rPr>
              <a:t> уровня готовности воспитателей </a:t>
            </a:r>
            <a:br>
              <a:rPr lang="ru-RU" sz="2800" b="1" dirty="0" smtClean="0">
                <a:solidFill>
                  <a:srgbClr val="C00000"/>
                </a:solidFill>
              </a:rPr>
            </a:br>
            <a:r>
              <a:rPr lang="ru-RU" sz="2800" b="1" dirty="0" smtClean="0">
                <a:solidFill>
                  <a:srgbClr val="C00000"/>
                </a:solidFill>
              </a:rPr>
              <a:t>к созданию </a:t>
            </a:r>
            <a:r>
              <a:rPr lang="ru-RU" sz="2800" b="1" dirty="0" err="1" smtClean="0">
                <a:solidFill>
                  <a:srgbClr val="C00000"/>
                </a:solidFill>
              </a:rPr>
              <a:t>здоровьесберегающей</a:t>
            </a:r>
            <a:r>
              <a:rPr lang="ru-RU" sz="2800" b="1" dirty="0" smtClean="0">
                <a:solidFill>
                  <a:srgbClr val="C00000"/>
                </a:solidFill>
              </a:rPr>
              <a:t> среды в ДОУ</a:t>
            </a:r>
            <a:r>
              <a:rPr lang="ru-RU" sz="3600" b="1" dirty="0" smtClean="0">
                <a:solidFill>
                  <a:srgbClr val="C00000"/>
                </a:solidFill>
              </a:rPr>
              <a:t> </a:t>
            </a:r>
            <a:endParaRPr lang="ru-RU" dirty="0" smtClean="0"/>
          </a:p>
        </p:txBody>
      </p:sp>
      <p:sp>
        <p:nvSpPr>
          <p:cNvPr id="21507" name="Объект 2"/>
          <p:cNvSpPr>
            <a:spLocks noGrp="1"/>
          </p:cNvSpPr>
          <p:nvPr>
            <p:ph idx="1"/>
          </p:nvPr>
        </p:nvSpPr>
        <p:spPr>
          <a:xfrm>
            <a:off x="179512" y="1628800"/>
            <a:ext cx="8964488" cy="5229199"/>
          </a:xfrm>
        </p:spPr>
        <p:txBody>
          <a:bodyPr/>
          <a:lstStyle/>
          <a:p>
            <a:pPr eaLnBrk="1" hangingPunct="1"/>
            <a:r>
              <a:rPr lang="ru-RU" sz="2500" b="1" dirty="0" smtClean="0">
                <a:solidFill>
                  <a:schemeClr val="accent1">
                    <a:lumMod val="50000"/>
                  </a:schemeClr>
                </a:solidFill>
              </a:rPr>
              <a:t>к созданию </a:t>
            </a:r>
            <a:r>
              <a:rPr lang="ru-RU" sz="2500" b="1" dirty="0" err="1" smtClean="0">
                <a:solidFill>
                  <a:schemeClr val="accent1">
                    <a:lumMod val="50000"/>
                  </a:schemeClr>
                </a:solidFill>
              </a:rPr>
              <a:t>здоровьесберегающей</a:t>
            </a:r>
            <a:r>
              <a:rPr lang="ru-RU" sz="2500" b="1" dirty="0" smtClean="0">
                <a:solidFill>
                  <a:schemeClr val="accent1">
                    <a:lumMod val="50000"/>
                  </a:schemeClr>
                </a:solidFill>
              </a:rPr>
              <a:t> среды готово 57% педагогов (средний уровень готовности);</a:t>
            </a:r>
          </a:p>
          <a:p>
            <a:pPr eaLnBrk="1" hangingPunct="1"/>
            <a:r>
              <a:rPr lang="ru-RU" sz="2500" b="1" dirty="0" smtClean="0">
                <a:solidFill>
                  <a:schemeClr val="accent1">
                    <a:lumMod val="50000"/>
                  </a:schemeClr>
                </a:solidFill>
              </a:rPr>
              <a:t>особую трудность в представленных вопросах вызвал термин «моделирование среды», поэтому педагоги отметили частичное или полное неумение осуществлять моделирование </a:t>
            </a:r>
            <a:r>
              <a:rPr lang="ru-RU" sz="2500" b="1" dirty="0" err="1" smtClean="0">
                <a:solidFill>
                  <a:schemeClr val="accent1">
                    <a:lumMod val="50000"/>
                  </a:schemeClr>
                </a:solidFill>
              </a:rPr>
              <a:t>здоровьесберегающей</a:t>
            </a:r>
            <a:r>
              <a:rPr lang="ru-RU" sz="2500" b="1" dirty="0" smtClean="0">
                <a:solidFill>
                  <a:schemeClr val="accent1">
                    <a:lumMod val="50000"/>
                  </a:schemeClr>
                </a:solidFill>
              </a:rPr>
              <a:t> среды;</a:t>
            </a:r>
          </a:p>
          <a:p>
            <a:pPr eaLnBrk="1" hangingPunct="1"/>
            <a:r>
              <a:rPr lang="ru-RU" sz="2500" b="1" dirty="0" smtClean="0">
                <a:solidFill>
                  <a:schemeClr val="accent1">
                    <a:lumMod val="50000"/>
                  </a:schemeClr>
                </a:solidFill>
              </a:rPr>
              <a:t>низкий уровень компетентности педагогов в осуществлении </a:t>
            </a:r>
            <a:r>
              <a:rPr lang="ru-RU" sz="2500" b="1" dirty="0" err="1" smtClean="0">
                <a:solidFill>
                  <a:schemeClr val="accent1">
                    <a:lumMod val="50000"/>
                  </a:schemeClr>
                </a:solidFill>
              </a:rPr>
              <a:t>деятельностного</a:t>
            </a:r>
            <a:r>
              <a:rPr lang="ru-RU" sz="2500" b="1" dirty="0" smtClean="0">
                <a:solidFill>
                  <a:schemeClr val="accent1">
                    <a:lumMod val="50000"/>
                  </a:schemeClr>
                </a:solidFill>
              </a:rPr>
              <a:t> построения образовательного процесса показали ответы;</a:t>
            </a:r>
          </a:p>
          <a:p>
            <a:pPr eaLnBrk="1" hangingPunct="1"/>
            <a:r>
              <a:rPr lang="ru-RU" sz="2500" b="1" dirty="0" smtClean="0">
                <a:solidFill>
                  <a:schemeClr val="accent1">
                    <a:lumMod val="50000"/>
                  </a:schemeClr>
                </a:solidFill>
              </a:rPr>
              <a:t>о своем неумении организовать взаимодействие с родителями показало 54% педагогов ОУ</a:t>
            </a:r>
          </a:p>
          <a:p>
            <a:pPr eaLnBrk="1" hangingPunct="1"/>
            <a:endParaRPr lang="ru-RU" dirty="0" smtClean="0"/>
          </a:p>
        </p:txBody>
      </p:sp>
    </p:spTree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Заголовок 1"/>
          <p:cNvSpPr>
            <a:spLocks noGrp="1"/>
          </p:cNvSpPr>
          <p:nvPr>
            <p:ph type="title"/>
          </p:nvPr>
        </p:nvSpPr>
        <p:spPr>
          <a:xfrm>
            <a:off x="684213" y="260350"/>
            <a:ext cx="7772400" cy="1143000"/>
          </a:xfrm>
        </p:spPr>
        <p:txBody>
          <a:bodyPr/>
          <a:lstStyle/>
          <a:p>
            <a:pPr eaLnBrk="1" hangingPunct="1"/>
            <a:r>
              <a:rPr lang="ru-RU" sz="3600" b="1" smtClean="0">
                <a:solidFill>
                  <a:srgbClr val="C00000"/>
                </a:solidFill>
              </a:rPr>
              <a:t>МОДЕЛИРОВАНИЕ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5800" y="1700213"/>
            <a:ext cx="7772400" cy="4395787"/>
          </a:xfrm>
        </p:spPr>
        <p:txBody>
          <a:bodyPr/>
          <a:lstStyle/>
          <a:p>
            <a:pPr eaLnBrk="1" hangingPunct="1">
              <a:defRPr/>
            </a:pPr>
            <a:r>
              <a:rPr lang="ru-RU" sz="2200" b="1" dirty="0" smtClean="0">
                <a:solidFill>
                  <a:schemeClr val="accent1">
                    <a:lumMod val="50000"/>
                  </a:schemeClr>
                </a:solidFill>
              </a:rPr>
              <a:t>Исследование процессов и состояний при помощи их реальных или идеальных моделей. В основе модели всегда лежат данные, полученные теоретическими методами.</a:t>
            </a:r>
          </a:p>
          <a:p>
            <a:pPr marL="0" indent="0" eaLnBrk="1" hangingPunct="1">
              <a:buFontTx/>
              <a:buNone/>
              <a:defRPr/>
            </a:pPr>
            <a:r>
              <a:rPr lang="ru-RU" sz="2200" b="1" dirty="0" smtClean="0">
                <a:solidFill>
                  <a:schemeClr val="accent1">
                    <a:lumMod val="50000"/>
                  </a:schemeClr>
                </a:solidFill>
              </a:rPr>
              <a:t>			(А.С. Сидоренко, Н.В. </a:t>
            </a:r>
            <a:r>
              <a:rPr lang="ru-RU" sz="2200" b="1" dirty="0" err="1" smtClean="0">
                <a:solidFill>
                  <a:schemeClr val="accent1">
                    <a:lumMod val="50000"/>
                  </a:schemeClr>
                </a:solidFill>
              </a:rPr>
              <a:t>Брусненцова</a:t>
            </a:r>
            <a:r>
              <a:rPr lang="ru-RU" sz="2200" b="1" dirty="0" smtClean="0">
                <a:solidFill>
                  <a:schemeClr val="accent1">
                    <a:lumMod val="50000"/>
                  </a:schemeClr>
                </a:solidFill>
              </a:rPr>
              <a:t>)</a:t>
            </a:r>
          </a:p>
          <a:p>
            <a:pPr marL="0" indent="0" eaLnBrk="1" hangingPunct="1">
              <a:buFontTx/>
              <a:buNone/>
              <a:defRPr/>
            </a:pPr>
            <a:endParaRPr lang="ru-RU" sz="105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eaLnBrk="1" hangingPunct="1">
              <a:defRPr/>
            </a:pPr>
            <a:r>
              <a:rPr lang="ru-RU" sz="2200" b="1" dirty="0" smtClean="0">
                <a:solidFill>
                  <a:schemeClr val="accent1">
                    <a:lumMod val="50000"/>
                  </a:schemeClr>
                </a:solidFill>
              </a:rPr>
              <a:t>Метод научного познания, сущность которого заключается в воспроизведении свойств, структуры и функций объекта познания на специально устроенной ее модели.		(Краткий философский словарь)</a:t>
            </a:r>
          </a:p>
          <a:p>
            <a:pPr marL="0" indent="0" eaLnBrk="1" hangingPunct="1">
              <a:buFontTx/>
              <a:buNone/>
              <a:defRPr/>
            </a:pPr>
            <a:endParaRPr lang="ru-RU" sz="105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eaLnBrk="1" hangingPunct="1">
              <a:defRPr/>
            </a:pPr>
            <a:r>
              <a:rPr lang="ru-RU" sz="2200" b="1" dirty="0" smtClean="0">
                <a:solidFill>
                  <a:schemeClr val="accent1">
                    <a:lumMod val="50000"/>
                  </a:schemeClr>
                </a:solidFill>
              </a:rPr>
              <a:t>Построение и изучение моделей реально существующих предметов и явлений.</a:t>
            </a:r>
          </a:p>
          <a:p>
            <a:pPr marL="0" indent="0" eaLnBrk="1" hangingPunct="1">
              <a:buFontTx/>
              <a:buNone/>
              <a:defRPr/>
            </a:pPr>
            <a:r>
              <a:rPr lang="ru-RU" sz="2200" b="1" dirty="0" smtClean="0">
                <a:solidFill>
                  <a:schemeClr val="accent1">
                    <a:lumMod val="50000"/>
                  </a:schemeClr>
                </a:solidFill>
              </a:rPr>
              <a:t>			(Н.О. Яковлева)</a:t>
            </a: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404813"/>
            <a:ext cx="7989888" cy="6048375"/>
          </a:xfrm>
        </p:spPr>
        <p:txBody>
          <a:bodyPr/>
          <a:lstStyle/>
          <a:p>
            <a:pPr algn="ctr" eaLnBrk="1" hangingPunct="1">
              <a:lnSpc>
                <a:spcPct val="150000"/>
              </a:lnSpc>
              <a:buFontTx/>
              <a:buNone/>
              <a:defRPr/>
            </a:pPr>
            <a:r>
              <a:rPr lang="ru-RU" sz="4000" b="1" dirty="0" smtClean="0">
                <a:solidFill>
                  <a:srgbClr val="C00000"/>
                </a:solidFill>
                <a:latin typeface="Bookman Old Style" pitchFamily="18" charset="0"/>
              </a:rPr>
              <a:t>Здоровье</a:t>
            </a:r>
            <a:r>
              <a:rPr lang="ru-RU" sz="3600" b="1" dirty="0" smtClean="0">
                <a:solidFill>
                  <a:schemeClr val="accent6">
                    <a:lumMod val="75000"/>
                  </a:schemeClr>
                </a:solidFill>
                <a:latin typeface="Bookman Old Style" pitchFamily="18" charset="0"/>
              </a:rPr>
              <a:t>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Bookman Old Style" pitchFamily="18" charset="0"/>
              </a:rPr>
              <a:t>- 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</a:rPr>
              <a:t>это состояние полного физического, психического </a:t>
            </a:r>
          </a:p>
          <a:p>
            <a:pPr algn="ctr" eaLnBrk="1" hangingPunct="1">
              <a:lnSpc>
                <a:spcPct val="150000"/>
              </a:lnSpc>
              <a:buFontTx/>
              <a:buNone/>
              <a:defRPr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</a:rPr>
              <a:t>и социального благополучия, а не просто отсутствие болезней или физических дефектов </a:t>
            </a:r>
          </a:p>
          <a:p>
            <a:pPr algn="ctr" eaLnBrk="1" hangingPunct="1">
              <a:lnSpc>
                <a:spcPct val="150000"/>
              </a:lnSpc>
              <a:buFontTx/>
              <a:buNone/>
              <a:defRPr/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</a:rPr>
              <a:t>(Всемирная организация здравоохранения).</a:t>
            </a: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Заголовок 1"/>
          <p:cNvSpPr>
            <a:spLocks noGrp="1"/>
          </p:cNvSpPr>
          <p:nvPr>
            <p:ph type="title"/>
          </p:nvPr>
        </p:nvSpPr>
        <p:spPr>
          <a:xfrm>
            <a:off x="685800" y="260350"/>
            <a:ext cx="7772400" cy="1492250"/>
          </a:xfrm>
        </p:spPr>
        <p:txBody>
          <a:bodyPr/>
          <a:lstStyle/>
          <a:p>
            <a:pPr eaLnBrk="1" hangingPunct="1"/>
            <a:r>
              <a:rPr lang="ru-RU" sz="3200" b="1" dirty="0" smtClean="0">
                <a:solidFill>
                  <a:srgbClr val="C00000"/>
                </a:solidFill>
              </a:rPr>
              <a:t>Об итогах проведения конкурса</a:t>
            </a:r>
            <a:br>
              <a:rPr lang="ru-RU" sz="3200" b="1" dirty="0" smtClean="0">
                <a:solidFill>
                  <a:srgbClr val="C00000"/>
                </a:solidFill>
              </a:rPr>
            </a:br>
            <a:r>
              <a:rPr lang="ru-RU" sz="3200" b="1" dirty="0" smtClean="0">
                <a:solidFill>
                  <a:srgbClr val="C00000"/>
                </a:solidFill>
              </a:rPr>
              <a:t>«Организация </a:t>
            </a:r>
            <a:r>
              <a:rPr lang="ru-RU" sz="3200" b="1" dirty="0" err="1" smtClean="0">
                <a:solidFill>
                  <a:srgbClr val="C00000"/>
                </a:solidFill>
              </a:rPr>
              <a:t>здоровьесберегающей</a:t>
            </a:r>
            <a:r>
              <a:rPr lang="ru-RU" sz="3200" b="1" dirty="0" smtClean="0">
                <a:solidFill>
                  <a:srgbClr val="C00000"/>
                </a:solidFill>
              </a:rPr>
              <a:t> среды в ДОУ»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96134121"/>
              </p:ext>
            </p:extLst>
          </p:nvPr>
        </p:nvGraphicFramePr>
        <p:xfrm>
          <a:off x="467544" y="1844824"/>
          <a:ext cx="8351837" cy="4587876"/>
        </p:xfrm>
        <a:graphic>
          <a:graphicData uri="http://schemas.openxmlformats.org/drawingml/2006/table">
            <a:tbl>
              <a:tblPr/>
              <a:tblGrid>
                <a:gridCol w="522287"/>
                <a:gridCol w="4949825"/>
                <a:gridCol w="576263"/>
                <a:gridCol w="576262"/>
                <a:gridCol w="576263"/>
                <a:gridCol w="574675"/>
                <a:gridCol w="576262"/>
              </a:tblGrid>
              <a:tr h="7715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Calibri" pitchFamily="34" charset="0"/>
                        </a:rPr>
                        <a:t>№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imes New Roman" pitchFamily="18" charset="0"/>
                        <a:cs typeface="Calibri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Calibri" pitchFamily="34" charset="0"/>
                        </a:rPr>
                        <a:t>п/п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imes New Roman" pitchFamily="18" charset="0"/>
                        <a:cs typeface="Calibri" pitchFamily="34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Calibri" pitchFamily="34" charset="0"/>
                        </a:rPr>
                        <a:t>Параметры оценивания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imes New Roman" pitchFamily="18" charset="0"/>
                        <a:cs typeface="Calibri" pitchFamily="34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Calibri" pitchFamily="34" charset="0"/>
                        </a:rPr>
                        <a:t>Гр. №1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imes New Roman" pitchFamily="18" charset="0"/>
                        <a:cs typeface="Calibri" pitchFamily="34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Calibri" pitchFamily="34" charset="0"/>
                        </a:rPr>
                        <a:t>Гр. №2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imes New Roman" pitchFamily="18" charset="0"/>
                        <a:cs typeface="Calibri" pitchFamily="34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Calibri" pitchFamily="34" charset="0"/>
                        </a:rPr>
                        <a:t>Гр. №3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imes New Roman" pitchFamily="18" charset="0"/>
                        <a:cs typeface="Calibri" pitchFamily="34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Calibri" pitchFamily="34" charset="0"/>
                        </a:rPr>
                        <a:t>Гр. №4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imes New Roman" pitchFamily="18" charset="0"/>
                        <a:cs typeface="Calibri" pitchFamily="34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Calibri" pitchFamily="34" charset="0"/>
                        </a:rPr>
                        <a:t>Гр. №5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imes New Roman" pitchFamily="18" charset="0"/>
                        <a:cs typeface="Calibri" pitchFamily="34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56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Calibri" pitchFamily="34" charset="0"/>
                        </a:rPr>
                        <a:t>1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imes New Roman" pitchFamily="18" charset="0"/>
                        <a:cs typeface="Calibri" pitchFamily="34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Calibri" pitchFamily="34" charset="0"/>
                        </a:rPr>
                        <a:t>Организация группового пространства в соответствии с требованиями СанПиН 2.4.1.2660-10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cs typeface="Calibri" pitchFamily="34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Calibri" pitchFamily="34" charset="0"/>
                        </a:rPr>
                        <a:t>3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cs typeface="Calibri" pitchFamily="34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Calibri" pitchFamily="34" charset="0"/>
                        </a:rPr>
                        <a:t>5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cs typeface="Calibri" pitchFamily="34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Calibri" pitchFamily="34" charset="0"/>
                        </a:rPr>
                        <a:t>8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cs typeface="Calibri" pitchFamily="34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Calibri" pitchFamily="34" charset="0"/>
                        </a:rPr>
                        <a:t>4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cs typeface="Calibri" pitchFamily="34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Calibri" pitchFamily="34" charset="0"/>
                        </a:rPr>
                        <a:t>8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56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Calibri" pitchFamily="34" charset="0"/>
                        </a:rPr>
                        <a:t>2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imes New Roman" pitchFamily="18" charset="0"/>
                        <a:cs typeface="Calibri" pitchFamily="34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Calibri" pitchFamily="34" charset="0"/>
                        </a:rPr>
                        <a:t>Создание условий для организации физкультурно – оздоровительной работы с воспитанниками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cs typeface="Calibri" pitchFamily="34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Calibri" pitchFamily="34" charset="0"/>
                        </a:rPr>
                        <a:t>2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cs typeface="Calibri" pitchFamily="34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Calibri" pitchFamily="34" charset="0"/>
                        </a:rPr>
                        <a:t>6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cs typeface="Calibri" pitchFamily="34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Calibri" pitchFamily="34" charset="0"/>
                        </a:rPr>
                        <a:t>9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cs typeface="Calibri" pitchFamily="34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Calibri" pitchFamily="34" charset="0"/>
                        </a:rPr>
                        <a:t>6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cs typeface="Calibri" pitchFamily="34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Calibri" pitchFamily="34" charset="0"/>
                        </a:rPr>
                        <a:t>7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cs typeface="Calibri" pitchFamily="34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747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Calibri" pitchFamily="34" charset="0"/>
                        </a:rPr>
                        <a:t>3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imes New Roman" pitchFamily="18" charset="0"/>
                        <a:cs typeface="Calibri" pitchFamily="34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Calibri" pitchFamily="34" charset="0"/>
                        </a:rPr>
                        <a:t>Наличие наглядного материала для внедрения здоровьеформирующих образовательных технологий (для детей и родителей)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cs typeface="Calibri" pitchFamily="34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Calibri" pitchFamily="34" charset="0"/>
                        </a:rPr>
                        <a:t>0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cs typeface="Calibri" pitchFamily="34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Calibri" pitchFamily="34" charset="0"/>
                        </a:rPr>
                        <a:t>5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cs typeface="Calibri" pitchFamily="34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Calibri" pitchFamily="34" charset="0"/>
                        </a:rPr>
                        <a:t>6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cs typeface="Calibri" pitchFamily="34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Calibri" pitchFamily="34" charset="0"/>
                        </a:rPr>
                        <a:t>8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cs typeface="Calibri" pitchFamily="34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Calibri" pitchFamily="34" charset="0"/>
                        </a:rPr>
                        <a:t>7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cs typeface="Calibri" pitchFamily="34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9063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Calibri" pitchFamily="34" charset="0"/>
                        </a:rPr>
                        <a:t>4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imes New Roman" pitchFamily="18" charset="0"/>
                        <a:cs typeface="Calibri" pitchFamily="34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Calibri" pitchFamily="34" charset="0"/>
                        </a:rPr>
                        <a:t>Наличие методических материалов и средств, позволяющих организовывать коррекционные оздоровительные мероприятия, и мероприятия по созданию социально – психологического благополучия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cs typeface="Calibri" pitchFamily="34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Calibri" pitchFamily="34" charset="0"/>
                        </a:rPr>
                        <a:t>1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cs typeface="Calibri" pitchFamily="34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Calibri" pitchFamily="34" charset="0"/>
                        </a:rPr>
                        <a:t>5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cs typeface="Calibri" pitchFamily="34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Calibri" pitchFamily="34" charset="0"/>
                        </a:rPr>
                        <a:t>7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cs typeface="Calibri" pitchFamily="34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Calibri" pitchFamily="34" charset="0"/>
                        </a:rPr>
                        <a:t>4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cs typeface="Calibri" pitchFamily="34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Calibri" pitchFamily="34" charset="0"/>
                        </a:rPr>
                        <a:t>6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cs typeface="Calibri" pitchFamily="34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Calibri" pitchFamily="34" charset="0"/>
                        </a:rPr>
                        <a:t>ОБЩЕЕ КОЛИЧЕСТВО БАЛЛОВ: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imes New Roman" pitchFamily="18" charset="0"/>
                        <a:cs typeface="Calibri" pitchFamily="34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Calibri" pitchFamily="34" charset="0"/>
                        </a:rPr>
                        <a:t>6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imes New Roman" pitchFamily="18" charset="0"/>
                        <a:cs typeface="Calibri" pitchFamily="34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Calibri" pitchFamily="34" charset="0"/>
                        </a:rPr>
                        <a:t>21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imes New Roman" pitchFamily="18" charset="0"/>
                        <a:cs typeface="Calibri" pitchFamily="34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Calibri" pitchFamily="34" charset="0"/>
                        </a:rPr>
                        <a:t>30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imes New Roman" pitchFamily="18" charset="0"/>
                        <a:cs typeface="Calibri" pitchFamily="34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Calibri" pitchFamily="34" charset="0"/>
                        </a:rPr>
                        <a:t>22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imes New Roman" pitchFamily="18" charset="0"/>
                        <a:cs typeface="Calibri" pitchFamily="34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Calibri" pitchFamily="34" charset="0"/>
                        </a:rPr>
                        <a:t>28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imes New Roman" pitchFamily="18" charset="0"/>
                        <a:cs typeface="Calibri" pitchFamily="34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Заголовок 1"/>
          <p:cNvSpPr>
            <a:spLocks noGrp="1"/>
          </p:cNvSpPr>
          <p:nvPr>
            <p:ph type="title"/>
          </p:nvPr>
        </p:nvSpPr>
        <p:spPr>
          <a:xfrm>
            <a:off x="611188" y="115888"/>
            <a:ext cx="8424862" cy="1152525"/>
          </a:xfrm>
        </p:spPr>
        <p:txBody>
          <a:bodyPr/>
          <a:lstStyle/>
          <a:p>
            <a:pPr eaLnBrk="1" hangingPunct="1"/>
            <a:r>
              <a:rPr lang="ru-RU" sz="3600" b="1" dirty="0" smtClean="0">
                <a:solidFill>
                  <a:srgbClr val="C00000"/>
                </a:solidFill>
              </a:rPr>
              <a:t>Результаты внедрения </a:t>
            </a:r>
            <a:r>
              <a:rPr lang="ru-RU" sz="3600" b="1" dirty="0" err="1" smtClean="0">
                <a:solidFill>
                  <a:srgbClr val="C00000"/>
                </a:solidFill>
              </a:rPr>
              <a:t>здоровьесберегающих</a:t>
            </a:r>
            <a:r>
              <a:rPr lang="ru-RU" sz="3600" b="1" smtClean="0">
                <a:solidFill>
                  <a:srgbClr val="C00000"/>
                </a:solidFill>
              </a:rPr>
              <a:t> технологий в ДОУ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557338"/>
            <a:ext cx="9001571" cy="5256212"/>
          </a:xfrm>
        </p:spPr>
        <p:txBody>
          <a:bodyPr/>
          <a:lstStyle/>
          <a:p>
            <a:pPr eaLnBrk="1" hangingPunct="1">
              <a:buClr>
                <a:srgbClr val="CCCCFF"/>
              </a:buClr>
              <a:buFont typeface="Wingdings" pitchFamily="2" charset="2"/>
              <a:buChar char="l"/>
              <a:defRPr/>
            </a:pPr>
            <a:r>
              <a:rPr lang="ru-RU" sz="2200" b="1" dirty="0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Сформированные навыки здорового образа жизни воспитанников, педагогов и родителей  ДОУ</a:t>
            </a:r>
          </a:p>
          <a:p>
            <a:pPr eaLnBrk="1" hangingPunct="1">
              <a:buClr>
                <a:srgbClr val="CCCCFF"/>
              </a:buClr>
              <a:buFont typeface="Wingdings" pitchFamily="2" charset="2"/>
              <a:buChar char="l"/>
              <a:defRPr/>
            </a:pPr>
            <a:r>
              <a:rPr lang="ru-RU" sz="2200" b="1" dirty="0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Взаимодействие специалистов ДОУ в организации физкультурно-оздоровительной работы с дошкольниками </a:t>
            </a:r>
          </a:p>
          <a:p>
            <a:pPr eaLnBrk="1" hangingPunct="1">
              <a:buClr>
                <a:srgbClr val="CCCCFF"/>
              </a:buClr>
              <a:buFont typeface="Wingdings" pitchFamily="2" charset="2"/>
              <a:buChar char="l"/>
              <a:defRPr/>
            </a:pPr>
            <a:r>
              <a:rPr lang="ru-RU" sz="2200" b="1" dirty="0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Проявление толерантности всех участников внедрения </a:t>
            </a:r>
            <a:r>
              <a:rPr lang="ru-RU" sz="2200" b="1" dirty="0" err="1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здоровьесберегающих</a:t>
            </a:r>
            <a:r>
              <a:rPr lang="ru-RU" sz="2200" b="1" dirty="0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 технологий в педагогический процесс </a:t>
            </a:r>
          </a:p>
          <a:p>
            <a:pPr eaLnBrk="1" hangingPunct="1">
              <a:buClr>
                <a:srgbClr val="CCCCFF"/>
              </a:buClr>
              <a:buFont typeface="Wingdings" pitchFamily="2" charset="2"/>
              <a:buChar char="l"/>
              <a:defRPr/>
            </a:pPr>
            <a:r>
              <a:rPr lang="ru-RU" sz="2200" b="1" dirty="0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Формирование нормативно-правовой базы по вопросам оздоровления дошкольников</a:t>
            </a:r>
          </a:p>
          <a:p>
            <a:pPr eaLnBrk="1" hangingPunct="1">
              <a:buClr>
                <a:srgbClr val="CCCCFF"/>
              </a:buClr>
              <a:buFont typeface="Wingdings" pitchFamily="2" charset="2"/>
              <a:buChar char="l"/>
              <a:defRPr/>
            </a:pPr>
            <a:r>
              <a:rPr lang="ru-RU" sz="2200" b="1" dirty="0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Внедрение научно-методических подходов к организации работы по сохранению здоровья детей, к созданию </a:t>
            </a:r>
            <a:r>
              <a:rPr lang="ru-RU" sz="2200" b="1" dirty="0" err="1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здоровьесберегающего</a:t>
            </a:r>
            <a:r>
              <a:rPr lang="ru-RU" sz="2200" b="1" dirty="0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 образовательного пространства в ДОУ и семье; </a:t>
            </a:r>
          </a:p>
          <a:p>
            <a:pPr eaLnBrk="1" hangingPunct="1">
              <a:buClr>
                <a:srgbClr val="CCCCFF"/>
              </a:buClr>
              <a:buFont typeface="Wingdings" pitchFamily="2" charset="2"/>
              <a:buChar char="l"/>
              <a:defRPr/>
            </a:pPr>
            <a:r>
              <a:rPr lang="ru-RU" sz="2200" b="1" dirty="0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Улучшение и сохранение соматических показателей здоровья дошкольников. </a:t>
            </a:r>
          </a:p>
          <a:p>
            <a:pPr eaLnBrk="1" hangingPunct="1">
              <a:defRPr/>
            </a:pPr>
            <a:endParaRPr lang="ru-RU" dirty="0" smtClean="0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6532" y="3890665"/>
            <a:ext cx="4822354" cy="29568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AutoShape 6"/>
          <p:cNvSpPr>
            <a:spLocks noChangeArrowheads="1"/>
          </p:cNvSpPr>
          <p:nvPr/>
        </p:nvSpPr>
        <p:spPr bwMode="auto">
          <a:xfrm>
            <a:off x="4462462" y="86022"/>
            <a:ext cx="4681537" cy="2881313"/>
          </a:xfrm>
          <a:prstGeom prst="irregularSeal2">
            <a:avLst/>
          </a:prstGeom>
          <a:solidFill>
            <a:srgbClr val="FFFF66"/>
          </a:solidFill>
          <a:ln w="28575">
            <a:solidFill>
              <a:srgbClr val="9933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993300"/>
                </a:solidFill>
                <a:effectLst/>
                <a:uLnTx/>
                <a:uFillTx/>
              </a:rPr>
              <a:t>Физкультура –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993300"/>
                </a:solidFill>
                <a:effectLst/>
                <a:uLnTx/>
                <a:uFillTx/>
              </a:rPr>
              <a:t>это  радость!</a:t>
            </a:r>
          </a:p>
        </p:txBody>
      </p:sp>
      <p:sp>
        <p:nvSpPr>
          <p:cNvPr id="6" name="AutoShape 7"/>
          <p:cNvSpPr>
            <a:spLocks noChangeArrowheads="1"/>
          </p:cNvSpPr>
          <p:nvPr/>
        </p:nvSpPr>
        <p:spPr bwMode="auto">
          <a:xfrm>
            <a:off x="0" y="86022"/>
            <a:ext cx="4681538" cy="2881312"/>
          </a:xfrm>
          <a:prstGeom prst="irregularSeal2">
            <a:avLst/>
          </a:prstGeom>
          <a:solidFill>
            <a:srgbClr val="FADBA4"/>
          </a:solidFill>
          <a:ln w="28575">
            <a:solidFill>
              <a:srgbClr val="9933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</a:rPr>
              <a:t>В здоровье -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</a:rPr>
              <a:t>сила!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2967335"/>
            <a:ext cx="820891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БУДЬТЕ ЗДОРОВЫ!!!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9881895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idx="1"/>
          </p:nvPr>
        </p:nvSpPr>
        <p:spPr>
          <a:xfrm>
            <a:off x="0" y="260350"/>
            <a:ext cx="9144000" cy="6264275"/>
          </a:xfrm>
        </p:spPr>
        <p:txBody>
          <a:bodyPr/>
          <a:lstStyle/>
          <a:p>
            <a:pPr lvl="1" algn="ctr" eaLnBrk="1" hangingPunct="1">
              <a:lnSpc>
                <a:spcPct val="150000"/>
              </a:lnSpc>
              <a:buFontTx/>
              <a:buNone/>
              <a:defRPr/>
            </a:pPr>
            <a:endParaRPr lang="ru-RU" sz="600" b="1" dirty="0" smtClean="0">
              <a:solidFill>
                <a:schemeClr val="accent6">
                  <a:lumMod val="75000"/>
                </a:schemeClr>
              </a:solidFill>
              <a:latin typeface="Bookman Old Style" pitchFamily="18" charset="0"/>
            </a:endParaRPr>
          </a:p>
          <a:p>
            <a:pPr lvl="1" algn="ctr" eaLnBrk="1" hangingPunct="1">
              <a:buFontTx/>
              <a:buNone/>
              <a:defRPr/>
            </a:pPr>
            <a:r>
              <a:rPr lang="ru-RU" sz="4000" b="1" dirty="0" smtClean="0">
                <a:solidFill>
                  <a:srgbClr val="C00000"/>
                </a:solidFill>
                <a:latin typeface="+mj-lt"/>
              </a:rPr>
              <a:t>«</a:t>
            </a:r>
            <a:r>
              <a:rPr lang="ru-RU" sz="4000" b="1" dirty="0" smtClean="0">
                <a:solidFill>
                  <a:schemeClr val="accent6">
                    <a:lumMod val="75000"/>
                  </a:schemeClr>
                </a:solidFill>
                <a:latin typeface="+mj-lt"/>
              </a:rPr>
              <a:t> </a:t>
            </a:r>
            <a:r>
              <a:rPr lang="ru-RU" sz="4000" b="1" dirty="0" smtClean="0">
                <a:solidFill>
                  <a:srgbClr val="C00000"/>
                </a:solidFill>
                <a:latin typeface="+mj-lt"/>
              </a:rPr>
              <a:t>Забота о здоровье — </a:t>
            </a:r>
          </a:p>
          <a:p>
            <a:pPr lvl="1" algn="ctr" eaLnBrk="1" hangingPunct="1">
              <a:buFontTx/>
              <a:buNone/>
              <a:defRPr/>
            </a:pPr>
            <a:r>
              <a:rPr lang="ru-RU" sz="4000" b="1" dirty="0" smtClean="0">
                <a:solidFill>
                  <a:srgbClr val="C00000"/>
                </a:solidFill>
                <a:latin typeface="+mj-lt"/>
              </a:rPr>
              <a:t>это важнейший труд воспитателя.</a:t>
            </a:r>
            <a:r>
              <a:rPr lang="ru-RU" sz="4000" b="1" dirty="0" smtClean="0">
                <a:solidFill>
                  <a:schemeClr val="accent6">
                    <a:lumMod val="75000"/>
                  </a:schemeClr>
                </a:solidFill>
                <a:latin typeface="+mj-lt"/>
              </a:rPr>
              <a:t> </a:t>
            </a:r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От жизнерадостности, бодрости детей зависит их духовная жизнь, мировоззрение, умственное развитие, прочность знаний, </a:t>
            </a:r>
          </a:p>
          <a:p>
            <a:pPr lvl="1" algn="ctr" eaLnBrk="1" hangingPunct="1">
              <a:buFontTx/>
              <a:buNone/>
              <a:defRPr/>
            </a:pPr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вера в свои силы» </a:t>
            </a:r>
          </a:p>
          <a:p>
            <a:pPr lvl="1" algn="ctr" eaLnBrk="1" hangingPunct="1">
              <a:buFontTx/>
              <a:buNone/>
              <a:defRPr/>
            </a:pPr>
            <a:endParaRPr lang="ru-RU" sz="1800" b="1" dirty="0" smtClean="0">
              <a:solidFill>
                <a:schemeClr val="accent1">
                  <a:lumMod val="50000"/>
                </a:schemeClr>
              </a:solidFill>
              <a:latin typeface="+mj-lt"/>
            </a:endParaRPr>
          </a:p>
          <a:p>
            <a:pPr lvl="1" algn="ctr" eaLnBrk="1" hangingPunct="1">
              <a:buFontTx/>
              <a:buNone/>
              <a:defRPr/>
            </a:pPr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В. А. Сухомлинский</a:t>
            </a: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908050"/>
            <a:ext cx="7772400" cy="5187950"/>
          </a:xfrm>
        </p:spPr>
        <p:txBody>
          <a:bodyPr/>
          <a:lstStyle/>
          <a:p>
            <a:pPr algn="ctr">
              <a:spcBef>
                <a:spcPct val="50000"/>
              </a:spcBef>
              <a:buFontTx/>
              <a:buNone/>
            </a:pPr>
            <a:endParaRPr lang="ru-RU" b="1" dirty="0" smtClean="0">
              <a:solidFill>
                <a:srgbClr val="9900CC"/>
              </a:solidFill>
              <a:latin typeface="Arial Black" pitchFamily="34" charset="0"/>
            </a:endParaRPr>
          </a:p>
          <a:p>
            <a:pPr algn="ctr">
              <a:spcBef>
                <a:spcPct val="50000"/>
              </a:spcBef>
              <a:buFontTx/>
              <a:buNone/>
            </a:pPr>
            <a:r>
              <a:rPr lang="ru-RU" sz="3600" b="1" dirty="0" err="1" smtClean="0">
                <a:solidFill>
                  <a:srgbClr val="C00000"/>
                </a:solidFill>
              </a:rPr>
              <a:t>Здоровьесберегающая</a:t>
            </a:r>
            <a:r>
              <a:rPr lang="ru-RU" sz="3600" b="1" dirty="0" smtClean="0">
                <a:solidFill>
                  <a:srgbClr val="C00000"/>
                </a:solidFill>
              </a:rPr>
              <a:t> технология</a:t>
            </a:r>
            <a:r>
              <a:rPr lang="ru-RU" b="1" dirty="0" smtClean="0">
                <a:solidFill>
                  <a:srgbClr val="C00000"/>
                </a:solidFill>
              </a:rPr>
              <a:t> - 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это система мер, включающая взаимосвязь и взаимодействие всех факторов образовательной среды, направленных на сохранение здоровья ребенка на всех этапах его обучения и развития. </a:t>
            </a:r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1725" y="5291138"/>
            <a:ext cx="2846388" cy="920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4700" y="4503738"/>
            <a:ext cx="2978150" cy="920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2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475" y="5141913"/>
            <a:ext cx="2849563" cy="922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Блок-схема: альтернативный процесс 6"/>
          <p:cNvSpPr/>
          <p:nvPr/>
        </p:nvSpPr>
        <p:spPr>
          <a:xfrm>
            <a:off x="1419783" y="2101916"/>
            <a:ext cx="6984776" cy="2263187"/>
          </a:xfrm>
          <a:prstGeom prst="flowChartAlternateProcess">
            <a:avLst/>
          </a:prstGeom>
          <a:blipFill>
            <a:blip r:embed="rId4" cstate="email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tile tx="0" ty="0" sx="100000" sy="100000" flip="none" algn="tl"/>
          </a:blipFill>
          <a:ln>
            <a:noFill/>
          </a:ln>
          <a:effectLst>
            <a:glow rad="101600">
              <a:srgbClr val="C0504D">
                <a:satMod val="175000"/>
                <a:alpha val="40000"/>
              </a:srgbClr>
            </a:glow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1600" kern="0" dirty="0">
              <a:solidFill>
                <a:sysClr val="window" lastClr="FFFFFF"/>
              </a:solidFill>
              <a:latin typeface="Calibri"/>
              <a:cs typeface="+mn-cs"/>
            </a:endParaRPr>
          </a:p>
        </p:txBody>
      </p:sp>
      <p:pic>
        <p:nvPicPr>
          <p:cNvPr id="62469" name="Picture 5"/>
          <p:cNvPicPr>
            <a:picLocks noChangeAspect="1" noChangeArrowheads="1"/>
          </p:cNvPicPr>
          <p:nvPr/>
        </p:nvPicPr>
        <p:blipFill>
          <a:blip r:embed="rId5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16632"/>
            <a:ext cx="8384025" cy="1682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7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388938"/>
            <a:ext cx="8239125" cy="1279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8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8600" y="1989138"/>
            <a:ext cx="661035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Стрелка вниз 7"/>
          <p:cNvSpPr/>
          <p:nvPr/>
        </p:nvSpPr>
        <p:spPr>
          <a:xfrm>
            <a:off x="4427538" y="1668463"/>
            <a:ext cx="484187" cy="433387"/>
          </a:xfrm>
          <a:prstGeom prst="downArrow">
            <a:avLst/>
          </a:prstGeom>
          <a:solidFill>
            <a:srgbClr val="FF0000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kern="0">
              <a:solidFill>
                <a:srgbClr val="3399FF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  <a:latin typeface="Calibri"/>
              <a:cs typeface="+mn-cs"/>
            </a:endParaRPr>
          </a:p>
        </p:txBody>
      </p:sp>
      <p:pic>
        <p:nvPicPr>
          <p:cNvPr id="7180" name="Picture 7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250" y="3357563"/>
            <a:ext cx="5329238" cy="1150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81" name="Picture 8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700" y="5267325"/>
            <a:ext cx="3001963" cy="744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314700" y="4745038"/>
            <a:ext cx="3057525" cy="522287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kern="0" dirty="0">
                <a:solidFill>
                  <a:srgbClr val="CC0099"/>
                </a:solidFill>
                <a:latin typeface="Franklin Gothic Medium Cond" pitchFamily="34" charset="0"/>
                <a:cs typeface="Arial" charset="0"/>
              </a:rPr>
              <a:t>ребенка и родителей</a:t>
            </a:r>
            <a:endParaRPr lang="ru-RU" kern="0" dirty="0">
              <a:solidFill>
                <a:sysClr val="windowText" lastClr="0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292850" y="5489575"/>
            <a:ext cx="2735263" cy="522288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kern="0" dirty="0">
                <a:solidFill>
                  <a:srgbClr val="CC0099"/>
                </a:solidFill>
                <a:latin typeface="Franklin Gothic Medium Cond" pitchFamily="34" charset="0"/>
                <a:cs typeface="Arial" charset="0"/>
              </a:rPr>
              <a:t>ребенка и доктора</a:t>
            </a:r>
            <a:endParaRPr lang="ru-RU" kern="0" dirty="0">
              <a:solidFill>
                <a:sysClr val="windowText" lastClr="000000"/>
              </a:solidFill>
            </a:endParaRPr>
          </a:p>
        </p:txBody>
      </p:sp>
      <p:sp>
        <p:nvSpPr>
          <p:cNvPr id="16" name="Стрелка вниз 15"/>
          <p:cNvSpPr/>
          <p:nvPr/>
        </p:nvSpPr>
        <p:spPr>
          <a:xfrm>
            <a:off x="4516438" y="4384675"/>
            <a:ext cx="287337" cy="249238"/>
          </a:xfrm>
          <a:prstGeom prst="downArrow">
            <a:avLst/>
          </a:prstGeom>
          <a:solidFill>
            <a:srgbClr val="FF0000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kern="0">
              <a:solidFill>
                <a:sysClr val="window" lastClr="FFFFFF"/>
              </a:solidFill>
              <a:latin typeface="Calibri"/>
              <a:cs typeface="+mn-cs"/>
            </a:endParaRPr>
          </a:p>
        </p:txBody>
      </p:sp>
      <p:sp>
        <p:nvSpPr>
          <p:cNvPr id="17" name="Стрелка влево 16"/>
          <p:cNvSpPr/>
          <p:nvPr/>
        </p:nvSpPr>
        <p:spPr>
          <a:xfrm rot="18348536">
            <a:off x="1917700" y="4576763"/>
            <a:ext cx="396875" cy="336550"/>
          </a:xfrm>
          <a:prstGeom prst="leftArrow">
            <a:avLst/>
          </a:prstGeom>
          <a:solidFill>
            <a:srgbClr val="FF0000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kern="0">
              <a:solidFill>
                <a:sysClr val="window" lastClr="FFFFFF"/>
              </a:solidFill>
              <a:latin typeface="Calibri"/>
              <a:cs typeface="+mn-cs"/>
            </a:endParaRPr>
          </a:p>
        </p:txBody>
      </p:sp>
      <p:pic>
        <p:nvPicPr>
          <p:cNvPr id="7186" name="Picture 12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45653">
            <a:off x="7015956" y="4585494"/>
            <a:ext cx="371475" cy="401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b="1" smtClean="0">
                <a:solidFill>
                  <a:srgbClr val="C00000"/>
                </a:solidFill>
              </a:rPr>
              <a:t>Задачи здоровьесбережения</a:t>
            </a:r>
            <a:r>
              <a:rPr lang="ru-RU" sz="3600" b="1" smtClean="0">
                <a:solidFill>
                  <a:srgbClr val="C00000"/>
                </a:solidFill>
              </a:rPr>
              <a:t> 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1773238"/>
            <a:ext cx="7772400" cy="4322762"/>
          </a:xfrm>
        </p:spPr>
        <p:txBody>
          <a:bodyPr/>
          <a:lstStyle/>
          <a:p>
            <a:pPr eaLnBrk="1" hangingPunct="1">
              <a:defRPr/>
            </a:pPr>
            <a:r>
              <a:rPr lang="ru-RU" sz="3000" b="1" dirty="0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создание адекватных условий для развития, обучения, оздоровления детей</a:t>
            </a:r>
          </a:p>
          <a:p>
            <a:pPr eaLnBrk="1" hangingPunct="1">
              <a:defRPr/>
            </a:pPr>
            <a:r>
              <a:rPr lang="ru-RU" sz="3000" b="1" dirty="0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сохранение здоровья детей и повышение двигательной активности и умственной работоспособности </a:t>
            </a:r>
          </a:p>
          <a:p>
            <a:pPr eaLnBrk="1" hangingPunct="1">
              <a:defRPr/>
            </a:pPr>
            <a:r>
              <a:rPr lang="ru-RU" sz="3000" b="1" dirty="0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создание положительного эмоционального настроя и снятие психоэмоционального напряжения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0"/>
          <p:cNvGrpSpPr>
            <a:grpSpLocks/>
          </p:cNvGrpSpPr>
          <p:nvPr/>
        </p:nvGrpSpPr>
        <p:grpSpPr bwMode="auto">
          <a:xfrm>
            <a:off x="331788" y="330200"/>
            <a:ext cx="8640762" cy="5976938"/>
            <a:chOff x="158" y="255"/>
            <a:chExt cx="5443" cy="3765"/>
          </a:xfrm>
        </p:grpSpPr>
        <p:sp>
          <p:nvSpPr>
            <p:cNvPr id="3" name="AutoShape 5"/>
            <p:cNvSpPr>
              <a:spLocks noChangeArrowheads="1"/>
            </p:cNvSpPr>
            <p:nvPr/>
          </p:nvSpPr>
          <p:spPr bwMode="auto">
            <a:xfrm>
              <a:off x="340" y="255"/>
              <a:ext cx="5171" cy="726"/>
            </a:xfrm>
            <a:prstGeom prst="downArrowCallout">
              <a:avLst>
                <a:gd name="adj1" fmla="val 166919"/>
                <a:gd name="adj2" fmla="val 178065"/>
                <a:gd name="adj3" fmla="val 11569"/>
                <a:gd name="adj4" fmla="val 62949"/>
              </a:avLst>
            </a:prstGeom>
            <a:ln>
              <a:headEnd/>
              <a:tailEnd/>
            </a:ln>
            <a:extLst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000" b="1" kern="0" dirty="0">
                  <a:solidFill>
                    <a:srgbClr val="C00000"/>
                  </a:solidFill>
                </a:rPr>
                <a:t>ВИДЫ </a:t>
              </a:r>
            </a:p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000" b="1" kern="0" dirty="0" err="1">
                  <a:solidFill>
                    <a:srgbClr val="C00000"/>
                  </a:solidFill>
                </a:rPr>
                <a:t>здоровьесберегающих</a:t>
              </a:r>
              <a:r>
                <a:rPr lang="ru-RU" sz="2000" b="1" kern="0" dirty="0">
                  <a:solidFill>
                    <a:srgbClr val="C00000"/>
                  </a:solidFill>
                </a:rPr>
                <a:t> технологий в дошкольном образовании</a:t>
              </a:r>
            </a:p>
          </p:txBody>
        </p:sp>
        <p:sp>
          <p:nvSpPr>
            <p:cNvPr id="4" name="AutoShape 6"/>
            <p:cNvSpPr>
              <a:spLocks noChangeArrowheads="1"/>
            </p:cNvSpPr>
            <p:nvPr/>
          </p:nvSpPr>
          <p:spPr bwMode="auto">
            <a:xfrm>
              <a:off x="158" y="1480"/>
              <a:ext cx="2404" cy="635"/>
            </a:xfrm>
            <a:prstGeom prst="flowChartTerminator">
              <a:avLst/>
            </a:prstGeom>
            <a:ln>
              <a:headEnd/>
              <a:tailEnd/>
            </a:ln>
            <a:extLst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b="1" kern="0" dirty="0">
                  <a:solidFill>
                    <a:schemeClr val="accent1">
                      <a:lumMod val="50000"/>
                    </a:schemeClr>
                  </a:solidFill>
                </a:rPr>
                <a:t>Медико-профилактические </a:t>
              </a:r>
              <a:r>
                <a:rPr lang="ru-RU" b="1" kern="0" dirty="0">
                  <a:solidFill>
                    <a:srgbClr val="0000FF"/>
                  </a:solidFill>
                </a:rPr>
                <a:t> </a:t>
              </a:r>
            </a:p>
          </p:txBody>
        </p:sp>
        <p:sp>
          <p:nvSpPr>
            <p:cNvPr id="5" name="AutoShape 7"/>
            <p:cNvSpPr>
              <a:spLocks noChangeArrowheads="1"/>
            </p:cNvSpPr>
            <p:nvPr/>
          </p:nvSpPr>
          <p:spPr bwMode="auto">
            <a:xfrm>
              <a:off x="158" y="2478"/>
              <a:ext cx="2404" cy="635"/>
            </a:xfrm>
            <a:prstGeom prst="flowChartTerminator">
              <a:avLst/>
            </a:prstGeom>
            <a:ln>
              <a:headEnd/>
              <a:tailEnd/>
            </a:ln>
            <a:extLst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b="1" kern="0" dirty="0" err="1">
                  <a:solidFill>
                    <a:schemeClr val="accent1">
                      <a:lumMod val="50000"/>
                    </a:schemeClr>
                  </a:solidFill>
                </a:rPr>
                <a:t>Валеологическое</a:t>
              </a:r>
              <a:r>
                <a:rPr lang="ru-RU" b="1" kern="0" dirty="0">
                  <a:solidFill>
                    <a:schemeClr val="accent1">
                      <a:lumMod val="50000"/>
                    </a:schemeClr>
                  </a:solidFill>
                </a:rPr>
                <a:t> просвещение</a:t>
              </a:r>
            </a:p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b="1" kern="0" dirty="0">
                  <a:solidFill>
                    <a:schemeClr val="accent1">
                      <a:lumMod val="50000"/>
                    </a:schemeClr>
                  </a:solidFill>
                </a:rPr>
                <a:t>родителей </a:t>
              </a:r>
            </a:p>
          </p:txBody>
        </p:sp>
        <p:sp>
          <p:nvSpPr>
            <p:cNvPr id="6" name="AutoShape 8"/>
            <p:cNvSpPr>
              <a:spLocks noChangeArrowheads="1"/>
            </p:cNvSpPr>
            <p:nvPr/>
          </p:nvSpPr>
          <p:spPr bwMode="auto">
            <a:xfrm>
              <a:off x="1338" y="3294"/>
              <a:ext cx="3266" cy="726"/>
            </a:xfrm>
            <a:prstGeom prst="flowChartTerminator">
              <a:avLst/>
            </a:prstGeom>
            <a:ln>
              <a:headEnd/>
              <a:tailEnd/>
            </a:ln>
            <a:extLst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b="1" kern="0" dirty="0">
                  <a:solidFill>
                    <a:schemeClr val="accent1">
                      <a:lumMod val="50000"/>
                    </a:schemeClr>
                  </a:solidFill>
                </a:rPr>
                <a:t>Технологии обеспечения </a:t>
              </a:r>
            </a:p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b="1" kern="0" dirty="0">
                  <a:solidFill>
                    <a:schemeClr val="accent1">
                      <a:lumMod val="50000"/>
                    </a:schemeClr>
                  </a:solidFill>
                </a:rPr>
                <a:t>социально-психологического</a:t>
              </a:r>
            </a:p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b="1" kern="0" dirty="0">
                  <a:solidFill>
                    <a:schemeClr val="accent1">
                      <a:lumMod val="50000"/>
                    </a:schemeClr>
                  </a:solidFill>
                </a:rPr>
                <a:t>благополучия ребёнка</a:t>
              </a:r>
            </a:p>
          </p:txBody>
        </p:sp>
        <p:sp>
          <p:nvSpPr>
            <p:cNvPr id="7" name="AutoShape 9"/>
            <p:cNvSpPr>
              <a:spLocks noChangeArrowheads="1"/>
            </p:cNvSpPr>
            <p:nvPr/>
          </p:nvSpPr>
          <p:spPr bwMode="auto">
            <a:xfrm>
              <a:off x="3152" y="2341"/>
              <a:ext cx="2404" cy="817"/>
            </a:xfrm>
            <a:prstGeom prst="flowChartTerminator">
              <a:avLst/>
            </a:prstGeom>
            <a:ln>
              <a:headEnd/>
              <a:tailEnd/>
            </a:ln>
            <a:extLst/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b="1" kern="0" dirty="0" err="1">
                  <a:solidFill>
                    <a:schemeClr val="accent1">
                      <a:lumMod val="50000"/>
                    </a:schemeClr>
                  </a:solidFill>
                </a:rPr>
                <a:t>Здоровьесбережение</a:t>
              </a:r>
              <a:r>
                <a:rPr lang="ru-RU" b="1" kern="0" dirty="0">
                  <a:solidFill>
                    <a:schemeClr val="accent1">
                      <a:lumMod val="50000"/>
                    </a:schemeClr>
                  </a:solidFill>
                </a:rPr>
                <a:t> и </a:t>
              </a:r>
            </a:p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b="1" kern="0" dirty="0" err="1">
                  <a:solidFill>
                    <a:schemeClr val="accent1">
                      <a:lumMod val="50000"/>
                    </a:schemeClr>
                  </a:solidFill>
                </a:rPr>
                <a:t>здоровьеобогащение</a:t>
              </a:r>
              <a:r>
                <a:rPr lang="ru-RU" b="1" kern="0" dirty="0">
                  <a:solidFill>
                    <a:schemeClr val="accent1">
                      <a:lumMod val="50000"/>
                    </a:schemeClr>
                  </a:solidFill>
                </a:rPr>
                <a:t> педагогов</a:t>
              </a:r>
            </a:p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b="1" kern="0" dirty="0">
                  <a:solidFill>
                    <a:schemeClr val="accent1">
                      <a:lumMod val="50000"/>
                    </a:schemeClr>
                  </a:solidFill>
                </a:rPr>
                <a:t>дошкольного образования</a:t>
              </a:r>
            </a:p>
          </p:txBody>
        </p:sp>
        <p:sp>
          <p:nvSpPr>
            <p:cNvPr id="8" name="AutoShape 10"/>
            <p:cNvSpPr>
              <a:spLocks noChangeArrowheads="1"/>
            </p:cNvSpPr>
            <p:nvPr/>
          </p:nvSpPr>
          <p:spPr bwMode="auto">
            <a:xfrm>
              <a:off x="3152" y="1434"/>
              <a:ext cx="2449" cy="635"/>
            </a:xfrm>
            <a:prstGeom prst="flowChartTerminator">
              <a:avLst/>
            </a:prstGeom>
            <a:ln>
              <a:headEnd/>
              <a:tailEnd/>
            </a:ln>
            <a:extLst/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b="1" kern="0" dirty="0">
                  <a:solidFill>
                    <a:schemeClr val="accent1">
                      <a:lumMod val="50000"/>
                    </a:schemeClr>
                  </a:solidFill>
                </a:rPr>
                <a:t>Физкультурно-</a:t>
              </a:r>
            </a:p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b="1" kern="0" dirty="0">
                  <a:solidFill>
                    <a:schemeClr val="accent1">
                      <a:lumMod val="50000"/>
                    </a:schemeClr>
                  </a:solidFill>
                </a:rPr>
                <a:t>оздоровительные </a:t>
              </a:r>
            </a:p>
          </p:txBody>
        </p:sp>
        <p:sp>
          <p:nvSpPr>
            <p:cNvPr id="9" name="Line 11"/>
            <p:cNvSpPr>
              <a:spLocks noChangeShapeType="1"/>
            </p:cNvSpPr>
            <p:nvPr/>
          </p:nvSpPr>
          <p:spPr bwMode="auto">
            <a:xfrm>
              <a:off x="2925" y="981"/>
              <a:ext cx="0" cy="2313"/>
            </a:xfrm>
            <a:prstGeom prst="line">
              <a:avLst/>
            </a:prstGeom>
            <a:noFill/>
            <a:ln w="38100">
              <a:solidFill>
                <a:srgbClr val="00CCFF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" name="Line 12"/>
            <p:cNvSpPr>
              <a:spLocks noChangeShapeType="1"/>
            </p:cNvSpPr>
            <p:nvPr/>
          </p:nvSpPr>
          <p:spPr bwMode="auto">
            <a:xfrm flipH="1">
              <a:off x="2517" y="981"/>
              <a:ext cx="408" cy="1633"/>
            </a:xfrm>
            <a:prstGeom prst="line">
              <a:avLst/>
            </a:prstGeom>
            <a:noFill/>
            <a:ln w="38100">
              <a:solidFill>
                <a:srgbClr val="00CCFF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1" name="Line 13"/>
            <p:cNvSpPr>
              <a:spLocks noChangeShapeType="1"/>
            </p:cNvSpPr>
            <p:nvPr/>
          </p:nvSpPr>
          <p:spPr bwMode="auto">
            <a:xfrm flipH="1">
              <a:off x="2517" y="981"/>
              <a:ext cx="408" cy="635"/>
            </a:xfrm>
            <a:prstGeom prst="line">
              <a:avLst/>
            </a:prstGeom>
            <a:noFill/>
            <a:ln w="38100">
              <a:solidFill>
                <a:srgbClr val="00CCFF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2" name="Line 16"/>
            <p:cNvSpPr>
              <a:spLocks noChangeShapeType="1"/>
            </p:cNvSpPr>
            <p:nvPr/>
          </p:nvSpPr>
          <p:spPr bwMode="auto">
            <a:xfrm>
              <a:off x="2925" y="981"/>
              <a:ext cx="318" cy="1497"/>
            </a:xfrm>
            <a:prstGeom prst="line">
              <a:avLst/>
            </a:prstGeom>
            <a:noFill/>
            <a:ln w="38100">
              <a:solidFill>
                <a:srgbClr val="00CCFF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3" name="Line 18"/>
            <p:cNvSpPr>
              <a:spLocks noChangeShapeType="1"/>
            </p:cNvSpPr>
            <p:nvPr/>
          </p:nvSpPr>
          <p:spPr bwMode="auto">
            <a:xfrm>
              <a:off x="2925" y="981"/>
              <a:ext cx="318" cy="544"/>
            </a:xfrm>
            <a:prstGeom prst="line">
              <a:avLst/>
            </a:prstGeom>
            <a:noFill/>
            <a:ln w="38100">
              <a:solidFill>
                <a:srgbClr val="00CCFF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kern="0">
                <a:solidFill>
                  <a:sysClr val="windowText" lastClr="000000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47725" y="1412875"/>
            <a:ext cx="8064500" cy="461963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 algn="ctr" eaLnBrk="1" fontAlgn="auto" hangingPunct="1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sz="2400" b="1" i="1" kern="0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Организация мониторинга здоровья дошкольников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555750" y="485775"/>
            <a:ext cx="6834188" cy="95408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kern="0" dirty="0">
                <a:solidFill>
                  <a:srgbClr val="C00000"/>
                </a:solidFill>
                <a:latin typeface="+mj-lt"/>
              </a:rPr>
              <a:t>Элементы медико-профилактических технологий: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042988" y="2147888"/>
            <a:ext cx="7496175" cy="461962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 algn="ctr" eaLnBrk="1" fontAlgn="auto" hangingPunct="1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sz="2400" b="1" i="1" kern="0" dirty="0">
                <a:solidFill>
                  <a:schemeClr val="accent1">
                    <a:lumMod val="50000"/>
                  </a:schemeClr>
                </a:solidFill>
                <a:latin typeface="Times New Roman"/>
              </a:rPr>
              <a:t>Организация и контроль питания воспитанников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028700" y="2919413"/>
            <a:ext cx="7993063" cy="461962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 algn="ctr" eaLnBrk="1" fontAlgn="auto" hangingPunct="1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sz="2400" b="1" i="1" kern="0" dirty="0">
                <a:solidFill>
                  <a:schemeClr val="accent1">
                    <a:lumMod val="50000"/>
                  </a:schemeClr>
                </a:solidFill>
                <a:latin typeface="Times New Roman"/>
              </a:rPr>
              <a:t>Организация и контроль физического развития детей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25438" y="3716338"/>
            <a:ext cx="8064500" cy="461962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 algn="ctr" eaLnBrk="1" fontAlgn="auto" hangingPunct="1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sz="2400" b="1" i="1" kern="0" dirty="0">
                <a:solidFill>
                  <a:schemeClr val="accent1">
                    <a:lumMod val="50000"/>
                  </a:schemeClr>
                </a:solidFill>
                <a:latin typeface="Times New Roman"/>
              </a:rPr>
              <a:t>Организация и контроль закаливания детей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468313" y="4476750"/>
            <a:ext cx="8459787" cy="830263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 algn="ctr" eaLnBrk="1" fontAlgn="auto" hangingPunct="1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sz="2400" b="1" i="1" kern="0" dirty="0">
                <a:solidFill>
                  <a:schemeClr val="accent1">
                    <a:lumMod val="50000"/>
                  </a:schemeClr>
                </a:solidFill>
                <a:latin typeface="Times New Roman"/>
              </a:rPr>
              <a:t>Организация и помощь в обеспечении требований </a:t>
            </a:r>
            <a:r>
              <a:rPr lang="ru-RU" sz="2400" b="1" i="1" kern="0" dirty="0" err="1">
                <a:solidFill>
                  <a:schemeClr val="accent1">
                    <a:lumMod val="50000"/>
                  </a:schemeClr>
                </a:solidFill>
                <a:latin typeface="Times New Roman"/>
              </a:rPr>
              <a:t>СанПин</a:t>
            </a:r>
            <a:endParaRPr lang="ru-RU" sz="2400" b="1" i="1" kern="0" dirty="0">
              <a:solidFill>
                <a:schemeClr val="accent1">
                  <a:lumMod val="50000"/>
                </a:schemeClr>
              </a:solidFill>
              <a:latin typeface="Times New Roman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50888" y="5373688"/>
            <a:ext cx="8445500" cy="830262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 algn="ctr" eaLnBrk="1" fontAlgn="auto" hangingPunct="1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sz="2400" b="1" i="1" kern="0" dirty="0">
                <a:solidFill>
                  <a:schemeClr val="accent1">
                    <a:lumMod val="50000"/>
                  </a:schemeClr>
                </a:solidFill>
                <a:latin typeface="Times New Roman"/>
              </a:rPr>
              <a:t>Разработка рекомендаций по оптимизации детского здоровья</a:t>
            </a:r>
          </a:p>
        </p:txBody>
      </p:sp>
      <p:pic>
        <p:nvPicPr>
          <p:cNvPr id="10249" name="Picture 9" descr="D:\Старые файлы\Диск Ф\Картинки\картинки от Давыдовой\арт дети\j0232158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765675"/>
            <a:ext cx="1208088" cy="2046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50" name="Picture 10" descr="D:\Старые файлы\Диск Ф\Картинки\картинки от Давыдовой\арт дети\j0232597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526338" y="3328988"/>
            <a:ext cx="1450975" cy="1236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8458200" cy="1143000"/>
          </a:xfrm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 smtClean="0">
                <a:solidFill>
                  <a:srgbClr val="C00000"/>
                </a:solidFill>
                <a:ea typeface="+mn-ea"/>
              </a:rPr>
              <a:t>Физкультурно – оздоровительные технологии: </a:t>
            </a:r>
            <a:endParaRPr lang="ru-RU" sz="2800" b="1" dirty="0">
              <a:solidFill>
                <a:srgbClr val="0000FF"/>
              </a:solidFill>
              <a:latin typeface="Arial" charset="0"/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>
          <a:xfrm>
            <a:off x="1258888" y="1981200"/>
            <a:ext cx="6913562" cy="3751263"/>
          </a:xfrm>
        </p:spPr>
        <p:txBody>
          <a:bodyPr/>
          <a:lstStyle/>
          <a:p>
            <a:pPr eaLnBrk="1" hangingPunct="1">
              <a:defRPr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технологии сохранения и стимулирования здоровья</a:t>
            </a:r>
          </a:p>
          <a:p>
            <a:pPr eaLnBrk="1" hangingPunct="1">
              <a:defRPr/>
            </a:pPr>
            <a:endParaRPr lang="ru-RU" b="1" dirty="0" smtClean="0">
              <a:solidFill>
                <a:schemeClr val="accent1">
                  <a:lumMod val="50000"/>
                </a:schemeClr>
              </a:solidFill>
              <a:latin typeface="+mj-lt"/>
            </a:endParaRPr>
          </a:p>
          <a:p>
            <a:pPr eaLnBrk="1" hangingPunct="1">
              <a:defRPr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технологии обучения здоровому образу жизни</a:t>
            </a:r>
          </a:p>
        </p:txBody>
      </p:sp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7425" y="3933825"/>
            <a:ext cx="5367338" cy="3044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>
    <p:blinds dir="vert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Оформление по умолчанию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Times New Roman" pitchFamily="18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812</TotalTime>
  <Words>983</Words>
  <Application>Microsoft Office PowerPoint</Application>
  <PresentationFormat>Экран (4:3)</PresentationFormat>
  <Paragraphs>173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Оформление по умолчанию</vt:lpstr>
      <vt:lpstr>Муниципальное бюджетное дошкольное образовательное учреждение детский сад общеразвивающего вида № 1 «Берёзка»</vt:lpstr>
      <vt:lpstr>Презентация PowerPoint</vt:lpstr>
      <vt:lpstr>Презентация PowerPoint</vt:lpstr>
      <vt:lpstr>Презентация PowerPoint</vt:lpstr>
      <vt:lpstr>Презентация PowerPoint</vt:lpstr>
      <vt:lpstr>Задачи здоровьесбережения </vt:lpstr>
      <vt:lpstr>Презентация PowerPoint</vt:lpstr>
      <vt:lpstr>Презентация PowerPoint</vt:lpstr>
      <vt:lpstr>Физкультурно – оздоровительные технологии: </vt:lpstr>
      <vt:lpstr>Элементы технологий сохранения и стимулирования  здоровья:</vt:lpstr>
      <vt:lpstr> Элементы технологий обучения здоровому образу жизни </vt:lpstr>
      <vt:lpstr>       </vt:lpstr>
      <vt:lpstr>Необходимо стремиться к полной реализации в жизни каждого ребенка трех моментов:  </vt:lpstr>
      <vt:lpstr>Система здоровьесбережения в ДОУ:</vt:lpstr>
      <vt:lpstr>Направления работы по здоровьесбережению в ДОУ </vt:lpstr>
      <vt:lpstr>Взаимодействие ДОУ  с семьей по вопросам охраны и укрепления здоровья детей.</vt:lpstr>
      <vt:lpstr>Этапы  внедрения здоровьесберегающих технологий</vt:lpstr>
      <vt:lpstr>Итоги анкетирования педагогов по выявлению  уровня готовности воспитателей  к созданию здоровьесберегающей среды в ДОУ </vt:lpstr>
      <vt:lpstr>МОДЕЛИРОВАНИЕ</vt:lpstr>
      <vt:lpstr>Об итогах проведения конкурса «Организация здоровьесберегающей среды в ДОУ»</vt:lpstr>
      <vt:lpstr>Результаты внедрения здоровьесберегающих технологий в ДОУ</vt:lpstr>
      <vt:lpstr>Презентация PowerPoint</vt:lpstr>
    </vt:vector>
  </TitlesOfParts>
  <Company>boy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Your Title Here…</dc:title>
  <dc:creator>side</dc:creator>
  <cp:lastModifiedBy>user</cp:lastModifiedBy>
  <cp:revision>48</cp:revision>
  <dcterms:created xsi:type="dcterms:W3CDTF">2008-05-28T10:20:44Z</dcterms:created>
  <dcterms:modified xsi:type="dcterms:W3CDTF">2013-01-31T03:53:05Z</dcterms:modified>
</cp:coreProperties>
</file>