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heme/themeOverride3.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77" r:id="rId2"/>
    <p:sldId id="256" r:id="rId3"/>
    <p:sldId id="257" r:id="rId4"/>
    <p:sldId id="270" r:id="rId5"/>
    <p:sldId id="258" r:id="rId6"/>
    <p:sldId id="259" r:id="rId7"/>
    <p:sldId id="260" r:id="rId8"/>
    <p:sldId id="262" r:id="rId9"/>
    <p:sldId id="271" r:id="rId10"/>
    <p:sldId id="264" r:id="rId11"/>
    <p:sldId id="272" r:id="rId12"/>
    <p:sldId id="261" r:id="rId13"/>
    <p:sldId id="273" r:id="rId14"/>
    <p:sldId id="266" r:id="rId15"/>
    <p:sldId id="267" r:id="rId16"/>
    <p:sldId id="268" r:id="rId17"/>
    <p:sldId id="274" r:id="rId18"/>
    <p:sldId id="276" r:id="rId19"/>
    <p:sldId id="275" r:id="rId20"/>
  </p:sldIdLst>
  <p:sldSz cx="9144000" cy="6858000" type="screen4x3"/>
  <p:notesSz cx="6858000" cy="9144000"/>
  <p:defaultTextStyle>
    <a:defPPr>
      <a:defRPr lang="ru-RU"/>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CC3300"/>
    <a:srgbClr val="3399FF"/>
    <a:srgbClr val="FF0066"/>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72" autoAdjust="0"/>
    <p:restoredTop sz="94737" autoAdjust="0"/>
  </p:normalViewPr>
  <p:slideViewPr>
    <p:cSldViewPr>
      <p:cViewPr varScale="1">
        <p:scale>
          <a:sx n="68" d="100"/>
          <a:sy n="68" d="100"/>
        </p:scale>
        <p:origin x="-55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1828800" cy="6856413"/>
            <a:chOff x="0" y="0"/>
            <a:chExt cx="1152" cy="4319"/>
          </a:xfrm>
        </p:grpSpPr>
        <p:sp>
          <p:nvSpPr>
            <p:cNvPr id="4099" name="Rectangle 3"/>
            <p:cNvSpPr>
              <a:spLocks noChangeArrowheads="1"/>
            </p:cNvSpPr>
            <p:nvPr/>
          </p:nvSpPr>
          <p:spPr bwMode="auto">
            <a:xfrm>
              <a:off x="0" y="0"/>
              <a:ext cx="1152" cy="1026"/>
            </a:xfrm>
            <a:prstGeom prst="rect">
              <a:avLst/>
            </a:prstGeom>
            <a:gradFill rotWithShape="0">
              <a:gsLst>
                <a:gs pos="0">
                  <a:schemeClr val="bg2"/>
                </a:gs>
                <a:gs pos="100000">
                  <a:schemeClr val="accent1"/>
                </a:gs>
              </a:gsLst>
              <a:lin ang="5400000" scaled="1"/>
            </a:gradFill>
            <a:ln w="9525">
              <a:noFill/>
              <a:miter lim="800000"/>
              <a:headEnd/>
              <a:tailEnd/>
            </a:ln>
            <a:effectLst/>
          </p:spPr>
          <p:txBody>
            <a:bodyPr wrap="none" lIns="92075" tIns="46038" rIns="92075" bIns="46038" anchor="ctr"/>
            <a:lstStyle/>
            <a:p>
              <a:pPr eaLnBrk="0" hangingPunct="0">
                <a:spcBef>
                  <a:spcPct val="50000"/>
                </a:spcBef>
              </a:pPr>
              <a:endParaRPr lang="ru-RU"/>
            </a:p>
          </p:txBody>
        </p:sp>
        <p:sp>
          <p:nvSpPr>
            <p:cNvPr id="4100" name="Rectangle 4"/>
            <p:cNvSpPr>
              <a:spLocks noChangeArrowheads="1"/>
            </p:cNvSpPr>
            <p:nvPr/>
          </p:nvSpPr>
          <p:spPr bwMode="auto">
            <a:xfrm>
              <a:off x="0" y="2400"/>
              <a:ext cx="1152" cy="1919"/>
            </a:xfrm>
            <a:prstGeom prst="rect">
              <a:avLst/>
            </a:prstGeom>
            <a:gradFill rotWithShape="0">
              <a:gsLst>
                <a:gs pos="0">
                  <a:schemeClr val="accent1"/>
                </a:gs>
                <a:gs pos="100000">
                  <a:schemeClr val="bg2"/>
                </a:gs>
              </a:gsLst>
              <a:lin ang="5400000" scaled="1"/>
            </a:gradFill>
            <a:ln w="9525">
              <a:noFill/>
              <a:miter lim="800000"/>
              <a:headEnd/>
              <a:tailEnd/>
            </a:ln>
            <a:effectLst/>
          </p:spPr>
          <p:txBody>
            <a:bodyPr wrap="none" lIns="92075" tIns="46038" rIns="92075" bIns="46038" anchor="ctr"/>
            <a:lstStyle/>
            <a:p>
              <a:pPr eaLnBrk="0" hangingPunct="0">
                <a:spcBef>
                  <a:spcPct val="50000"/>
                </a:spcBef>
              </a:pPr>
              <a:endParaRPr lang="ru-RU"/>
            </a:p>
          </p:txBody>
        </p:sp>
        <p:pic>
          <p:nvPicPr>
            <p:cNvPr id="4101" name="Picture 5"/>
            <p:cNvPicPr>
              <a:picLocks noChangeArrowheads="1"/>
            </p:cNvPicPr>
            <p:nvPr/>
          </p:nvPicPr>
          <p:blipFill>
            <a:blip r:embed="rId2" cstate="print"/>
            <a:srcRect/>
            <a:stretch>
              <a:fillRect/>
            </a:stretch>
          </p:blipFill>
          <p:spPr bwMode="auto">
            <a:xfrm>
              <a:off x="0" y="1028"/>
              <a:ext cx="1152" cy="1400"/>
            </a:xfrm>
            <a:prstGeom prst="rect">
              <a:avLst/>
            </a:prstGeom>
            <a:noFill/>
            <a:ln w="9525">
              <a:noFill/>
              <a:miter lim="800000"/>
              <a:headEnd/>
              <a:tailEnd/>
            </a:ln>
            <a:effectLst/>
          </p:spPr>
        </p:pic>
      </p:grpSp>
      <p:sp>
        <p:nvSpPr>
          <p:cNvPr id="4102" name="Rectangle 6"/>
          <p:cNvSpPr>
            <a:spLocks noGrp="1" noChangeArrowheads="1"/>
          </p:cNvSpPr>
          <p:nvPr>
            <p:ph type="ctrTitle" sz="quarter"/>
          </p:nvPr>
        </p:nvSpPr>
        <p:spPr>
          <a:xfrm>
            <a:off x="1905000" y="1676400"/>
            <a:ext cx="6934200" cy="2116138"/>
          </a:xfrm>
        </p:spPr>
        <p:txBody>
          <a:bodyPr/>
          <a:lstStyle>
            <a:lvl1pPr>
              <a:defRPr/>
            </a:lvl1pPr>
          </a:lstStyle>
          <a:p>
            <a:r>
              <a:rPr lang="ru-RU"/>
              <a:t>Образец заголовка</a:t>
            </a:r>
          </a:p>
        </p:txBody>
      </p:sp>
      <p:sp>
        <p:nvSpPr>
          <p:cNvPr id="4103" name="Rectangle 7"/>
          <p:cNvSpPr>
            <a:spLocks noGrp="1" noChangeArrowheads="1"/>
          </p:cNvSpPr>
          <p:nvPr>
            <p:ph type="subTitle" sz="quarter" idx="1"/>
          </p:nvPr>
        </p:nvSpPr>
        <p:spPr>
          <a:xfrm>
            <a:off x="1911350" y="3968750"/>
            <a:ext cx="6400800" cy="1752600"/>
          </a:xfrm>
        </p:spPr>
        <p:txBody>
          <a:bodyPr/>
          <a:lstStyle>
            <a:lvl1pPr marL="0" indent="0">
              <a:buFont typeface="Symbol" pitchFamily="18" charset="2"/>
              <a:buNone/>
              <a:defRPr/>
            </a:lvl1pPr>
          </a:lstStyle>
          <a:p>
            <a:r>
              <a:rPr lang="ru-RU"/>
              <a:t>Образец подзаголовка</a:t>
            </a:r>
          </a:p>
        </p:txBody>
      </p:sp>
      <p:sp>
        <p:nvSpPr>
          <p:cNvPr id="4104" name="Rectangle 8"/>
          <p:cNvSpPr>
            <a:spLocks noGrp="1" noChangeArrowheads="1"/>
          </p:cNvSpPr>
          <p:nvPr>
            <p:ph type="dt" sz="quarter" idx="2"/>
          </p:nvPr>
        </p:nvSpPr>
        <p:spPr>
          <a:xfrm>
            <a:off x="1828800" y="6400800"/>
            <a:ext cx="1905000" cy="457200"/>
          </a:xfrm>
        </p:spPr>
        <p:txBody>
          <a:bodyPr/>
          <a:lstStyle>
            <a:lvl1pPr>
              <a:defRPr/>
            </a:lvl1pPr>
          </a:lstStyle>
          <a:p>
            <a:endParaRPr lang="ru-RU"/>
          </a:p>
        </p:txBody>
      </p:sp>
      <p:sp>
        <p:nvSpPr>
          <p:cNvPr id="4105" name="Rectangle 9"/>
          <p:cNvSpPr>
            <a:spLocks noGrp="1" noChangeArrowheads="1"/>
          </p:cNvSpPr>
          <p:nvPr>
            <p:ph type="ftr" sz="quarter" idx="3"/>
          </p:nvPr>
        </p:nvSpPr>
        <p:spPr>
          <a:xfrm>
            <a:off x="3962400" y="6400800"/>
            <a:ext cx="2895600" cy="457200"/>
          </a:xfrm>
        </p:spPr>
        <p:txBody>
          <a:bodyPr/>
          <a:lstStyle>
            <a:lvl1pPr>
              <a:defRPr/>
            </a:lvl1pPr>
          </a:lstStyle>
          <a:p>
            <a:endParaRPr lang="ru-RU"/>
          </a:p>
        </p:txBody>
      </p:sp>
      <p:sp>
        <p:nvSpPr>
          <p:cNvPr id="4106" name="Rectangle 10"/>
          <p:cNvSpPr>
            <a:spLocks noGrp="1" noChangeArrowheads="1"/>
          </p:cNvSpPr>
          <p:nvPr>
            <p:ph type="sldNum" sz="quarter" idx="4"/>
          </p:nvPr>
        </p:nvSpPr>
        <p:spPr/>
        <p:txBody>
          <a:bodyPr/>
          <a:lstStyle>
            <a:lvl1pPr>
              <a:defRPr/>
            </a:lvl1pPr>
          </a:lstStyle>
          <a:p>
            <a:fld id="{5A6CFC24-0EA9-4C01-B076-5827E53F2289}"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30C511C-410F-4D25-BACE-4115C2A2D867}"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48500" y="304800"/>
            <a:ext cx="1943100" cy="5791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219200" y="304800"/>
            <a:ext cx="5676900" cy="5791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6411523-AF7D-47BB-90DB-7D6F22DBED56}" type="slidenum">
              <a:rPr lang="ru-RU"/>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Заголовок, текст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304800"/>
            <a:ext cx="7772400" cy="12065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219200" y="1600200"/>
            <a:ext cx="38100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иаграмма 3"/>
          <p:cNvSpPr>
            <a:spLocks noGrp="1"/>
          </p:cNvSpPr>
          <p:nvPr>
            <p:ph type="chart" sz="half" idx="2"/>
          </p:nvPr>
        </p:nvSpPr>
        <p:spPr>
          <a:xfrm>
            <a:off x="5181600" y="1600200"/>
            <a:ext cx="3810000" cy="4495800"/>
          </a:xfrm>
        </p:spPr>
        <p:txBody>
          <a:bodyPr/>
          <a:lstStyle/>
          <a:p>
            <a:endParaRPr lang="ru-RU"/>
          </a:p>
        </p:txBody>
      </p:sp>
      <p:sp>
        <p:nvSpPr>
          <p:cNvPr id="5" name="Дата 4"/>
          <p:cNvSpPr>
            <a:spLocks noGrp="1"/>
          </p:cNvSpPr>
          <p:nvPr>
            <p:ph type="dt" sz="half" idx="10"/>
          </p:nvPr>
        </p:nvSpPr>
        <p:spPr>
          <a:xfrm>
            <a:off x="1143000" y="6400800"/>
            <a:ext cx="19050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581400" y="64008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7239000" y="6400800"/>
            <a:ext cx="1905000" cy="457200"/>
          </a:xfrm>
        </p:spPr>
        <p:txBody>
          <a:bodyPr/>
          <a:lstStyle>
            <a:lvl1pPr>
              <a:defRPr/>
            </a:lvl1pPr>
          </a:lstStyle>
          <a:p>
            <a:fld id="{0C75FD2B-B226-4800-8143-17D2E614071A}"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304800"/>
            <a:ext cx="7772400" cy="12065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219200" y="1600200"/>
            <a:ext cx="38100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81600" y="1600200"/>
            <a:ext cx="38100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1143000" y="6400800"/>
            <a:ext cx="19050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581400" y="64008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7239000" y="6400800"/>
            <a:ext cx="1905000" cy="457200"/>
          </a:xfrm>
        </p:spPr>
        <p:txBody>
          <a:bodyPr/>
          <a:lstStyle>
            <a:lvl1pPr>
              <a:defRPr/>
            </a:lvl1pPr>
          </a:lstStyle>
          <a:p>
            <a:fld id="{87CEAE28-410D-4F0D-A9BD-1E7E4A625B4D}"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2F4A6FB1-812A-49E8-8449-BBC3C0922A88}"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9B30DF25-AA32-428C-82D4-AD38F66DA42B}"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2192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816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B2C0D7B0-B822-4B4D-8F01-DF5382F5F18D}"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14A34A59-100C-40F1-982B-5C3BB9716FC6}"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56C80963-FC7D-49A2-B7AC-A09194026E8A}"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AE9A8AEE-A871-421D-A7FD-B1709C37C69D}"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2D748343-6BA8-4104-B093-448946F38EA4}"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A90C26EE-505E-4809-A01F-E386FA288B53}"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path path="shape">
            <a:fillToRect l="14166" t="5554" r="835" b="77779"/>
          </a:path>
        </a:gra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1143000" cy="6856413"/>
            <a:chOff x="0" y="0"/>
            <a:chExt cx="720" cy="4319"/>
          </a:xfrm>
        </p:grpSpPr>
        <p:sp>
          <p:nvSpPr>
            <p:cNvPr id="3075" name="Rectangle 3"/>
            <p:cNvSpPr>
              <a:spLocks noChangeArrowheads="1"/>
            </p:cNvSpPr>
            <p:nvPr/>
          </p:nvSpPr>
          <p:spPr bwMode="auto">
            <a:xfrm>
              <a:off x="0" y="0"/>
              <a:ext cx="720" cy="336"/>
            </a:xfrm>
            <a:prstGeom prst="rect">
              <a:avLst/>
            </a:prstGeom>
            <a:gradFill rotWithShape="0">
              <a:gsLst>
                <a:gs pos="0">
                  <a:schemeClr val="bg2"/>
                </a:gs>
                <a:gs pos="100000">
                  <a:schemeClr val="accent1"/>
                </a:gs>
              </a:gsLst>
              <a:lin ang="5400000" scaled="1"/>
            </a:gradFill>
            <a:ln w="9525">
              <a:noFill/>
              <a:miter lim="800000"/>
              <a:headEnd/>
              <a:tailEnd/>
            </a:ln>
            <a:effectLst/>
          </p:spPr>
          <p:txBody>
            <a:bodyPr wrap="none" lIns="92075" tIns="46038" rIns="92075" bIns="46038" anchor="ctr"/>
            <a:lstStyle/>
            <a:p>
              <a:pPr eaLnBrk="0" hangingPunct="0">
                <a:spcBef>
                  <a:spcPct val="50000"/>
                </a:spcBef>
              </a:pPr>
              <a:endParaRPr lang="ru-RU"/>
            </a:p>
          </p:txBody>
        </p:sp>
        <p:sp>
          <p:nvSpPr>
            <p:cNvPr id="3076" name="Rectangle 4"/>
            <p:cNvSpPr>
              <a:spLocks noChangeArrowheads="1"/>
            </p:cNvSpPr>
            <p:nvPr/>
          </p:nvSpPr>
          <p:spPr bwMode="auto">
            <a:xfrm>
              <a:off x="0" y="2016"/>
              <a:ext cx="720" cy="2303"/>
            </a:xfrm>
            <a:prstGeom prst="rect">
              <a:avLst/>
            </a:prstGeom>
            <a:gradFill rotWithShape="0">
              <a:gsLst>
                <a:gs pos="0">
                  <a:schemeClr val="accent1"/>
                </a:gs>
                <a:gs pos="100000">
                  <a:schemeClr val="bg2"/>
                </a:gs>
              </a:gsLst>
              <a:lin ang="5400000" scaled="1"/>
            </a:gradFill>
            <a:ln w="9525">
              <a:noFill/>
              <a:miter lim="800000"/>
              <a:headEnd/>
              <a:tailEnd/>
            </a:ln>
            <a:effectLst/>
          </p:spPr>
          <p:txBody>
            <a:bodyPr wrap="none" lIns="92075" tIns="46038" rIns="92075" bIns="46038" anchor="ctr"/>
            <a:lstStyle/>
            <a:p>
              <a:pPr eaLnBrk="0" hangingPunct="0">
                <a:spcBef>
                  <a:spcPct val="50000"/>
                </a:spcBef>
              </a:pPr>
              <a:endParaRPr lang="ru-RU"/>
            </a:p>
          </p:txBody>
        </p:sp>
        <p:pic>
          <p:nvPicPr>
            <p:cNvPr id="3077" name="Picture 5"/>
            <p:cNvPicPr>
              <a:picLocks noChangeArrowheads="1"/>
            </p:cNvPicPr>
            <p:nvPr/>
          </p:nvPicPr>
          <p:blipFill>
            <a:blip r:embed="rId15" cstate="print"/>
            <a:srcRect/>
            <a:stretch>
              <a:fillRect/>
            </a:stretch>
          </p:blipFill>
          <p:spPr bwMode="auto">
            <a:xfrm>
              <a:off x="0" y="312"/>
              <a:ext cx="720" cy="1872"/>
            </a:xfrm>
            <a:prstGeom prst="rect">
              <a:avLst/>
            </a:prstGeom>
            <a:noFill/>
            <a:ln w="9525">
              <a:noFill/>
              <a:miter lim="800000"/>
              <a:headEnd/>
              <a:tailEnd/>
            </a:ln>
            <a:effectLst/>
          </p:spPr>
        </p:pic>
      </p:grpSp>
      <p:sp>
        <p:nvSpPr>
          <p:cNvPr id="3078" name="Rectangle 6"/>
          <p:cNvSpPr>
            <a:spLocks noGrp="1" noChangeArrowheads="1"/>
          </p:cNvSpPr>
          <p:nvPr>
            <p:ph type="title"/>
          </p:nvPr>
        </p:nvSpPr>
        <p:spPr bwMode="auto">
          <a:xfrm>
            <a:off x="1219200" y="304800"/>
            <a:ext cx="7772400" cy="1206500"/>
          </a:xfrm>
          <a:prstGeom prst="rect">
            <a:avLst/>
          </a:prstGeom>
          <a:noFill/>
          <a:ln w="12700" cap="sq">
            <a:no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3079" name="Rectangle 7"/>
          <p:cNvSpPr>
            <a:spLocks noGrp="1" noChangeArrowheads="1"/>
          </p:cNvSpPr>
          <p:nvPr>
            <p:ph type="body" idx="1"/>
          </p:nvPr>
        </p:nvSpPr>
        <p:spPr bwMode="auto">
          <a:xfrm>
            <a:off x="1219200" y="1600200"/>
            <a:ext cx="7772400" cy="4495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080" name="Rectangle 8"/>
          <p:cNvSpPr>
            <a:spLocks noGrp="1" noChangeArrowheads="1"/>
          </p:cNvSpPr>
          <p:nvPr>
            <p:ph type="dt" sz="half" idx="2"/>
          </p:nvPr>
        </p:nvSpPr>
        <p:spPr bwMode="auto">
          <a:xfrm>
            <a:off x="1143000" y="64008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400"/>
            </a:lvl1pPr>
          </a:lstStyle>
          <a:p>
            <a:endParaRPr lang="ru-RU"/>
          </a:p>
        </p:txBody>
      </p:sp>
      <p:sp>
        <p:nvSpPr>
          <p:cNvPr id="3081" name="Rectangle 9"/>
          <p:cNvSpPr>
            <a:spLocks noGrp="1" noChangeArrowheads="1"/>
          </p:cNvSpPr>
          <p:nvPr>
            <p:ph type="ftr" sz="quarter" idx="3"/>
          </p:nvPr>
        </p:nvSpPr>
        <p:spPr bwMode="auto">
          <a:xfrm>
            <a:off x="3581400" y="6400800"/>
            <a:ext cx="28956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ctr">
              <a:defRPr sz="1400"/>
            </a:lvl1pPr>
          </a:lstStyle>
          <a:p>
            <a:endParaRPr lang="ru-RU"/>
          </a:p>
        </p:txBody>
      </p:sp>
      <p:sp>
        <p:nvSpPr>
          <p:cNvPr id="3082" name="Rectangle 10"/>
          <p:cNvSpPr>
            <a:spLocks noGrp="1" noChangeArrowheads="1"/>
          </p:cNvSpPr>
          <p:nvPr>
            <p:ph type="sldNum" sz="quarter" idx="4"/>
          </p:nvPr>
        </p:nvSpPr>
        <p:spPr bwMode="auto">
          <a:xfrm>
            <a:off x="7239000" y="64008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400"/>
            </a:lvl1pPr>
          </a:lstStyle>
          <a:p>
            <a:fld id="{EDC30256-33EA-4625-BD0C-4538C6B9F767}"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lr>
          <a:schemeClr val="tx2"/>
        </a:buClr>
        <a:buSzPct val="90000"/>
        <a:buFont typeface="Symbol" pitchFamily="18" charset="2"/>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2.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themeOverride" Target="../theme/themeOverride3.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WordArt 4"/>
          <p:cNvSpPr>
            <a:spLocks noChangeArrowheads="1" noChangeShapeType="1" noTextEdit="1"/>
          </p:cNvSpPr>
          <p:nvPr/>
        </p:nvSpPr>
        <p:spPr bwMode="auto">
          <a:xfrm>
            <a:off x="1331913" y="2060575"/>
            <a:ext cx="7488559" cy="1655763"/>
          </a:xfrm>
          <a:prstGeom prst="rect">
            <a:avLst/>
          </a:prstGeom>
        </p:spPr>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r>
              <a:rPr lang="ru-RU" sz="3600" b="1" kern="10" dirty="0">
                <a:ln w="50800"/>
                <a:blipFill>
                  <a:blip r:embed="rId2"/>
                  <a:tile tx="0" ty="0" sx="100000" sy="100000" flip="none" algn="tl"/>
                </a:blipFill>
                <a:latin typeface="Times New Roman"/>
                <a:cs typeface="Times New Roman"/>
              </a:rPr>
              <a:t>История создания книги</a:t>
            </a:r>
          </a:p>
        </p:txBody>
      </p:sp>
      <p:sp>
        <p:nvSpPr>
          <p:cNvPr id="27653" name="Text Box 5"/>
          <p:cNvSpPr txBox="1">
            <a:spLocks noChangeArrowheads="1"/>
          </p:cNvSpPr>
          <p:nvPr/>
        </p:nvSpPr>
        <p:spPr bwMode="auto">
          <a:xfrm>
            <a:off x="4140200" y="5229225"/>
            <a:ext cx="4464050" cy="461665"/>
          </a:xfrm>
          <a:prstGeom prst="rect">
            <a:avLst/>
          </a:prstGeom>
          <a:noFill/>
          <a:ln w="12700" cap="sq">
            <a:noFill/>
            <a:miter lim="800000"/>
            <a:headEnd type="none" w="sm" len="sm"/>
            <a:tailEnd type="none" w="sm" len="sm"/>
          </a:ln>
          <a:effectLst/>
        </p:spPr>
        <p:txBody>
          <a:bodyPr>
            <a:spAutoFit/>
          </a:bodyPr>
          <a:lstStyle/>
          <a:p>
            <a:pPr>
              <a:spcBef>
                <a:spcPct val="50000"/>
              </a:spcBef>
            </a:pP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1331913" y="304800"/>
            <a:ext cx="5832475" cy="5934075"/>
          </a:xfrm>
          <a:prstGeom prst="rect">
            <a:avLst/>
          </a:prstGeom>
          <a:noFill/>
          <a:ln w="12700" cap="sq">
            <a:noFill/>
            <a:miter lim="800000"/>
            <a:headEnd type="none" w="sm" len="sm"/>
            <a:tailEnd type="none" w="sm" len="sm"/>
          </a:ln>
          <a:effectLst/>
        </p:spPr>
        <p:txBody>
          <a:bodyPr>
            <a:spAutoFit/>
          </a:bodyPr>
          <a:lstStyle/>
          <a:p>
            <a:pPr>
              <a:spcBef>
                <a:spcPct val="50000"/>
              </a:spcBef>
            </a:pPr>
            <a:r>
              <a:rPr lang="ru-RU"/>
              <a:t>Во 2 в.н.э. в Китае изобрели БУМАГУ. Это был более дешевый материал. Бумагу изобрел Цай Лунь. Он нашел способ делать бумагу из волокнистой внутренней части коры тутового дерева. Китайцы научились толочь кору в воде, чтобы отделить волокна, потом они выливали эту смесь на подносы, на дне которых находились длинные узкие полоски бамбука. Когда вода стекала, мягкие листы клали сушиться на ровную поверхность. Для этой цели использовали бамбук и старые тряпки. Китайцы 800 лет хранили тайну производства бумаги. Ни один писчий материал не получил такого признания, как бумага.</a:t>
            </a:r>
          </a:p>
        </p:txBody>
      </p:sp>
      <p:pic>
        <p:nvPicPr>
          <p:cNvPr id="14339" name="Picture 3" descr="китаец"/>
          <p:cNvPicPr>
            <a:picLocks noChangeAspect="1" noChangeArrowheads="1"/>
          </p:cNvPicPr>
          <p:nvPr/>
        </p:nvPicPr>
        <p:blipFill>
          <a:blip r:embed="rId2" cstate="print"/>
          <a:srcRect/>
          <a:stretch>
            <a:fillRect/>
          </a:stretch>
        </p:blipFill>
        <p:spPr bwMode="auto">
          <a:xfrm>
            <a:off x="7088188" y="1989138"/>
            <a:ext cx="2055812" cy="396081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Text Box 5"/>
          <p:cNvSpPr txBox="1">
            <a:spLocks noChangeArrowheads="1"/>
          </p:cNvSpPr>
          <p:nvPr/>
        </p:nvSpPr>
        <p:spPr bwMode="auto">
          <a:xfrm>
            <a:off x="1258888" y="188913"/>
            <a:ext cx="5761037" cy="6070600"/>
          </a:xfrm>
          <a:prstGeom prst="rect">
            <a:avLst/>
          </a:prstGeom>
          <a:noFill/>
          <a:ln w="12700" cap="sq">
            <a:noFill/>
            <a:miter lim="800000"/>
            <a:headEnd type="none" w="sm" len="sm"/>
            <a:tailEnd type="none" w="sm" len="sm"/>
          </a:ln>
          <a:effectLst/>
        </p:spPr>
        <p:txBody>
          <a:bodyPr>
            <a:spAutoFit/>
          </a:bodyPr>
          <a:lstStyle/>
          <a:p>
            <a:pPr>
              <a:spcBef>
                <a:spcPct val="50000"/>
              </a:spcBef>
            </a:pPr>
            <a:r>
              <a:rPr lang="ru-RU" sz="2800"/>
              <a:t>В разных странах стали создавать целые мастерские по изданию книг. Работа эта считалась очень важной и почетной. Первыми создателями рукописных книг были монахи. Букву за буквой выводил писец, строку за строкой. А художники заполняли страницы рисунками. Причудливым штрихом писали заголовок. Затем книгу «одевали» в переплет, украшали серебром и драгоценными камнями. Книги были подлинными произведениями искусства.</a:t>
            </a:r>
          </a:p>
        </p:txBody>
      </p:sp>
      <p:pic>
        <p:nvPicPr>
          <p:cNvPr id="22535" name="Picture 7" descr="к3"/>
          <p:cNvPicPr>
            <a:picLocks noChangeAspect="1" noChangeArrowheads="1"/>
          </p:cNvPicPr>
          <p:nvPr/>
        </p:nvPicPr>
        <p:blipFill>
          <a:blip r:embed="rId2" cstate="print"/>
          <a:srcRect/>
          <a:stretch>
            <a:fillRect/>
          </a:stretch>
        </p:blipFill>
        <p:spPr bwMode="auto">
          <a:xfrm>
            <a:off x="6959600" y="260350"/>
            <a:ext cx="2117725" cy="42481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Text Box 6"/>
          <p:cNvSpPr txBox="1">
            <a:spLocks noChangeArrowheads="1"/>
          </p:cNvSpPr>
          <p:nvPr/>
        </p:nvSpPr>
        <p:spPr bwMode="auto">
          <a:xfrm>
            <a:off x="1403350" y="260350"/>
            <a:ext cx="7315200" cy="762000"/>
          </a:xfrm>
          <a:prstGeom prst="rect">
            <a:avLst/>
          </a:prstGeom>
          <a:noFill/>
          <a:ln w="12700" cap="sq">
            <a:noFill/>
            <a:miter lim="800000"/>
            <a:headEnd type="none" w="sm" len="sm"/>
            <a:tailEnd type="none" w="sm" len="sm"/>
          </a:ln>
          <a:effectLst/>
        </p:spPr>
        <p:txBody>
          <a:bodyPr>
            <a:spAutoFit/>
          </a:bodyPr>
          <a:lstStyle/>
          <a:p>
            <a:pPr>
              <a:spcBef>
                <a:spcPct val="50000"/>
              </a:spcBef>
            </a:pPr>
            <a:r>
              <a:rPr lang="ru-RU"/>
              <a:t>                       </a:t>
            </a:r>
            <a:r>
              <a:rPr lang="ru-RU" sz="4400" b="1" i="1">
                <a:solidFill>
                  <a:srgbClr val="FFFF66"/>
                </a:solidFill>
                <a:effectLst>
                  <a:outerShdw blurRad="38100" dist="38100" dir="2700000" algn="tl">
                    <a:srgbClr val="000000"/>
                  </a:outerShdw>
                </a:effectLst>
              </a:rPr>
              <a:t>Интересное о книге</a:t>
            </a:r>
            <a:r>
              <a:rPr lang="ru-RU" sz="3200">
                <a:solidFill>
                  <a:srgbClr val="FFFF66"/>
                </a:solidFill>
                <a:effectLst>
                  <a:outerShdw blurRad="38100" dist="38100" dir="2700000" algn="tl">
                    <a:srgbClr val="000000"/>
                  </a:outerShdw>
                </a:effectLst>
              </a:rPr>
              <a:t>.</a:t>
            </a:r>
          </a:p>
        </p:txBody>
      </p:sp>
      <p:sp>
        <p:nvSpPr>
          <p:cNvPr id="11273" name="Text Box 9"/>
          <p:cNvSpPr txBox="1">
            <a:spLocks noChangeArrowheads="1"/>
          </p:cNvSpPr>
          <p:nvPr/>
        </p:nvSpPr>
        <p:spPr bwMode="auto">
          <a:xfrm>
            <a:off x="1835150" y="981075"/>
            <a:ext cx="6840538" cy="3925888"/>
          </a:xfrm>
          <a:prstGeom prst="rect">
            <a:avLst/>
          </a:prstGeom>
          <a:noFill/>
          <a:ln w="12700" cap="sq">
            <a:noFill/>
            <a:miter lim="800000"/>
            <a:headEnd type="none" w="sm" len="sm"/>
            <a:tailEnd type="none" w="sm" len="sm"/>
          </a:ln>
          <a:effectLst/>
        </p:spPr>
        <p:txBody>
          <a:bodyPr>
            <a:spAutoFit/>
          </a:bodyPr>
          <a:lstStyle/>
          <a:p>
            <a:pPr indent="360363">
              <a:spcBef>
                <a:spcPct val="50000"/>
              </a:spcBef>
              <a:buFont typeface="Wingdings" pitchFamily="2" charset="2"/>
              <a:buChar char="ü"/>
            </a:pPr>
            <a:r>
              <a:rPr lang="ru-RU" b="1" u="sng"/>
              <a:t>Деревянная книга</a:t>
            </a:r>
            <a:r>
              <a:rPr lang="ru-RU"/>
              <a:t> появилась примерно в </a:t>
            </a:r>
            <a:r>
              <a:rPr lang="en-US"/>
              <a:t>I</a:t>
            </a:r>
            <a:r>
              <a:rPr lang="ru-RU"/>
              <a:t> веке нашей эры. Она изготавливалась так:на страницы – дощечки наливали расплавленный воск и, пока он был мягким, разглаживали его. По застывшему воску писали острой палочкой. Несколько дощечек соединяли шнурком в книжечку.</a:t>
            </a:r>
          </a:p>
          <a:p>
            <a:pPr indent="360363">
              <a:spcBef>
                <a:spcPct val="50000"/>
              </a:spcBef>
              <a:buFont typeface="Wingdings" pitchFamily="2" charset="2"/>
              <a:buChar char="ü"/>
            </a:pPr>
            <a:r>
              <a:rPr lang="ru-RU" b="1" u="sng"/>
              <a:t>Каменная книга</a:t>
            </a:r>
            <a:r>
              <a:rPr lang="ru-RU"/>
              <a:t> высечена на стенах храма в Фавах. Это древняя летопись, каменные страницы которой достигают 40 метров в ширину.</a:t>
            </a:r>
          </a:p>
        </p:txBody>
      </p:sp>
      <p:pic>
        <p:nvPicPr>
          <p:cNvPr id="11274" name="Picture 10" descr="к1"/>
          <p:cNvPicPr>
            <a:picLocks noChangeAspect="1" noChangeArrowheads="1"/>
          </p:cNvPicPr>
          <p:nvPr/>
        </p:nvPicPr>
        <p:blipFill>
          <a:blip r:embed="rId2" cstate="print"/>
          <a:srcRect/>
          <a:stretch>
            <a:fillRect/>
          </a:stretch>
        </p:blipFill>
        <p:spPr bwMode="auto">
          <a:xfrm>
            <a:off x="1727200" y="5013325"/>
            <a:ext cx="7162800" cy="155416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4"/>
          <p:cNvSpPr txBox="1">
            <a:spLocks noChangeArrowheads="1"/>
          </p:cNvSpPr>
          <p:nvPr/>
        </p:nvSpPr>
        <p:spPr bwMode="auto">
          <a:xfrm>
            <a:off x="1258888" y="3284538"/>
            <a:ext cx="4826000" cy="3378200"/>
          </a:xfrm>
          <a:prstGeom prst="rect">
            <a:avLst/>
          </a:prstGeom>
          <a:noFill/>
          <a:ln w="12700" cap="sq">
            <a:noFill/>
            <a:miter lim="800000"/>
            <a:headEnd type="none" w="sm" len="sm"/>
            <a:tailEnd type="none" w="sm" len="sm"/>
          </a:ln>
          <a:effectLst/>
        </p:spPr>
        <p:txBody>
          <a:bodyPr>
            <a:spAutoFit/>
          </a:bodyPr>
          <a:lstStyle/>
          <a:p>
            <a:pPr indent="360363">
              <a:buFont typeface="Wingdings" pitchFamily="2" charset="2"/>
              <a:buChar char="ü"/>
            </a:pPr>
            <a:r>
              <a:rPr lang="ru-RU" b="1" u="sng"/>
              <a:t>Самой дорогой книгой</a:t>
            </a:r>
            <a:r>
              <a:rPr lang="ru-RU"/>
              <a:t> мира ныне считается «Библия» Гутенберга, изданная в 1455 году. За один экземпляр ее, напечатанный на пергаменте, американец Уоллбер заплатил в 1926 году 350000 долларов. Ныне она находится в Вашингтоне, в Библиотеке конгресса.</a:t>
            </a:r>
          </a:p>
        </p:txBody>
      </p:sp>
      <p:pic>
        <p:nvPicPr>
          <p:cNvPr id="23557" name="Picture 5" descr="к4"/>
          <p:cNvPicPr>
            <a:picLocks noChangeAspect="1" noChangeArrowheads="1"/>
          </p:cNvPicPr>
          <p:nvPr/>
        </p:nvPicPr>
        <p:blipFill>
          <a:blip r:embed="rId2" cstate="print"/>
          <a:srcRect/>
          <a:stretch>
            <a:fillRect/>
          </a:stretch>
        </p:blipFill>
        <p:spPr bwMode="auto">
          <a:xfrm>
            <a:off x="5867400" y="3789363"/>
            <a:ext cx="3276600" cy="2455862"/>
          </a:xfrm>
          <a:prstGeom prst="rect">
            <a:avLst/>
          </a:prstGeom>
          <a:noFill/>
        </p:spPr>
      </p:pic>
      <p:sp>
        <p:nvSpPr>
          <p:cNvPr id="23558" name="Text Box 6"/>
          <p:cNvSpPr txBox="1">
            <a:spLocks noChangeArrowheads="1"/>
          </p:cNvSpPr>
          <p:nvPr/>
        </p:nvSpPr>
        <p:spPr bwMode="auto">
          <a:xfrm>
            <a:off x="1116013" y="188913"/>
            <a:ext cx="8027987" cy="3013075"/>
          </a:xfrm>
          <a:prstGeom prst="rect">
            <a:avLst/>
          </a:prstGeom>
          <a:noFill/>
          <a:ln w="12700" cap="sq">
            <a:noFill/>
            <a:miter lim="800000"/>
            <a:headEnd type="none" w="sm" len="sm"/>
            <a:tailEnd type="none" w="sm" len="sm"/>
          </a:ln>
          <a:effectLst/>
        </p:spPr>
        <p:txBody>
          <a:bodyPr>
            <a:spAutoFit/>
          </a:bodyPr>
          <a:lstStyle/>
          <a:p>
            <a:pPr indent="360363">
              <a:buFont typeface="Wingdings" pitchFamily="2" charset="2"/>
              <a:buChar char="ü"/>
            </a:pPr>
            <a:r>
              <a:rPr lang="ru-RU" b="1" u="sng"/>
              <a:t>Золотую книгу</a:t>
            </a:r>
            <a:r>
              <a:rPr lang="ru-RU"/>
              <a:t> обнаружили американские археологи, проводившие раскопки в Шри- Ланке. Страницы ее изготовлены из чистого золота. На драгоценных листах выгравирован текст одной из древне-индийских поэм.</a:t>
            </a:r>
          </a:p>
          <a:p>
            <a:pPr indent="360363">
              <a:buFont typeface="Wingdings" pitchFamily="2" charset="2"/>
              <a:buChar char="ü"/>
            </a:pPr>
            <a:r>
              <a:rPr lang="ru-RU"/>
              <a:t>Кузнец из болгарского селения Враца, Ангел Костов, изготовил </a:t>
            </a:r>
            <a:r>
              <a:rPr lang="ru-RU" b="1" u="sng"/>
              <a:t>металлическую книгу</a:t>
            </a:r>
            <a:r>
              <a:rPr lang="ru-RU"/>
              <a:t> весом в 4 кг, форматом 18х22 см. На двадцати двух её страницах  знаменитые на весь мир габровские шутки, афоризмы и пословицы.</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371600" y="260350"/>
            <a:ext cx="7772400" cy="647700"/>
          </a:xfrm>
        </p:spPr>
        <p:txBody>
          <a:bodyPr/>
          <a:lstStyle/>
          <a:p>
            <a:r>
              <a:rPr lang="ru-RU" b="1" i="1"/>
              <a:t>   Первый печатный станок</a:t>
            </a:r>
          </a:p>
        </p:txBody>
      </p:sp>
      <p:sp>
        <p:nvSpPr>
          <p:cNvPr id="16387" name="Rectangle 3"/>
          <p:cNvSpPr>
            <a:spLocks noGrp="1" noChangeArrowheads="1"/>
          </p:cNvSpPr>
          <p:nvPr>
            <p:ph type="body" sz="half" idx="1"/>
          </p:nvPr>
        </p:nvSpPr>
        <p:spPr>
          <a:xfrm>
            <a:off x="1187450" y="981075"/>
            <a:ext cx="7956550" cy="2160588"/>
          </a:xfrm>
        </p:spPr>
        <p:txBody>
          <a:bodyPr/>
          <a:lstStyle/>
          <a:p>
            <a:pPr marL="0" indent="0">
              <a:buFont typeface="Symbol" pitchFamily="18" charset="2"/>
              <a:buNone/>
            </a:pPr>
            <a:r>
              <a:rPr lang="ru-RU" sz="2800" b="1" u="sng" dirty="0"/>
              <a:t>Иоганн </a:t>
            </a:r>
            <a:r>
              <a:rPr lang="ru-RU" sz="2800" b="1" u="sng" dirty="0" err="1"/>
              <a:t>Гутенберг</a:t>
            </a:r>
            <a:r>
              <a:rPr lang="ru-RU" sz="2800" b="1" u="sng" dirty="0"/>
              <a:t>, </a:t>
            </a:r>
            <a:r>
              <a:rPr lang="ru-RU" sz="2800" dirty="0"/>
              <a:t>немецкий мастер, изобретя первый печатный станок, открыл новую эру в книжном деле. </a:t>
            </a:r>
            <a:r>
              <a:rPr lang="ru-RU" sz="2800" dirty="0" err="1"/>
              <a:t>Меньше,чем</a:t>
            </a:r>
            <a:r>
              <a:rPr lang="ru-RU" sz="2800" dirty="0"/>
              <a:t> за год было напечатано 300 книг Библии, а раньше на переписку книги уходило до 10 лет.</a:t>
            </a:r>
          </a:p>
        </p:txBody>
      </p:sp>
      <p:pic>
        <p:nvPicPr>
          <p:cNvPr id="16390" name="Picture 6" descr="12"/>
          <p:cNvPicPr>
            <a:picLocks noGrp="1" noChangeAspect="1" noChangeArrowheads="1"/>
          </p:cNvPicPr>
          <p:nvPr>
            <p:ph sz="half" idx="2"/>
          </p:nvPr>
        </p:nvPicPr>
        <p:blipFill>
          <a:blip r:embed="rId2" cstate="print"/>
          <a:srcRect/>
          <a:stretch>
            <a:fillRect/>
          </a:stretch>
        </p:blipFill>
        <p:spPr>
          <a:xfrm>
            <a:off x="2433638" y="3700971"/>
            <a:ext cx="2714426" cy="3157030"/>
          </a:xfrm>
          <a:noFill/>
          <a:ln/>
        </p:spPr>
      </p:pic>
      <p:pic>
        <p:nvPicPr>
          <p:cNvPr id="16391" name="Picture 7" descr="18"/>
          <p:cNvPicPr>
            <a:picLocks noChangeAspect="1" noChangeArrowheads="1"/>
          </p:cNvPicPr>
          <p:nvPr/>
        </p:nvPicPr>
        <p:blipFill>
          <a:blip r:embed="rId3" cstate="print"/>
          <a:srcRect/>
          <a:stretch>
            <a:fillRect/>
          </a:stretch>
        </p:blipFill>
        <p:spPr bwMode="auto">
          <a:xfrm>
            <a:off x="5796136" y="3651937"/>
            <a:ext cx="2622377" cy="323344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390"/>
                                        </p:tgtEl>
                                        <p:attrNameLst>
                                          <p:attrName>style.visibility</p:attrName>
                                        </p:attrNameLst>
                                      </p:cBhvr>
                                      <p:to>
                                        <p:strVal val="visible"/>
                                      </p:to>
                                    </p:set>
                                    <p:animEffect transition="in" filter="fade">
                                      <p:cBhvr>
                                        <p:cTn id="7" dur="1000"/>
                                        <p:tgtEl>
                                          <p:spTgt spid="16390"/>
                                        </p:tgtEl>
                                      </p:cBhvr>
                                    </p:animEffect>
                                    <p:anim calcmode="lin" valueType="num">
                                      <p:cBhvr>
                                        <p:cTn id="8" dur="1000" fill="hold"/>
                                        <p:tgtEl>
                                          <p:spTgt spid="16390"/>
                                        </p:tgtEl>
                                        <p:attrNameLst>
                                          <p:attrName>ppt_x</p:attrName>
                                        </p:attrNameLst>
                                      </p:cBhvr>
                                      <p:tavLst>
                                        <p:tav tm="0">
                                          <p:val>
                                            <p:strVal val="#ppt_x"/>
                                          </p:val>
                                        </p:tav>
                                        <p:tav tm="100000">
                                          <p:val>
                                            <p:strVal val="#ppt_x"/>
                                          </p:val>
                                        </p:tav>
                                      </p:tavLst>
                                    </p:anim>
                                    <p:anim calcmode="lin" valueType="num">
                                      <p:cBhvr>
                                        <p:cTn id="9" dur="1000" fill="hold"/>
                                        <p:tgtEl>
                                          <p:spTgt spid="1639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6391"/>
                                        </p:tgtEl>
                                        <p:attrNameLst>
                                          <p:attrName>style.visibility</p:attrName>
                                        </p:attrNameLst>
                                      </p:cBhvr>
                                      <p:to>
                                        <p:strVal val="visible"/>
                                      </p:to>
                                    </p:set>
                                    <p:animEffect transition="in" filter="fade">
                                      <p:cBhvr>
                                        <p:cTn id="14" dur="1000"/>
                                        <p:tgtEl>
                                          <p:spTgt spid="16391"/>
                                        </p:tgtEl>
                                      </p:cBhvr>
                                    </p:animEffect>
                                    <p:anim calcmode="lin" valueType="num">
                                      <p:cBhvr>
                                        <p:cTn id="15" dur="1000" fill="hold"/>
                                        <p:tgtEl>
                                          <p:spTgt spid="16391"/>
                                        </p:tgtEl>
                                        <p:attrNameLst>
                                          <p:attrName>ppt_x</p:attrName>
                                        </p:attrNameLst>
                                      </p:cBhvr>
                                      <p:tavLst>
                                        <p:tav tm="0">
                                          <p:val>
                                            <p:strVal val="#ppt_x"/>
                                          </p:val>
                                        </p:tav>
                                        <p:tav tm="100000">
                                          <p:val>
                                            <p:strVal val="#ppt_x"/>
                                          </p:val>
                                        </p:tav>
                                      </p:tavLst>
                                    </p:anim>
                                    <p:anim calcmode="lin" valueType="num">
                                      <p:cBhvr>
                                        <p:cTn id="16" dur="1000" fill="hold"/>
                                        <p:tgtEl>
                                          <p:spTgt spid="163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187450" y="333375"/>
            <a:ext cx="4537075" cy="6264275"/>
          </a:xfrm>
        </p:spPr>
        <p:txBody>
          <a:bodyPr/>
          <a:lstStyle/>
          <a:p>
            <a:r>
              <a:rPr lang="ru-RU" sz="2800">
                <a:solidFill>
                  <a:schemeClr val="tx1"/>
                </a:solidFill>
              </a:rPr>
              <a:t>В  1563 г. Царь Иван Грозный учреждает в Москве первую государственную типографию и первые русские печатные книги творили Иван Федоров – дьякон церкви Николы Гостужского и его сподвижник Петр Тимофеевич Мстиславец. В Москве, у стены Китай-города, где был первый Печатный двор, стоит памятник Ивану Федорову.</a:t>
            </a:r>
          </a:p>
        </p:txBody>
      </p:sp>
      <p:pic>
        <p:nvPicPr>
          <p:cNvPr id="17417" name="Picture 9" descr="к2"/>
          <p:cNvPicPr>
            <a:picLocks noChangeAspect="1" noChangeArrowheads="1"/>
          </p:cNvPicPr>
          <p:nvPr/>
        </p:nvPicPr>
        <p:blipFill>
          <a:blip r:embed="rId2" cstate="print"/>
          <a:srcRect/>
          <a:stretch>
            <a:fillRect/>
          </a:stretch>
        </p:blipFill>
        <p:spPr bwMode="auto">
          <a:xfrm>
            <a:off x="5614988" y="333375"/>
            <a:ext cx="3529012" cy="6335713"/>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ru-RU" i="1"/>
              <a:t>Первая русская печатная книга</a:t>
            </a:r>
          </a:p>
        </p:txBody>
      </p:sp>
      <p:sp>
        <p:nvSpPr>
          <p:cNvPr id="18435" name="Rectangle 3"/>
          <p:cNvSpPr>
            <a:spLocks noGrp="1" noChangeArrowheads="1"/>
          </p:cNvSpPr>
          <p:nvPr>
            <p:ph type="body" idx="1"/>
          </p:nvPr>
        </p:nvSpPr>
        <p:spPr>
          <a:xfrm>
            <a:off x="1619250" y="1628775"/>
            <a:ext cx="7156450" cy="1181100"/>
          </a:xfrm>
        </p:spPr>
        <p:txBody>
          <a:bodyPr/>
          <a:lstStyle/>
          <a:p>
            <a:pPr marL="0" indent="0">
              <a:buFont typeface="Symbol" pitchFamily="18" charset="2"/>
              <a:buNone/>
            </a:pPr>
            <a:r>
              <a:rPr lang="ru-RU"/>
              <a:t>1 марта 1564 года появилась первая русская печатная книга «Апостол»</a:t>
            </a:r>
          </a:p>
        </p:txBody>
      </p:sp>
      <p:pic>
        <p:nvPicPr>
          <p:cNvPr id="18437" name="Picture 5"/>
          <p:cNvPicPr>
            <a:picLocks noChangeAspect="1" noChangeArrowheads="1"/>
          </p:cNvPicPr>
          <p:nvPr/>
        </p:nvPicPr>
        <p:blipFill>
          <a:blip r:embed="rId2" cstate="print"/>
          <a:srcRect/>
          <a:stretch>
            <a:fillRect/>
          </a:stretch>
        </p:blipFill>
        <p:spPr bwMode="auto">
          <a:xfrm>
            <a:off x="1403647" y="3068960"/>
            <a:ext cx="7455017" cy="378904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p:cNvSpPr txBox="1">
            <a:spLocks noChangeArrowheads="1"/>
          </p:cNvSpPr>
          <p:nvPr/>
        </p:nvSpPr>
        <p:spPr bwMode="auto">
          <a:xfrm>
            <a:off x="1403350" y="260350"/>
            <a:ext cx="7343775" cy="6070600"/>
          </a:xfrm>
          <a:prstGeom prst="rect">
            <a:avLst/>
          </a:prstGeom>
          <a:noFill/>
          <a:ln w="12700" cap="sq">
            <a:noFill/>
            <a:miter lim="800000"/>
            <a:headEnd type="none" w="sm" len="sm"/>
            <a:tailEnd type="none" w="sm" len="sm"/>
          </a:ln>
          <a:effectLst/>
        </p:spPr>
        <p:txBody>
          <a:bodyPr>
            <a:spAutoFit/>
          </a:bodyPr>
          <a:lstStyle/>
          <a:p>
            <a:r>
              <a:rPr lang="ru-RU" sz="2800" b="1" i="1"/>
              <a:t>Хорошая книга, мой спутник,  мой друг,</a:t>
            </a:r>
          </a:p>
          <a:p>
            <a:r>
              <a:rPr lang="ru-RU" sz="2800" b="1" i="1"/>
              <a:t>С тобой интересным бывает досуг.</a:t>
            </a:r>
          </a:p>
          <a:p>
            <a:r>
              <a:rPr lang="ru-RU" sz="2800" b="1" i="1"/>
              <a:t>Мы время отлично проводим вдвоем</a:t>
            </a:r>
          </a:p>
          <a:p>
            <a:r>
              <a:rPr lang="ru-RU" sz="2800" b="1" i="1"/>
              <a:t>И наш разговор потихоньку ведем.</a:t>
            </a:r>
          </a:p>
          <a:p>
            <a:endParaRPr lang="ru-RU" sz="2800" b="1" i="1"/>
          </a:p>
          <a:p>
            <a:r>
              <a:rPr lang="ru-RU" sz="2800" b="1" i="1"/>
              <a:t>Ты мне говоришь про дела смельчаков,</a:t>
            </a:r>
          </a:p>
          <a:p>
            <a:r>
              <a:rPr lang="ru-RU" sz="2800" b="1" i="1"/>
              <a:t>Про тайны Земли и движенье планет –</a:t>
            </a:r>
          </a:p>
          <a:p>
            <a:r>
              <a:rPr lang="ru-RU" sz="2800" b="1" i="1"/>
              <a:t>С тобой ничего непонятного нет.</a:t>
            </a:r>
          </a:p>
          <a:p>
            <a:endParaRPr lang="ru-RU" sz="2800" b="1" i="1"/>
          </a:p>
          <a:p>
            <a:r>
              <a:rPr lang="ru-RU" sz="2800" b="1" i="1"/>
              <a:t>Ты учишь правдивым и доблестным быть,</a:t>
            </a:r>
          </a:p>
          <a:p>
            <a:r>
              <a:rPr lang="ru-RU" sz="2800" b="1" i="1"/>
              <a:t>Природу, людей понимать и любить.</a:t>
            </a:r>
          </a:p>
          <a:p>
            <a:r>
              <a:rPr lang="ru-RU" sz="2800" b="1" i="1"/>
              <a:t>Тобой дорожу я, тебя берегу,</a:t>
            </a:r>
          </a:p>
          <a:p>
            <a:r>
              <a:rPr lang="ru-RU" sz="2800" b="1" i="1"/>
              <a:t>Без книги хорошей я жить не могу.</a:t>
            </a:r>
          </a:p>
          <a:p>
            <a:r>
              <a:rPr lang="ru-RU" sz="2800" b="1" i="1"/>
              <a:t>                                     Б. Раевский</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4"/>
          <p:cNvSpPr txBox="1">
            <a:spLocks noChangeArrowheads="1"/>
          </p:cNvSpPr>
          <p:nvPr/>
        </p:nvSpPr>
        <p:spPr bwMode="auto">
          <a:xfrm>
            <a:off x="1114425" y="1196975"/>
            <a:ext cx="8029575" cy="4838700"/>
          </a:xfrm>
          <a:prstGeom prst="rect">
            <a:avLst/>
          </a:prstGeom>
          <a:noFill/>
          <a:ln w="12700" cap="sq">
            <a:noFill/>
            <a:miter lim="800000"/>
            <a:headEnd type="none" w="sm" len="sm"/>
            <a:tailEnd type="none" w="sm" len="sm"/>
          </a:ln>
          <a:effectLst/>
        </p:spPr>
        <p:txBody>
          <a:bodyPr>
            <a:spAutoFit/>
          </a:bodyPr>
          <a:lstStyle/>
          <a:p>
            <a:pPr>
              <a:spcBef>
                <a:spcPct val="50000"/>
              </a:spcBef>
              <a:tabLst>
                <a:tab pos="4037013" algn="l"/>
              </a:tabLst>
            </a:pPr>
            <a:r>
              <a:rPr lang="ru-RU"/>
              <a:t>1. Хлеб питает тело,	как на крыльях летаешь.</a:t>
            </a:r>
          </a:p>
          <a:p>
            <a:pPr>
              <a:spcBef>
                <a:spcPct val="50000"/>
              </a:spcBef>
              <a:tabLst>
                <a:tab pos="4037013" algn="l"/>
              </a:tabLst>
            </a:pPr>
            <a:r>
              <a:rPr lang="ru-RU"/>
              <a:t>2. Золото добывают из земли,	а к себе манит.</a:t>
            </a:r>
          </a:p>
          <a:p>
            <a:pPr>
              <a:spcBef>
                <a:spcPct val="50000"/>
              </a:spcBef>
              <a:tabLst>
                <a:tab pos="4037013" algn="l"/>
              </a:tabLst>
            </a:pPr>
            <a:r>
              <a:rPr lang="ru-RU"/>
              <a:t>3. Неграмотный, как слепой,	а книга – разум.</a:t>
            </a:r>
          </a:p>
          <a:p>
            <a:pPr>
              <a:spcBef>
                <a:spcPct val="50000"/>
              </a:spcBef>
              <a:tabLst>
                <a:tab pos="4037013" algn="l"/>
              </a:tabLst>
            </a:pPr>
            <a:r>
              <a:rPr lang="ru-RU"/>
              <a:t>4. Книга в счастье украшает,	ума набраться.</a:t>
            </a:r>
          </a:p>
          <a:p>
            <a:pPr>
              <a:spcBef>
                <a:spcPct val="50000"/>
              </a:spcBef>
              <a:tabLst>
                <a:tab pos="4037013" algn="l"/>
              </a:tabLst>
            </a:pPr>
            <a:r>
              <a:rPr lang="ru-RU"/>
              <a:t>5. Книга не пряник,	а книга глаза открывает.</a:t>
            </a:r>
          </a:p>
          <a:p>
            <a:pPr>
              <a:spcBef>
                <a:spcPct val="50000"/>
              </a:spcBef>
              <a:tabLst>
                <a:tab pos="4037013" algn="l"/>
              </a:tabLst>
            </a:pPr>
            <a:r>
              <a:rPr lang="ru-RU"/>
              <a:t>6. Книга не самолет,	ярче звездочки светит.</a:t>
            </a:r>
          </a:p>
          <a:p>
            <a:pPr>
              <a:spcBef>
                <a:spcPct val="50000"/>
              </a:spcBef>
              <a:tabLst>
                <a:tab pos="4037013" algn="l"/>
              </a:tabLst>
            </a:pPr>
            <a:r>
              <a:rPr lang="ru-RU"/>
              <a:t>7. Хорошая книга	а несчастье – утешает.</a:t>
            </a:r>
          </a:p>
          <a:p>
            <a:pPr>
              <a:spcBef>
                <a:spcPct val="50000"/>
              </a:spcBef>
              <a:tabLst>
                <a:tab pos="4037013" algn="l"/>
              </a:tabLst>
            </a:pPr>
            <a:r>
              <a:rPr lang="ru-RU"/>
              <a:t>8. С книгой знаться 	а за тридевять земель унесет.</a:t>
            </a:r>
          </a:p>
          <a:p>
            <a:pPr>
              <a:spcBef>
                <a:spcPct val="50000"/>
              </a:spcBef>
              <a:tabLst>
                <a:tab pos="4037013" algn="l"/>
              </a:tabLst>
            </a:pPr>
            <a:r>
              <a:rPr lang="ru-RU"/>
              <a:t>9. Книгу читаешь 	а знания из книг	.</a:t>
            </a:r>
          </a:p>
        </p:txBody>
      </p:sp>
      <p:sp>
        <p:nvSpPr>
          <p:cNvPr id="26629" name="Rectangle 5"/>
          <p:cNvSpPr>
            <a:spLocks noChangeArrowheads="1"/>
          </p:cNvSpPr>
          <p:nvPr/>
        </p:nvSpPr>
        <p:spPr bwMode="auto">
          <a:xfrm>
            <a:off x="2195513" y="404813"/>
            <a:ext cx="5832475" cy="457200"/>
          </a:xfrm>
          <a:prstGeom prst="rect">
            <a:avLst/>
          </a:prstGeom>
          <a:noFill/>
          <a:ln w="12700" cap="sq">
            <a:noFill/>
            <a:miter lim="800000"/>
            <a:headEnd type="none" w="sm" len="sm"/>
            <a:tailEnd type="none" w="sm" len="sm"/>
          </a:ln>
          <a:effectLst/>
        </p:spPr>
        <p:txBody>
          <a:bodyPr>
            <a:spAutoFit/>
          </a:bodyPr>
          <a:lstStyle/>
          <a:p>
            <a:r>
              <a:rPr lang="ru-RU" b="1"/>
              <a:t>Конкурс «СОБЕРИ ПОСЛОВИЦУ»</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4"/>
          <p:cNvSpPr txBox="1">
            <a:spLocks noChangeArrowheads="1"/>
          </p:cNvSpPr>
          <p:nvPr/>
        </p:nvSpPr>
        <p:spPr bwMode="auto">
          <a:xfrm>
            <a:off x="1331913" y="981075"/>
            <a:ext cx="7812087" cy="5643563"/>
          </a:xfrm>
          <a:prstGeom prst="rect">
            <a:avLst/>
          </a:prstGeom>
          <a:noFill/>
          <a:ln w="12700" cap="sq">
            <a:noFill/>
            <a:miter lim="800000"/>
            <a:headEnd type="none" w="sm" len="sm"/>
            <a:tailEnd type="none" w="sm" len="sm"/>
          </a:ln>
          <a:effectLst/>
        </p:spPr>
        <p:txBody>
          <a:bodyPr>
            <a:spAutoFit/>
          </a:bodyPr>
          <a:lstStyle/>
          <a:p>
            <a:r>
              <a:rPr lang="ru-RU" sz="2800" b="1" i="1"/>
              <a:t>1. Хлеб питает тело, а книга – разум.</a:t>
            </a:r>
          </a:p>
          <a:p>
            <a:r>
              <a:rPr lang="ru-RU" sz="2800" b="1" i="1"/>
              <a:t>2. Золото добывают из земли, а знания  - из книг.</a:t>
            </a:r>
          </a:p>
          <a:p>
            <a:r>
              <a:rPr lang="ru-RU" sz="2800" b="1" i="1"/>
              <a:t>3. Неграмотный, как слепой, а книга глаза открывает.</a:t>
            </a:r>
          </a:p>
          <a:p>
            <a:r>
              <a:rPr lang="ru-RU" sz="2800" b="1" i="1"/>
              <a:t>4. Книга в счастье украшает, а в несчастье – утешает.</a:t>
            </a:r>
          </a:p>
          <a:p>
            <a:r>
              <a:rPr lang="ru-RU" sz="2800" b="1" i="1"/>
              <a:t>5. Книга не пряник, а к себе манит.</a:t>
            </a:r>
          </a:p>
          <a:p>
            <a:r>
              <a:rPr lang="ru-RU" sz="2800" b="1" i="1"/>
              <a:t>6. Книга не самолет, а за тридевять земель унесет.</a:t>
            </a:r>
          </a:p>
          <a:p>
            <a:r>
              <a:rPr lang="ru-RU" sz="2800" b="1" i="1"/>
              <a:t>7. Хорошая книга ярче звездочки светит.</a:t>
            </a:r>
          </a:p>
          <a:p>
            <a:r>
              <a:rPr lang="ru-RU" sz="2800" b="1" i="1"/>
              <a:t>8. С книгой знаться – ума набраться.</a:t>
            </a:r>
          </a:p>
          <a:p>
            <a:r>
              <a:rPr lang="ru-RU" sz="2800" b="1" i="1"/>
              <a:t>9. Книгу читаешь, как на крылья летаешь.</a:t>
            </a:r>
          </a:p>
        </p:txBody>
      </p:sp>
      <p:sp>
        <p:nvSpPr>
          <p:cNvPr id="25605" name="Rectangle 5"/>
          <p:cNvSpPr>
            <a:spLocks noChangeArrowheads="1"/>
          </p:cNvSpPr>
          <p:nvPr/>
        </p:nvSpPr>
        <p:spPr bwMode="auto">
          <a:xfrm>
            <a:off x="1476375" y="198438"/>
            <a:ext cx="7272338" cy="579437"/>
          </a:xfrm>
          <a:prstGeom prst="rect">
            <a:avLst/>
          </a:prstGeom>
          <a:noFill/>
          <a:ln w="12700" cap="sq">
            <a:noFill/>
            <a:miter lim="800000"/>
            <a:headEnd type="none" w="sm" len="sm"/>
            <a:tailEnd type="none" w="sm" len="sm"/>
          </a:ln>
          <a:effectLst/>
        </p:spPr>
        <p:txBody>
          <a:bodyPr anchor="ctr">
            <a:spAutoFit/>
          </a:bodyPr>
          <a:lstStyle/>
          <a:p>
            <a:r>
              <a:rPr lang="ru-RU" sz="3200" b="1"/>
              <a:t>Конкурс «СОБЕРИ ПОСЛОВИЦУ»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anim calcmode="lin" valueType="num">
                                      <p:cBhvr additive="base">
                                        <p:cTn id="7" dur="500" fill="hold"/>
                                        <p:tgtEl>
                                          <p:spTgt spid="2560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60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604">
                                            <p:txEl>
                                              <p:pRg st="1" end="1"/>
                                            </p:txEl>
                                          </p:spTgt>
                                        </p:tgtEl>
                                        <p:attrNameLst>
                                          <p:attrName>style.visibility</p:attrName>
                                        </p:attrNameLst>
                                      </p:cBhvr>
                                      <p:to>
                                        <p:strVal val="visible"/>
                                      </p:to>
                                    </p:set>
                                    <p:anim calcmode="lin" valueType="num">
                                      <p:cBhvr additive="base">
                                        <p:cTn id="13" dur="500" fill="hold"/>
                                        <p:tgtEl>
                                          <p:spTgt spid="2560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60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604">
                                            <p:txEl>
                                              <p:pRg st="2" end="2"/>
                                            </p:txEl>
                                          </p:spTgt>
                                        </p:tgtEl>
                                        <p:attrNameLst>
                                          <p:attrName>style.visibility</p:attrName>
                                        </p:attrNameLst>
                                      </p:cBhvr>
                                      <p:to>
                                        <p:strVal val="visible"/>
                                      </p:to>
                                    </p:set>
                                    <p:anim calcmode="lin" valueType="num">
                                      <p:cBhvr additive="base">
                                        <p:cTn id="19" dur="500" fill="hold"/>
                                        <p:tgtEl>
                                          <p:spTgt spid="2560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60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604">
                                            <p:txEl>
                                              <p:pRg st="3" end="3"/>
                                            </p:txEl>
                                          </p:spTgt>
                                        </p:tgtEl>
                                        <p:attrNameLst>
                                          <p:attrName>style.visibility</p:attrName>
                                        </p:attrNameLst>
                                      </p:cBhvr>
                                      <p:to>
                                        <p:strVal val="visible"/>
                                      </p:to>
                                    </p:set>
                                    <p:anim calcmode="lin" valueType="num">
                                      <p:cBhvr additive="base">
                                        <p:cTn id="25" dur="500" fill="hold"/>
                                        <p:tgtEl>
                                          <p:spTgt spid="2560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60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604">
                                            <p:txEl>
                                              <p:pRg st="4" end="4"/>
                                            </p:txEl>
                                          </p:spTgt>
                                        </p:tgtEl>
                                        <p:attrNameLst>
                                          <p:attrName>style.visibility</p:attrName>
                                        </p:attrNameLst>
                                      </p:cBhvr>
                                      <p:to>
                                        <p:strVal val="visible"/>
                                      </p:to>
                                    </p:set>
                                    <p:anim calcmode="lin" valueType="num">
                                      <p:cBhvr additive="base">
                                        <p:cTn id="31" dur="500" fill="hold"/>
                                        <p:tgtEl>
                                          <p:spTgt spid="2560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60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5604">
                                            <p:txEl>
                                              <p:pRg st="5" end="5"/>
                                            </p:txEl>
                                          </p:spTgt>
                                        </p:tgtEl>
                                        <p:attrNameLst>
                                          <p:attrName>style.visibility</p:attrName>
                                        </p:attrNameLst>
                                      </p:cBhvr>
                                      <p:to>
                                        <p:strVal val="visible"/>
                                      </p:to>
                                    </p:set>
                                    <p:anim calcmode="lin" valueType="num">
                                      <p:cBhvr additive="base">
                                        <p:cTn id="37" dur="500" fill="hold"/>
                                        <p:tgtEl>
                                          <p:spTgt spid="2560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560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604">
                                            <p:txEl>
                                              <p:pRg st="6" end="6"/>
                                            </p:txEl>
                                          </p:spTgt>
                                        </p:tgtEl>
                                        <p:attrNameLst>
                                          <p:attrName>style.visibility</p:attrName>
                                        </p:attrNameLst>
                                      </p:cBhvr>
                                      <p:to>
                                        <p:strVal val="visible"/>
                                      </p:to>
                                    </p:set>
                                    <p:anim calcmode="lin" valueType="num">
                                      <p:cBhvr additive="base">
                                        <p:cTn id="43" dur="500" fill="hold"/>
                                        <p:tgtEl>
                                          <p:spTgt spid="2560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560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5604">
                                            <p:txEl>
                                              <p:pRg st="7" end="7"/>
                                            </p:txEl>
                                          </p:spTgt>
                                        </p:tgtEl>
                                        <p:attrNameLst>
                                          <p:attrName>style.visibility</p:attrName>
                                        </p:attrNameLst>
                                      </p:cBhvr>
                                      <p:to>
                                        <p:strVal val="visible"/>
                                      </p:to>
                                    </p:set>
                                    <p:anim calcmode="lin" valueType="num">
                                      <p:cBhvr additive="base">
                                        <p:cTn id="49" dur="500" fill="hold"/>
                                        <p:tgtEl>
                                          <p:spTgt spid="2560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560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5604">
                                            <p:txEl>
                                              <p:pRg st="8" end="8"/>
                                            </p:txEl>
                                          </p:spTgt>
                                        </p:tgtEl>
                                        <p:attrNameLst>
                                          <p:attrName>style.visibility</p:attrName>
                                        </p:attrNameLst>
                                      </p:cBhvr>
                                      <p:to>
                                        <p:strVal val="visible"/>
                                      </p:to>
                                    </p:set>
                                    <p:anim calcmode="lin" valueType="num">
                                      <p:cBhvr additive="base">
                                        <p:cTn id="55" dur="500" fill="hold"/>
                                        <p:tgtEl>
                                          <p:spTgt spid="2560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560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gradFill rotWithShape="0">
            <a:gsLst>
              <a:gs pos="0">
                <a:schemeClr val="bg1"/>
              </a:gs>
              <a:gs pos="100000">
                <a:srgbClr val="FFCC00"/>
              </a:gs>
            </a:gsLst>
            <a:path path="rect">
              <a:fillToRect r="100000" b="100000"/>
            </a:path>
          </a:gradFill>
        </p:spPr>
        <p:txBody>
          <a:bodyPr/>
          <a:lstStyle/>
          <a:p>
            <a:r>
              <a:rPr lang="ru-RU" sz="5400" dirty="0">
                <a:solidFill>
                  <a:srgbClr val="FF0066"/>
                </a:solidFill>
                <a:latin typeface="Monotype Corsiva" pitchFamily="66" charset="0"/>
              </a:rPr>
              <a:t>       </a:t>
            </a:r>
            <a:r>
              <a:rPr lang="ru-RU" dirty="0">
                <a:solidFill>
                  <a:srgbClr val="FF0066"/>
                </a:solidFill>
                <a:latin typeface="Monotype Corsiva" pitchFamily="66" charset="0"/>
              </a:rPr>
              <a:t>История создания книги</a:t>
            </a:r>
          </a:p>
        </p:txBody>
      </p:sp>
      <p:pic>
        <p:nvPicPr>
          <p:cNvPr id="2058" name="Picture 10" descr="10"/>
          <p:cNvPicPr>
            <a:picLocks noChangeAspect="1" noChangeArrowheads="1"/>
          </p:cNvPicPr>
          <p:nvPr/>
        </p:nvPicPr>
        <p:blipFill>
          <a:blip r:embed="rId2" cstate="print"/>
          <a:srcRect/>
          <a:stretch>
            <a:fillRect/>
          </a:stretch>
        </p:blipFill>
        <p:spPr bwMode="auto">
          <a:xfrm>
            <a:off x="1547813" y="1570038"/>
            <a:ext cx="7343775" cy="528796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p:txBody>
          <a:bodyPr/>
          <a:lstStyle/>
          <a:p>
            <a:r>
              <a:rPr lang="ru-RU"/>
              <a:t/>
            </a:r>
            <a:br>
              <a:rPr lang="ru-RU"/>
            </a:br>
            <a:r>
              <a:rPr lang="ru-RU"/>
              <a:t/>
            </a:r>
            <a:br>
              <a:rPr lang="ru-RU"/>
            </a:br>
            <a:r>
              <a:rPr lang="ru-RU"/>
              <a:t/>
            </a:r>
            <a:br>
              <a:rPr lang="ru-RU"/>
            </a:br>
            <a:r>
              <a:rPr lang="ru-RU"/>
              <a:t/>
            </a:r>
            <a:br>
              <a:rPr lang="ru-RU"/>
            </a:br>
            <a:r>
              <a:rPr lang="ru-RU"/>
              <a:t/>
            </a:r>
            <a:br>
              <a:rPr lang="ru-RU"/>
            </a:br>
            <a:r>
              <a:rPr lang="ru-RU"/>
              <a:t/>
            </a:r>
            <a:br>
              <a:rPr lang="ru-RU"/>
            </a:br>
            <a:endParaRPr lang="ru-RU"/>
          </a:p>
        </p:txBody>
      </p:sp>
      <p:pic>
        <p:nvPicPr>
          <p:cNvPr id="5125" name="Picture 5" descr="15"/>
          <p:cNvPicPr>
            <a:picLocks noChangeAspect="1" noChangeArrowheads="1"/>
          </p:cNvPicPr>
          <p:nvPr/>
        </p:nvPicPr>
        <p:blipFill>
          <a:blip r:embed="rId3" cstate="print"/>
          <a:srcRect/>
          <a:stretch>
            <a:fillRect/>
          </a:stretch>
        </p:blipFill>
        <p:spPr bwMode="auto">
          <a:xfrm>
            <a:off x="2339975" y="188913"/>
            <a:ext cx="5640388" cy="3367087"/>
          </a:xfrm>
          <a:prstGeom prst="rect">
            <a:avLst/>
          </a:prstGeom>
          <a:noFill/>
        </p:spPr>
      </p:pic>
      <p:sp>
        <p:nvSpPr>
          <p:cNvPr id="5126" name="Text Box 6"/>
          <p:cNvSpPr txBox="1">
            <a:spLocks noChangeArrowheads="1"/>
          </p:cNvSpPr>
          <p:nvPr/>
        </p:nvSpPr>
        <p:spPr bwMode="auto">
          <a:xfrm>
            <a:off x="1600200" y="3505200"/>
            <a:ext cx="7086600" cy="457200"/>
          </a:xfrm>
          <a:prstGeom prst="rect">
            <a:avLst/>
          </a:prstGeom>
          <a:noFill/>
          <a:ln w="12700" cap="sq">
            <a:noFill/>
            <a:miter lim="800000"/>
            <a:headEnd type="none" w="sm" len="sm"/>
            <a:tailEnd type="none" w="sm" len="sm"/>
          </a:ln>
          <a:effectLst/>
        </p:spPr>
        <p:txBody>
          <a:bodyPr>
            <a:spAutoFit/>
          </a:bodyPr>
          <a:lstStyle/>
          <a:p>
            <a:pPr>
              <a:spcBef>
                <a:spcPct val="50000"/>
              </a:spcBef>
            </a:pPr>
            <a:endParaRPr lang="ru-RU"/>
          </a:p>
        </p:txBody>
      </p:sp>
      <p:sp>
        <p:nvSpPr>
          <p:cNvPr id="5127" name="Text Box 7"/>
          <p:cNvSpPr txBox="1">
            <a:spLocks noChangeArrowheads="1"/>
          </p:cNvSpPr>
          <p:nvPr/>
        </p:nvSpPr>
        <p:spPr bwMode="auto">
          <a:xfrm>
            <a:off x="1447800" y="3581400"/>
            <a:ext cx="7315200" cy="3195638"/>
          </a:xfrm>
          <a:prstGeom prst="rect">
            <a:avLst/>
          </a:prstGeom>
          <a:noFill/>
          <a:ln w="12700" cap="sq">
            <a:noFill/>
            <a:miter lim="800000"/>
            <a:headEnd type="none" w="sm" len="sm"/>
            <a:tailEnd type="none" w="sm" len="sm"/>
          </a:ln>
          <a:effectLst/>
        </p:spPr>
        <p:txBody>
          <a:bodyPr>
            <a:spAutoFit/>
          </a:bodyPr>
          <a:lstStyle/>
          <a:p>
            <a:pPr>
              <a:spcBef>
                <a:spcPct val="50000"/>
              </a:spcBef>
            </a:pPr>
            <a:r>
              <a:rPr lang="ru-RU">
                <a:effectLst>
                  <a:outerShdw blurRad="38100" dist="38100" dir="2700000" algn="tl">
                    <a:srgbClr val="000000"/>
                  </a:outerShdw>
                </a:effectLst>
              </a:rPr>
              <a:t>	История книги своими корнями уходит в далекое прошлое. Разные народы по –разному пришли к письменности, используя для письма разный материал: камень, кость, дерево, металл, шелк, кожу, кукурузные стебли.</a:t>
            </a:r>
          </a:p>
          <a:p>
            <a:pPr>
              <a:spcBef>
                <a:spcPct val="50000"/>
              </a:spcBef>
            </a:pPr>
            <a:r>
              <a:rPr lang="ru-RU">
                <a:effectLst>
                  <a:outerShdw blurRad="38100" dist="38100" dir="2700000" algn="tl">
                    <a:srgbClr val="000000"/>
                  </a:outerShdw>
                </a:effectLst>
              </a:rPr>
              <a:t>	Слово «книга» происходит от церковно – славянского выражения «кънигы», что означает буквы или вообще письмо.</a:t>
            </a: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127"/>
                                        </p:tgtEl>
                                        <p:attrNameLst>
                                          <p:attrName>style.visibility</p:attrName>
                                        </p:attrNameLst>
                                      </p:cBhvr>
                                      <p:to>
                                        <p:strVal val="visible"/>
                                      </p:to>
                                    </p:set>
                                    <p:animEffect transition="in" filter="box(in)">
                                      <p:cBhvr>
                                        <p:cTn id="7" dur="500"/>
                                        <p:tgtEl>
                                          <p:spTgt spid="5127"/>
                                        </p:tgtEl>
                                      </p:cBhvr>
                                    </p:animEffect>
                                  </p:childTnLst>
                                  <p:subTnLst>
                                    <p:cmd type="evt" cmd="onstopaudio">
                                      <p:cBhvr>
                                        <p:cTn display="0" masterRel="sameClick">
                                          <p:stCondLst>
                                            <p:cond evt="begin" delay="0">
                                              <p:tn val="5"/>
                                            </p:cond>
                                          </p:stCondLst>
                                        </p:cTn>
                                        <p:tgtEl>
                                          <p:sldTgt/>
                                        </p:tgtEl>
                                      </p:cBhvr>
                                    </p:cmd>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 Box 4"/>
          <p:cNvSpPr txBox="1">
            <a:spLocks noChangeArrowheads="1"/>
          </p:cNvSpPr>
          <p:nvPr/>
        </p:nvSpPr>
        <p:spPr bwMode="auto">
          <a:xfrm>
            <a:off x="1763713" y="476250"/>
            <a:ext cx="5976937" cy="762000"/>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ru-RU" sz="4400" b="1" i="1">
                <a:solidFill>
                  <a:schemeClr val="tx2"/>
                </a:solidFill>
              </a:rPr>
              <a:t>Как делали книгу.</a:t>
            </a:r>
          </a:p>
        </p:txBody>
      </p:sp>
      <p:pic>
        <p:nvPicPr>
          <p:cNvPr id="20487" name="Picture 7"/>
          <p:cNvPicPr>
            <a:picLocks noChangeAspect="1" noChangeArrowheads="1"/>
          </p:cNvPicPr>
          <p:nvPr/>
        </p:nvPicPr>
        <p:blipFill>
          <a:blip r:embed="rId2" cstate="print"/>
          <a:srcRect/>
          <a:stretch>
            <a:fillRect/>
          </a:stretch>
        </p:blipFill>
        <p:spPr bwMode="auto">
          <a:xfrm>
            <a:off x="6156325" y="1484313"/>
            <a:ext cx="2324100" cy="3429000"/>
          </a:xfrm>
          <a:prstGeom prst="rect">
            <a:avLst/>
          </a:prstGeom>
          <a:noFill/>
        </p:spPr>
      </p:pic>
      <p:sp>
        <p:nvSpPr>
          <p:cNvPr id="20488" name="Text Box 8"/>
          <p:cNvSpPr txBox="1">
            <a:spLocks noChangeArrowheads="1"/>
          </p:cNvSpPr>
          <p:nvPr/>
        </p:nvSpPr>
        <p:spPr bwMode="auto">
          <a:xfrm>
            <a:off x="1403350" y="1484313"/>
            <a:ext cx="4248150" cy="4789487"/>
          </a:xfrm>
          <a:prstGeom prst="rect">
            <a:avLst/>
          </a:prstGeom>
          <a:noFill/>
          <a:ln w="12700" cap="sq">
            <a:noFill/>
            <a:miter lim="800000"/>
            <a:headEnd type="none" w="sm" len="sm"/>
            <a:tailEnd type="none" w="sm" len="sm"/>
          </a:ln>
          <a:effectLst/>
        </p:spPr>
        <p:txBody>
          <a:bodyPr>
            <a:spAutoFit/>
          </a:bodyPr>
          <a:lstStyle/>
          <a:p>
            <a:pPr>
              <a:spcBef>
                <a:spcPct val="50000"/>
              </a:spcBef>
            </a:pPr>
            <a:r>
              <a:rPr lang="ru-RU" sz="2800"/>
              <a:t>В седой древности материалом для письма служил КАМЕНЬ. Первые рисунки первобытных художников найдены на стенах пещер. Впоследствии на скалах, на каменных плитках и столбах высекали законы, имена царей, памятные события.</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Grp="1" noChangeArrowheads="1"/>
          </p:cNvSpPr>
          <p:nvPr>
            <p:ph type="body" sz="half" idx="1"/>
          </p:nvPr>
        </p:nvSpPr>
        <p:spPr>
          <a:xfrm>
            <a:off x="1258888" y="333375"/>
            <a:ext cx="4968875" cy="6524625"/>
          </a:xfrm>
        </p:spPr>
        <p:txBody>
          <a:bodyPr/>
          <a:lstStyle/>
          <a:p>
            <a:pPr marL="0" indent="0">
              <a:buFont typeface="Symbol" pitchFamily="18" charset="2"/>
              <a:buNone/>
            </a:pPr>
            <a:r>
              <a:rPr lang="ru-RU" sz="2800" b="1"/>
              <a:t>ГЛИНЯНЫЕ КНИГИ</a:t>
            </a:r>
            <a:r>
              <a:rPr lang="ru-RU" sz="2800"/>
              <a:t> – самые древние. На еще мягкой и влажной глине выдавливали острой палочкой слова-значки. Потом дощечку сушили и обжигали в печах, как горшки. По размеру глиняные плитки были 32х32 см и толщиной в 2,5 см – настоящий плоский кирпич. Из десятка, а иногда из сотни таких страниц создавалась книга. Такие книги писались в древних государствах Месопотамии и Ассирии.</a:t>
            </a:r>
          </a:p>
        </p:txBody>
      </p:sp>
      <p:pic>
        <p:nvPicPr>
          <p:cNvPr id="7176" name="Picture 8"/>
          <p:cNvPicPr>
            <a:picLocks noGrp="1" noChangeAspect="1" noChangeArrowheads="1"/>
          </p:cNvPicPr>
          <p:nvPr>
            <p:ph sz="half" idx="2"/>
          </p:nvPr>
        </p:nvPicPr>
        <p:blipFill>
          <a:blip r:embed="rId3" cstate="print"/>
          <a:srcRect r="2583"/>
          <a:stretch>
            <a:fillRect/>
          </a:stretch>
        </p:blipFill>
        <p:spPr>
          <a:xfrm>
            <a:off x="6216650" y="1484313"/>
            <a:ext cx="2927350" cy="4244975"/>
          </a:xfrm>
          <a:noFill/>
          <a:ln/>
        </p:spPr>
      </p:pic>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blinds(vertical)">
                                      <p:cBhvr>
                                        <p:cTn id="7" dur="500"/>
                                        <p:tgtEl>
                                          <p:spTgt spid="71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5"/>
          <p:cNvSpPr>
            <a:spLocks noChangeArrowheads="1"/>
          </p:cNvSpPr>
          <p:nvPr/>
        </p:nvSpPr>
        <p:spPr bwMode="auto">
          <a:xfrm>
            <a:off x="1115616" y="2204864"/>
            <a:ext cx="2976562" cy="4364210"/>
          </a:xfrm>
          <a:prstGeom prst="rect">
            <a:avLst/>
          </a:prstGeom>
          <a:solidFill>
            <a:schemeClr val="accent1"/>
          </a:solidFill>
          <a:ln w="12700" cap="sq">
            <a:solidFill>
              <a:schemeClr val="tx1"/>
            </a:solidFill>
            <a:miter lim="800000"/>
            <a:headEnd type="none" w="sm" len="sm"/>
            <a:tailEnd type="none" w="sm" len="sm"/>
          </a:ln>
          <a:effectLst/>
        </p:spPr>
        <p:txBody>
          <a:bodyPr wrap="none" anchor="ctr"/>
          <a:lstStyle/>
          <a:p>
            <a:pPr algn="ctr"/>
            <a:endParaRPr lang="ru-RU"/>
          </a:p>
        </p:txBody>
      </p:sp>
      <p:sp>
        <p:nvSpPr>
          <p:cNvPr id="8198" name="Rectangle 6"/>
          <p:cNvSpPr>
            <a:spLocks noChangeArrowheads="1"/>
          </p:cNvSpPr>
          <p:nvPr/>
        </p:nvSpPr>
        <p:spPr bwMode="auto">
          <a:xfrm>
            <a:off x="4500563" y="0"/>
            <a:ext cx="4643437" cy="6858000"/>
          </a:xfrm>
          <a:prstGeom prst="rect">
            <a:avLst/>
          </a:prstGeom>
          <a:solidFill>
            <a:schemeClr val="accent1"/>
          </a:solidFill>
          <a:ln w="12700" cap="sq">
            <a:solidFill>
              <a:schemeClr val="tx1"/>
            </a:solidFill>
            <a:miter lim="800000"/>
            <a:headEnd type="none" w="sm" len="sm"/>
            <a:tailEnd type="none" w="sm" len="sm"/>
          </a:ln>
          <a:effectLst/>
        </p:spPr>
        <p:txBody>
          <a:bodyPr wrap="none" anchor="ctr"/>
          <a:lstStyle/>
          <a:p>
            <a:pPr algn="ctr">
              <a:spcBef>
                <a:spcPct val="50000"/>
              </a:spcBef>
            </a:pPr>
            <a:endParaRPr lang="ru-RU" sz="1200"/>
          </a:p>
          <a:p>
            <a:pPr algn="ctr"/>
            <a:endParaRPr lang="ru-RU"/>
          </a:p>
        </p:txBody>
      </p:sp>
      <p:sp>
        <p:nvSpPr>
          <p:cNvPr id="8202" name="Text Box 10"/>
          <p:cNvSpPr txBox="1">
            <a:spLocks noChangeArrowheads="1"/>
          </p:cNvSpPr>
          <p:nvPr/>
        </p:nvSpPr>
        <p:spPr bwMode="auto">
          <a:xfrm>
            <a:off x="4500563" y="0"/>
            <a:ext cx="4643437" cy="6924675"/>
          </a:xfrm>
          <a:prstGeom prst="rect">
            <a:avLst/>
          </a:prstGeom>
          <a:solidFill>
            <a:schemeClr val="accent6">
              <a:lumMod val="50000"/>
            </a:schemeClr>
          </a:solidFill>
          <a:ln w="12700" cap="sq">
            <a:noFill/>
            <a:miter lim="800000"/>
            <a:headEnd type="none" w="sm" len="sm"/>
            <a:tailEnd type="none" w="sm" len="sm"/>
          </a:ln>
          <a:effectLst/>
        </p:spPr>
        <p:txBody>
          <a:bodyPr>
            <a:spAutoFit/>
          </a:bodyPr>
          <a:lstStyle/>
          <a:p>
            <a:pPr>
              <a:spcBef>
                <a:spcPct val="50000"/>
              </a:spcBef>
            </a:pPr>
            <a:r>
              <a:rPr lang="ru-RU" sz="2800" dirty="0">
                <a:blipFill>
                  <a:blip r:embed="rId3"/>
                  <a:tile tx="0" ty="0" sx="100000" sy="100000" flip="none" algn="tl"/>
                </a:blipFill>
              </a:rPr>
              <a:t>А в соседнем Египетском государстве книги делали из </a:t>
            </a:r>
            <a:r>
              <a:rPr lang="ru-RU" sz="2800" b="1" i="1" dirty="0">
                <a:blipFill>
                  <a:blip r:embed="rId3"/>
                  <a:tile tx="0" ty="0" sx="100000" sy="100000" flip="none" algn="tl"/>
                </a:blipFill>
              </a:rPr>
              <a:t>ПАПИРУСА</a:t>
            </a:r>
            <a:r>
              <a:rPr lang="ru-RU" sz="2800" dirty="0">
                <a:blipFill>
                  <a:blip r:embed="rId3"/>
                  <a:tile tx="0" ty="0" sx="100000" sy="100000" flip="none" algn="tl"/>
                </a:blipFill>
              </a:rPr>
              <a:t> – речного тростника с высоким и толстым стволом, разрезанным на полосы и высушенным. На них писали палочками, обмакивая их в чернила или цветные краски. Потом листы склеивали и получалась книга в виде длинного свитка. Обычно длиной около 6 м. После чтения свиток сворачивали в трубку и хранили в особом футляре.</a:t>
            </a:r>
          </a:p>
        </p:txBody>
      </p:sp>
      <p:pic>
        <p:nvPicPr>
          <p:cNvPr id="8204" name="Picture 12" descr="20"/>
          <p:cNvPicPr>
            <a:picLocks noChangeAspect="1" noChangeArrowheads="1"/>
          </p:cNvPicPr>
          <p:nvPr/>
        </p:nvPicPr>
        <p:blipFill>
          <a:blip r:embed="rId4" cstate="print"/>
          <a:srcRect/>
          <a:stretch>
            <a:fillRect/>
          </a:stretch>
        </p:blipFill>
        <p:spPr bwMode="auto">
          <a:xfrm>
            <a:off x="1625325" y="2204864"/>
            <a:ext cx="1932263" cy="4321349"/>
          </a:xfrm>
          <a:prstGeom prst="rect">
            <a:avLst/>
          </a:prstGeom>
          <a:noFill/>
        </p:spPr>
      </p:pic>
      <p:pic>
        <p:nvPicPr>
          <p:cNvPr id="8203" name="Picture 11" descr="21"/>
          <p:cNvPicPr>
            <a:picLocks noChangeAspect="1" noChangeArrowheads="1"/>
          </p:cNvPicPr>
          <p:nvPr/>
        </p:nvPicPr>
        <p:blipFill>
          <a:blip r:embed="rId5" cstate="print"/>
          <a:srcRect/>
          <a:stretch>
            <a:fillRect/>
          </a:stretch>
        </p:blipFill>
        <p:spPr bwMode="auto">
          <a:xfrm>
            <a:off x="1258888" y="333375"/>
            <a:ext cx="3024187" cy="2068513"/>
          </a:xfrm>
          <a:prstGeom prst="rect">
            <a:avLst/>
          </a:prstGeom>
          <a:noFill/>
        </p:spPr>
      </p:pic>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100000">
              <a:schemeClr val="bg2"/>
            </a:gs>
          </a:gsLst>
          <a:lin ang="5400000" scaled="1"/>
        </a:gradFill>
        <a:effectLst/>
      </p:bgPr>
    </p:bg>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258888" y="260350"/>
            <a:ext cx="5473700" cy="6497638"/>
          </a:xfrm>
          <a:prstGeom prst="rect">
            <a:avLst/>
          </a:prstGeom>
          <a:noFill/>
          <a:ln w="12700" cap="sq">
            <a:noFill/>
            <a:miter lim="800000"/>
            <a:headEnd type="none" w="sm" len="sm"/>
            <a:tailEnd type="none" w="sm" len="sm"/>
          </a:ln>
          <a:effectLst/>
        </p:spPr>
        <p:txBody>
          <a:bodyPr>
            <a:spAutoFit/>
          </a:bodyPr>
          <a:lstStyle/>
          <a:p>
            <a:pPr>
              <a:spcBef>
                <a:spcPct val="50000"/>
              </a:spcBef>
            </a:pPr>
            <a:r>
              <a:rPr lang="ru-RU" sz="2800"/>
              <a:t>Много веков люди пользовались папирусом.До нас дошли египетские, еврейские, греческие, персидские папирусы, которые хранятся в крупнейших музеях мира. В Британском музее в Лондоне хранится папирус длиной 40 метров, но встречались и свитки 45-метровой длины. Свиток – это одна сплошная страница. На свитках записаны исторические документы, научные труды, литературные произведения народов Древнего Востока, Греции и Рима.</a:t>
            </a:r>
          </a:p>
        </p:txBody>
      </p:sp>
      <p:pic>
        <p:nvPicPr>
          <p:cNvPr id="10244" name="Picture 4"/>
          <p:cNvPicPr>
            <a:picLocks noChangeAspect="1" noChangeArrowheads="1"/>
          </p:cNvPicPr>
          <p:nvPr/>
        </p:nvPicPr>
        <p:blipFill>
          <a:blip r:embed="rId2" cstate="print"/>
          <a:srcRect/>
          <a:stretch>
            <a:fillRect/>
          </a:stretch>
        </p:blipFill>
        <p:spPr bwMode="auto">
          <a:xfrm>
            <a:off x="6732588" y="549275"/>
            <a:ext cx="2262187" cy="24923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randombar(horizontal)">
                                      <p:cBhvr>
                                        <p:cTn id="7"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sz="half" idx="1"/>
          </p:nvPr>
        </p:nvSpPr>
        <p:spPr>
          <a:xfrm>
            <a:off x="1042988" y="0"/>
            <a:ext cx="4968875" cy="4495800"/>
          </a:xfrm>
        </p:spPr>
        <p:txBody>
          <a:bodyPr/>
          <a:lstStyle/>
          <a:p>
            <a:pPr marL="0" indent="0">
              <a:lnSpc>
                <a:spcPct val="90000"/>
              </a:lnSpc>
              <a:buFont typeface="Symbol" pitchFamily="18" charset="2"/>
              <a:buNone/>
            </a:pPr>
            <a:r>
              <a:rPr lang="ru-RU" sz="2400"/>
              <a:t>На смену папирусу пришел новый писчий материал – ПЕРГАМЕНТ. </a:t>
            </a:r>
          </a:p>
          <a:p>
            <a:pPr marL="0" indent="0">
              <a:lnSpc>
                <a:spcPct val="90000"/>
              </a:lnSpc>
              <a:buFont typeface="Symbol" pitchFamily="18" charset="2"/>
              <a:buNone/>
            </a:pPr>
            <a:r>
              <a:rPr lang="ru-RU" sz="2400"/>
              <a:t>В древнем Пергамском государстве его выделывали из шкур животных.На нем можно было писать с обеих сторон. Лист пергамента сгибали пополам, и получались четыре страницы. Четвертинка по-гречески называлась «</a:t>
            </a:r>
            <a:r>
              <a:rPr lang="ru-RU" sz="2400" b="1"/>
              <a:t>тетрадос</a:t>
            </a:r>
            <a:r>
              <a:rPr lang="ru-RU" sz="2400"/>
              <a:t>», а все вместе они составляли тетрадь. Несколько таких тетрадей сшивалось и получалась книга, в которой можно было писать и рисовать, и</a:t>
            </a:r>
            <a:r>
              <a:rPr lang="ru-RU"/>
              <a:t> </a:t>
            </a:r>
            <a:r>
              <a:rPr lang="ru-RU" sz="2400"/>
              <a:t>называлась она </a:t>
            </a:r>
            <a:r>
              <a:rPr lang="ru-RU" sz="2400" b="1"/>
              <a:t>кодексом</a:t>
            </a:r>
            <a:r>
              <a:rPr lang="ru-RU" sz="2400"/>
              <a:t>. По внешнему виду кодекс напоминает современную книгу.На написание одной книги уходило целое стадо</a:t>
            </a:r>
            <a:r>
              <a:rPr lang="ru-RU"/>
              <a:t> </a:t>
            </a:r>
            <a:r>
              <a:rPr lang="ru-RU" sz="2400"/>
              <a:t>баранов.Книга писалась от руки несколько лет.</a:t>
            </a:r>
          </a:p>
        </p:txBody>
      </p:sp>
      <p:sp>
        <p:nvSpPr>
          <p:cNvPr id="12294" name="Rectangle 6"/>
          <p:cNvSpPr>
            <a:spLocks noChangeArrowheads="1"/>
          </p:cNvSpPr>
          <p:nvPr/>
        </p:nvSpPr>
        <p:spPr bwMode="auto">
          <a:xfrm>
            <a:off x="2971800" y="2205038"/>
            <a:ext cx="9144000" cy="0"/>
          </a:xfrm>
          <a:prstGeom prst="rect">
            <a:avLst/>
          </a:prstGeom>
          <a:noFill/>
          <a:ln w="12700" cap="sq">
            <a:noFill/>
            <a:miter lim="800000"/>
            <a:headEnd type="none" w="sm" len="sm"/>
            <a:tailEnd type="none" w="sm" len="sm"/>
          </a:ln>
          <a:effectLst/>
        </p:spPr>
        <p:txBody>
          <a:bodyPr>
            <a:spAutoFit/>
          </a:bodyPr>
          <a:lstStyle/>
          <a:p>
            <a:endParaRPr lang="ru-RU"/>
          </a:p>
        </p:txBody>
      </p:sp>
      <p:pic>
        <p:nvPicPr>
          <p:cNvPr id="12293" name="Picture 5" descr="19"/>
          <p:cNvPicPr>
            <a:picLocks noChangeAspect="1" noChangeArrowheads="1"/>
          </p:cNvPicPr>
          <p:nvPr/>
        </p:nvPicPr>
        <p:blipFill>
          <a:blip r:embed="rId2" cstate="print"/>
          <a:srcRect/>
          <a:stretch>
            <a:fillRect/>
          </a:stretch>
        </p:blipFill>
        <p:spPr bwMode="auto">
          <a:xfrm>
            <a:off x="5940425" y="404813"/>
            <a:ext cx="2843213" cy="367188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sz="half" idx="1"/>
          </p:nvPr>
        </p:nvSpPr>
        <p:spPr>
          <a:xfrm>
            <a:off x="1331913" y="476250"/>
            <a:ext cx="3810000" cy="4495800"/>
          </a:xfrm>
        </p:spPr>
        <p:txBody>
          <a:bodyPr/>
          <a:lstStyle/>
          <a:p>
            <a:r>
              <a:rPr lang="ru-RU" sz="2400"/>
              <a:t>В Древней Руси писали на березовой коре – БЕРЕСТЕ. Знаки на кору наносили костяным стерженьком с ушком вверху, сквозь которую продергивалась тесемка. Стерженёк подвешивали к поясу.</a:t>
            </a:r>
          </a:p>
          <a:p>
            <a:pPr>
              <a:buFont typeface="Symbol" pitchFamily="18" charset="2"/>
              <a:buNone/>
            </a:pPr>
            <a:endParaRPr lang="ru-RU" sz="2400"/>
          </a:p>
        </p:txBody>
      </p:sp>
      <p:pic>
        <p:nvPicPr>
          <p:cNvPr id="21509" name="Picture 5" descr="5"/>
          <p:cNvPicPr>
            <a:picLocks noChangeAspect="1" noChangeArrowheads="1"/>
          </p:cNvPicPr>
          <p:nvPr/>
        </p:nvPicPr>
        <p:blipFill>
          <a:blip r:embed="rId2" cstate="print"/>
          <a:srcRect/>
          <a:stretch>
            <a:fillRect/>
          </a:stretch>
        </p:blipFill>
        <p:spPr bwMode="auto">
          <a:xfrm>
            <a:off x="5292725" y="1628775"/>
            <a:ext cx="3600450" cy="3455988"/>
          </a:xfrm>
          <a:prstGeom prst="rect">
            <a:avLst/>
          </a:prstGeom>
          <a:noFill/>
        </p:spPr>
      </p:pic>
      <p:pic>
        <p:nvPicPr>
          <p:cNvPr id="21510" name="Picture 6" descr="6"/>
          <p:cNvPicPr>
            <a:picLocks noChangeAspect="1" noChangeArrowheads="1"/>
          </p:cNvPicPr>
          <p:nvPr/>
        </p:nvPicPr>
        <p:blipFill>
          <a:blip r:embed="rId3" cstate="print"/>
          <a:srcRect/>
          <a:stretch>
            <a:fillRect/>
          </a:stretch>
        </p:blipFill>
        <p:spPr bwMode="auto">
          <a:xfrm>
            <a:off x="1476375" y="4149725"/>
            <a:ext cx="3311525" cy="1963738"/>
          </a:xfrm>
          <a:prstGeom prst="rect">
            <a:avLst/>
          </a:prstGeom>
          <a:noFill/>
        </p:spPr>
      </p:pic>
      <p:sp>
        <p:nvSpPr>
          <p:cNvPr id="21511" name="Text Box 7"/>
          <p:cNvSpPr txBox="1">
            <a:spLocks noChangeArrowheads="1"/>
          </p:cNvSpPr>
          <p:nvPr/>
        </p:nvSpPr>
        <p:spPr bwMode="auto">
          <a:xfrm>
            <a:off x="5148263" y="5229225"/>
            <a:ext cx="3779837" cy="1311275"/>
          </a:xfrm>
          <a:prstGeom prst="rect">
            <a:avLst/>
          </a:prstGeom>
          <a:noFill/>
          <a:ln w="12700" cap="sq">
            <a:noFill/>
            <a:miter lim="800000"/>
            <a:headEnd type="none" w="sm" len="sm"/>
            <a:tailEnd type="none" w="sm" len="sm"/>
          </a:ln>
          <a:effectLst/>
        </p:spPr>
        <p:txBody>
          <a:bodyPr>
            <a:spAutoFit/>
          </a:bodyPr>
          <a:lstStyle/>
          <a:p>
            <a:pPr>
              <a:spcBef>
                <a:spcPct val="50000"/>
              </a:spcBef>
            </a:pPr>
            <a:r>
              <a:rPr lang="ru-RU" sz="2000"/>
              <a:t>Новгородская берестяная грамота. Конец письма Есифа к Фоме. Конец </a:t>
            </a:r>
            <a:r>
              <a:rPr lang="en-US" sz="2000"/>
              <a:t>XIV – </a:t>
            </a:r>
            <a:r>
              <a:rPr lang="ru-RU" sz="2000"/>
              <a:t>начало </a:t>
            </a:r>
            <a:r>
              <a:rPr lang="en-US" sz="2000"/>
              <a:t>XV</a:t>
            </a:r>
            <a:r>
              <a:rPr lang="ru-RU" sz="2000"/>
              <a:t> века.</a:t>
            </a:r>
          </a:p>
        </p:txBody>
      </p:sp>
      <p:sp>
        <p:nvSpPr>
          <p:cNvPr id="21512" name="Text Box 8"/>
          <p:cNvSpPr txBox="1">
            <a:spLocks noChangeArrowheads="1"/>
          </p:cNvSpPr>
          <p:nvPr/>
        </p:nvSpPr>
        <p:spPr bwMode="auto">
          <a:xfrm>
            <a:off x="1476375" y="6165850"/>
            <a:ext cx="3384550" cy="396875"/>
          </a:xfrm>
          <a:prstGeom prst="rect">
            <a:avLst/>
          </a:prstGeom>
          <a:noFill/>
          <a:ln w="12700" cap="sq">
            <a:noFill/>
            <a:miter lim="800000"/>
            <a:headEnd type="none" w="sm" len="sm"/>
            <a:tailEnd type="none" w="sm" len="sm"/>
          </a:ln>
          <a:effectLst/>
        </p:spPr>
        <p:txBody>
          <a:bodyPr>
            <a:spAutoFit/>
          </a:bodyPr>
          <a:lstStyle/>
          <a:p>
            <a:pPr>
              <a:spcBef>
                <a:spcPct val="50000"/>
              </a:spcBef>
            </a:pPr>
            <a:r>
              <a:rPr lang="ru-RU" sz="2000"/>
              <a:t>Берестяная грамота. </a:t>
            </a:r>
            <a:r>
              <a:rPr lang="en-US" sz="2000"/>
              <a:t>XIV </a:t>
            </a:r>
            <a:r>
              <a:rPr lang="ru-RU" sz="2000"/>
              <a:t>век.</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Ржавый замок">
  <a:themeElements>
    <a:clrScheme name="Ржавый замок 1">
      <a:dk1>
        <a:srgbClr val="200B5B"/>
      </a:dk1>
      <a:lt1>
        <a:srgbClr val="EAEAEA"/>
      </a:lt1>
      <a:dk2>
        <a:srgbClr val="6600FF"/>
      </a:dk2>
      <a:lt2>
        <a:srgbClr val="FFCC66"/>
      </a:lt2>
      <a:accent1>
        <a:srgbClr val="EEB00B"/>
      </a:accent1>
      <a:accent2>
        <a:srgbClr val="6600CC"/>
      </a:accent2>
      <a:accent3>
        <a:srgbClr val="B8AAFF"/>
      </a:accent3>
      <a:accent4>
        <a:srgbClr val="C8C8C8"/>
      </a:accent4>
      <a:accent5>
        <a:srgbClr val="F5D4AA"/>
      </a:accent5>
      <a:accent6>
        <a:srgbClr val="5C00B9"/>
      </a:accent6>
      <a:hlink>
        <a:srgbClr val="FF33CC"/>
      </a:hlink>
      <a:folHlink>
        <a:srgbClr val="CC99FF"/>
      </a:folHlink>
    </a:clrScheme>
    <a:fontScheme name="Ржавый замок">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Ржавый замок 1">
        <a:dk1>
          <a:srgbClr val="200B5B"/>
        </a:dk1>
        <a:lt1>
          <a:srgbClr val="EAEAEA"/>
        </a:lt1>
        <a:dk2>
          <a:srgbClr val="6600FF"/>
        </a:dk2>
        <a:lt2>
          <a:srgbClr val="FFCC66"/>
        </a:lt2>
        <a:accent1>
          <a:srgbClr val="EEB00B"/>
        </a:accent1>
        <a:accent2>
          <a:srgbClr val="6600CC"/>
        </a:accent2>
        <a:accent3>
          <a:srgbClr val="B8AAFF"/>
        </a:accent3>
        <a:accent4>
          <a:srgbClr val="C8C8C8"/>
        </a:accent4>
        <a:accent5>
          <a:srgbClr val="F5D4AA"/>
        </a:accent5>
        <a:accent6>
          <a:srgbClr val="5C00B9"/>
        </a:accent6>
        <a:hlink>
          <a:srgbClr val="FF33CC"/>
        </a:hlink>
        <a:folHlink>
          <a:srgbClr val="CC99FF"/>
        </a:folHlink>
      </a:clrScheme>
      <a:clrMap bg1="dk2" tx1="lt1" bg2="dk1" tx2="lt2" accent1="accent1" accent2="accent2" accent3="accent3" accent4="accent4" accent5="accent5" accent6="accent6" hlink="hlink" folHlink="folHlink"/>
    </a:extraClrScheme>
    <a:extraClrScheme>
      <a:clrScheme name="Ржавый замок 2">
        <a:dk1>
          <a:srgbClr val="393939"/>
        </a:dk1>
        <a:lt1>
          <a:srgbClr val="FFFFFF"/>
        </a:lt1>
        <a:dk2>
          <a:srgbClr val="6600CC"/>
        </a:dk2>
        <a:lt2>
          <a:srgbClr val="CCCCFF"/>
        </a:lt2>
        <a:accent1>
          <a:srgbClr val="F9D87E"/>
        </a:accent1>
        <a:accent2>
          <a:srgbClr val="FFCCCC"/>
        </a:accent2>
        <a:accent3>
          <a:srgbClr val="FFFFFF"/>
        </a:accent3>
        <a:accent4>
          <a:srgbClr val="2F2F2F"/>
        </a:accent4>
        <a:accent5>
          <a:srgbClr val="FBE9C0"/>
        </a:accent5>
        <a:accent6>
          <a:srgbClr val="E7B9B9"/>
        </a:accent6>
        <a:hlink>
          <a:srgbClr val="FFCCFF"/>
        </a:hlink>
        <a:folHlink>
          <a:srgbClr val="99CCFF"/>
        </a:folHlink>
      </a:clrScheme>
      <a:clrMap bg1="lt1" tx1="dk1" bg2="lt2" tx2="dk2" accent1="accent1" accent2="accent2" accent3="accent3" accent4="accent4" accent5="accent5" accent6="accent6" hlink="hlink" folHlink="folHlink"/>
    </a:extraClrScheme>
    <a:extraClrScheme>
      <a:clrScheme name="Ржавый замок 3">
        <a:dk1>
          <a:srgbClr val="000000"/>
        </a:dk1>
        <a:lt1>
          <a:srgbClr val="FFFFFF"/>
        </a:lt1>
        <a:dk2>
          <a:srgbClr val="000000"/>
        </a:dk2>
        <a:lt2>
          <a:srgbClr val="FFFFFF"/>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
      <a:clrScheme name="Ржавый замок 4">
        <a:dk1>
          <a:srgbClr val="330000"/>
        </a:dk1>
        <a:lt1>
          <a:srgbClr val="FFFFCC"/>
        </a:lt1>
        <a:dk2>
          <a:srgbClr val="000000"/>
        </a:dk2>
        <a:lt2>
          <a:srgbClr val="FFCC00"/>
        </a:lt2>
        <a:accent1>
          <a:srgbClr val="FF9900"/>
        </a:accent1>
        <a:accent2>
          <a:srgbClr val="330099"/>
        </a:accent2>
        <a:accent3>
          <a:srgbClr val="AAAAAA"/>
        </a:accent3>
        <a:accent4>
          <a:srgbClr val="DADAAE"/>
        </a:accent4>
        <a:accent5>
          <a:srgbClr val="FFCAAA"/>
        </a:accent5>
        <a:accent6>
          <a:srgbClr val="2D008A"/>
        </a:accent6>
        <a:hlink>
          <a:srgbClr val="FF6633"/>
        </a:hlink>
        <a:folHlink>
          <a:srgbClr val="669900"/>
        </a:folHlink>
      </a:clrScheme>
      <a:clrMap bg1="dk2" tx1="lt1" bg2="dk1" tx2="lt2" accent1="accent1" accent2="accent2" accent3="accent3" accent4="accent4" accent5="accent5" accent6="accent6" hlink="hlink" folHlink="folHlink"/>
    </a:extraClrScheme>
    <a:extraClrScheme>
      <a:clrScheme name="Ржавый замок 5">
        <a:dk1>
          <a:srgbClr val="333300"/>
        </a:dk1>
        <a:lt1>
          <a:srgbClr val="DDDDDD"/>
        </a:lt1>
        <a:dk2>
          <a:srgbClr val="996600"/>
        </a:dk2>
        <a:lt2>
          <a:srgbClr val="FFCC66"/>
        </a:lt2>
        <a:accent1>
          <a:srgbClr val="EEB00B"/>
        </a:accent1>
        <a:accent2>
          <a:srgbClr val="330099"/>
        </a:accent2>
        <a:accent3>
          <a:srgbClr val="CAB8AA"/>
        </a:accent3>
        <a:accent4>
          <a:srgbClr val="BDBDBD"/>
        </a:accent4>
        <a:accent5>
          <a:srgbClr val="F5D4AA"/>
        </a:accent5>
        <a:accent6>
          <a:srgbClr val="2D008A"/>
        </a:accent6>
        <a:hlink>
          <a:srgbClr val="FF6633"/>
        </a:hlink>
        <a:folHlink>
          <a:srgbClr val="CC9900"/>
        </a:folHlink>
      </a:clrScheme>
      <a:clrMap bg1="dk2" tx1="lt1" bg2="dk1" tx2="lt2" accent1="accent1" accent2="accent2" accent3="accent3" accent4="accent4" accent5="accent5" accent6="accent6" hlink="hlink" folHlink="folHlink"/>
    </a:extraClrScheme>
    <a:extraClrScheme>
      <a:clrScheme name="Ржавый замок 6">
        <a:dk1>
          <a:srgbClr val="003300"/>
        </a:dk1>
        <a:lt1>
          <a:srgbClr val="FFFFCC"/>
        </a:lt1>
        <a:dk2>
          <a:srgbClr val="999933"/>
        </a:dk2>
        <a:lt2>
          <a:srgbClr val="FFFF66"/>
        </a:lt2>
        <a:accent1>
          <a:srgbClr val="CC9900"/>
        </a:accent1>
        <a:accent2>
          <a:srgbClr val="330099"/>
        </a:accent2>
        <a:accent3>
          <a:srgbClr val="CACAAD"/>
        </a:accent3>
        <a:accent4>
          <a:srgbClr val="DADAAE"/>
        </a:accent4>
        <a:accent5>
          <a:srgbClr val="E2CAAA"/>
        </a:accent5>
        <a:accent6>
          <a:srgbClr val="2D008A"/>
        </a:accent6>
        <a:hlink>
          <a:srgbClr val="FF9900"/>
        </a:hlink>
        <a:folHlink>
          <a:srgbClr val="FF660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Ржавый замок 6">
    <a:dk1>
      <a:srgbClr val="003300"/>
    </a:dk1>
    <a:lt1>
      <a:srgbClr val="FFFFCC"/>
    </a:lt1>
    <a:dk2>
      <a:srgbClr val="999933"/>
    </a:dk2>
    <a:lt2>
      <a:srgbClr val="FFFF66"/>
    </a:lt2>
    <a:accent1>
      <a:srgbClr val="CC9900"/>
    </a:accent1>
    <a:accent2>
      <a:srgbClr val="330099"/>
    </a:accent2>
    <a:accent3>
      <a:srgbClr val="CACAAD"/>
    </a:accent3>
    <a:accent4>
      <a:srgbClr val="DADAAE"/>
    </a:accent4>
    <a:accent5>
      <a:srgbClr val="E2CAAA"/>
    </a:accent5>
    <a:accent6>
      <a:srgbClr val="2D008A"/>
    </a:accent6>
    <a:hlink>
      <a:srgbClr val="FF9900"/>
    </a:hlink>
    <a:folHlink>
      <a:srgbClr val="FF6600"/>
    </a:folHlink>
  </a:clrScheme>
</a:themeOverride>
</file>

<file path=ppt/theme/themeOverride2.xml><?xml version="1.0" encoding="utf-8"?>
<a:themeOverride xmlns:a="http://schemas.openxmlformats.org/drawingml/2006/main">
  <a:clrScheme name="Ржавый замок 5">
    <a:dk1>
      <a:srgbClr val="333300"/>
    </a:dk1>
    <a:lt1>
      <a:srgbClr val="DDDDDD"/>
    </a:lt1>
    <a:dk2>
      <a:srgbClr val="996600"/>
    </a:dk2>
    <a:lt2>
      <a:srgbClr val="FFCC66"/>
    </a:lt2>
    <a:accent1>
      <a:srgbClr val="EEB00B"/>
    </a:accent1>
    <a:accent2>
      <a:srgbClr val="330099"/>
    </a:accent2>
    <a:accent3>
      <a:srgbClr val="CAB8AA"/>
    </a:accent3>
    <a:accent4>
      <a:srgbClr val="BDBDBD"/>
    </a:accent4>
    <a:accent5>
      <a:srgbClr val="F5D4AA"/>
    </a:accent5>
    <a:accent6>
      <a:srgbClr val="2D008A"/>
    </a:accent6>
    <a:hlink>
      <a:srgbClr val="FF6633"/>
    </a:hlink>
    <a:folHlink>
      <a:srgbClr val="CC9900"/>
    </a:folHlink>
  </a:clrScheme>
</a:themeOverride>
</file>

<file path=ppt/theme/themeOverride3.xml><?xml version="1.0" encoding="utf-8"?>
<a:themeOverride xmlns:a="http://schemas.openxmlformats.org/drawingml/2006/main">
  <a:clrScheme name="">
    <a:dk1>
      <a:srgbClr val="200B5B"/>
    </a:dk1>
    <a:lt1>
      <a:srgbClr val="EAEAEA"/>
    </a:lt1>
    <a:dk2>
      <a:srgbClr val="FFCC66"/>
    </a:dk2>
    <a:lt2>
      <a:srgbClr val="FF9900"/>
    </a:lt2>
    <a:accent1>
      <a:srgbClr val="EEB00B"/>
    </a:accent1>
    <a:accent2>
      <a:srgbClr val="6600CC"/>
    </a:accent2>
    <a:accent3>
      <a:srgbClr val="FFE2B8"/>
    </a:accent3>
    <a:accent4>
      <a:srgbClr val="C8C8C8"/>
    </a:accent4>
    <a:accent5>
      <a:srgbClr val="F5D4AA"/>
    </a:accent5>
    <a:accent6>
      <a:srgbClr val="5C00B9"/>
    </a:accent6>
    <a:hlink>
      <a:srgbClr val="FF33CC"/>
    </a:hlink>
    <a:folHlink>
      <a:srgbClr val="CC99FF"/>
    </a:folHlink>
  </a:clrScheme>
</a:themeOverride>
</file>

<file path=docProps/app.xml><?xml version="1.0" encoding="utf-8"?>
<Properties xmlns="http://schemas.openxmlformats.org/officeDocument/2006/extended-properties" xmlns:vt="http://schemas.openxmlformats.org/officeDocument/2006/docPropsVTypes">
  <Template>C:\Program Files\Microsoft Office\Templates\Presentation Designs\Ржавый замок.pot</Template>
  <TotalTime>938</TotalTime>
  <Words>1042</Words>
  <Application>Microsoft Office PowerPoint</Application>
  <PresentationFormat>Экран (4:3)</PresentationFormat>
  <Paragraphs>62</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Ржавый замок</vt:lpstr>
      <vt:lpstr>Слайд 1</vt:lpstr>
      <vt:lpstr>       История создания книги</vt:lpstr>
      <vt:lpstr>      </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   Первый печатный станок</vt:lpstr>
      <vt:lpstr>В  1563 г. Царь Иван Грозный учреждает в Москве первую государственную типографию и первые русские печатные книги творили Иван Федоров – дьякон церкви Николы Гостужского и его сподвижник Петр Тимофеевич Мстиславец. В Москве, у стены Китай-города, где был первый Печатный двор, стоит памятник Ивану Федорову.</vt:lpstr>
      <vt:lpstr>Первая русская печатная книга</vt:lpstr>
      <vt:lpstr>Слайд 17</vt:lpstr>
      <vt:lpstr>Слайд 18</vt:lpstr>
      <vt:lpstr>Слайд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создания книги</dc:title>
  <dc:creator>User</dc:creator>
  <cp:lastModifiedBy>Лена</cp:lastModifiedBy>
  <cp:revision>25</cp:revision>
  <dcterms:created xsi:type="dcterms:W3CDTF">2006-10-06T07:07:01Z</dcterms:created>
  <dcterms:modified xsi:type="dcterms:W3CDTF">2013-03-20T19:19:42Z</dcterms:modified>
</cp:coreProperties>
</file>