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5" r:id="rId1"/>
  </p:sldMasterIdLst>
  <p:notesMasterIdLst>
    <p:notesMasterId r:id="rId37"/>
  </p:notesMasterIdLst>
  <p:sldIdLst>
    <p:sldId id="354" r:id="rId2"/>
    <p:sldId id="337" r:id="rId3"/>
    <p:sldId id="347" r:id="rId4"/>
    <p:sldId id="348" r:id="rId5"/>
    <p:sldId id="349" r:id="rId6"/>
    <p:sldId id="350" r:id="rId7"/>
    <p:sldId id="351" r:id="rId8"/>
    <p:sldId id="352" r:id="rId9"/>
    <p:sldId id="353" r:id="rId10"/>
    <p:sldId id="357" r:id="rId11"/>
    <p:sldId id="376" r:id="rId12"/>
    <p:sldId id="358" r:id="rId13"/>
    <p:sldId id="356" r:id="rId14"/>
    <p:sldId id="359" r:id="rId15"/>
    <p:sldId id="369" r:id="rId16"/>
    <p:sldId id="380" r:id="rId17"/>
    <p:sldId id="381" r:id="rId18"/>
    <p:sldId id="345" r:id="rId19"/>
    <p:sldId id="379" r:id="rId20"/>
    <p:sldId id="355" r:id="rId21"/>
    <p:sldId id="362" r:id="rId22"/>
    <p:sldId id="364" r:id="rId23"/>
    <p:sldId id="365" r:id="rId24"/>
    <p:sldId id="392" r:id="rId25"/>
    <p:sldId id="366" r:id="rId26"/>
    <p:sldId id="382" r:id="rId27"/>
    <p:sldId id="383" r:id="rId28"/>
    <p:sldId id="393" r:id="rId29"/>
    <p:sldId id="384" r:id="rId30"/>
    <p:sldId id="386" r:id="rId31"/>
    <p:sldId id="329" r:id="rId32"/>
    <p:sldId id="389" r:id="rId33"/>
    <p:sldId id="332" r:id="rId34"/>
    <p:sldId id="331" r:id="rId35"/>
    <p:sldId id="341" r:id="rId3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7F7"/>
    <a:srgbClr val="000099"/>
    <a:srgbClr val="33CC33"/>
    <a:srgbClr val="FF99FF"/>
    <a:srgbClr val="6699FF"/>
    <a:srgbClr val="FFFF66"/>
    <a:srgbClr val="FF0066"/>
    <a:srgbClr val="0066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5" d="100"/>
          <a:sy n="95" d="100"/>
        </p:scale>
        <p:origin x="-2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385321A-7479-4411-8B19-EFEFA9415BB6}" type="datetimeFigureOut">
              <a:rPr lang="ru-RU"/>
              <a:pPr>
                <a:defRPr/>
              </a:pPr>
              <a:t>18.03.2013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E3F8A523-3DDF-4D5E-8333-D6F3FA3772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29070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50E61D-FF74-4154-8CEA-D517BED71C66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50E61D-FF74-4154-8CEA-D517BED71C66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3F8A523-3DDF-4D5E-8333-D6F3FA3772D6}" type="slidenum">
              <a:rPr lang="ru-RU" smtClean="0"/>
              <a:pPr>
                <a:defRPr/>
              </a:pPr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16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7FF59-0C05-44CD-8FF1-E2C7D328CD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9B2A31-8A13-41D2-8904-5122C3EA93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3203E5-DF17-49C3-BCE8-599524100E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6B3039-E543-453F-A3DE-96658D9FA1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54808-AB03-4CB2-9EBF-73A0A4ABD2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77605-58CB-4B1B-B736-D27FDF033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8FF69-BBE4-490D-B72E-DB677CDDA9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E12C9-A5A0-4B95-8E44-586226BC5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BB1DC-B50B-4175-8542-7845A5F62F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58D4B8-2FC9-4694-A9FB-9EDA956ED4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B4725-C2B6-40F0-9517-AE4351447C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E187C-CE8D-48E1-812F-7FE5DCFCAE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222D3-8862-46EE-B721-DDCCC03BDB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240717-4D4A-459A-A6DA-6435B4BAE8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26CF8FDB-5612-4771-AC3C-69FBA200D2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  <p:sldLayoutId id="2147483778" r:id="rId13"/>
    <p:sldLayoutId id="2147483779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slide" Target="slide35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bed068a1-8cff-11db-b606-" TargetMode="Externa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1844824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latin typeface="Arial Black" pitchFamily="34" charset="0"/>
                        </a:rPr>
                        <a:t> 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chemeClr val="tx1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691680" y="40466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5" name="Рисунок 4" descr="bells2[1]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60648"/>
            <a:ext cx="1296145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8"/>
          <p:cNvSpPr txBox="1">
            <a:spLocks noChangeArrowheads="1"/>
          </p:cNvSpPr>
          <p:nvPr/>
        </p:nvSpPr>
        <p:spPr bwMode="auto">
          <a:xfrm>
            <a:off x="4048125" y="62563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265596"/>
            <a:ext cx="8208911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t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Тема: </a:t>
            </a:r>
          </a:p>
          <a:p>
            <a:pPr algn="ctr"/>
            <a:r>
              <a:rPr lang="tt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Кислород, аның</a:t>
            </a:r>
          </a:p>
          <a:p>
            <a:pPr algn="ctr"/>
            <a:r>
              <a:rPr lang="tt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гомуми характеристикасы</a:t>
            </a:r>
            <a:endParaRPr lang="ru-RU" sz="54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1"/>
          <p:cNvSpPr>
            <a:spLocks noChangeArrowheads="1"/>
          </p:cNvSpPr>
          <p:nvPr/>
        </p:nvSpPr>
        <p:spPr bwMode="auto">
          <a:xfrm>
            <a:off x="0" y="-139663"/>
            <a:ext cx="98285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75000"/>
                  </a:schemeClr>
                </a:solidFill>
                <a:effectLst/>
                <a:latin typeface="Tahoma" pitchFamily="34" charset="0"/>
                <a:ea typeface="Calibri" pitchFamily="34" charset="0"/>
                <a:cs typeface="Tahoma" pitchFamily="34" charset="0"/>
              </a:rPr>
              <a:t>Д</a:t>
            </a:r>
            <a:r>
              <a:rPr lang="tt-RU" sz="4800" b="1" dirty="0" smtClean="0">
                <a:solidFill>
                  <a:schemeClr val="accent4">
                    <a:lumMod val="75000"/>
                  </a:schemeClr>
                </a:solidFill>
                <a:latin typeface="Tahoma" pitchFamily="34" charset="0"/>
                <a:ea typeface="Calibri" pitchFamily="34" charset="0"/>
                <a:cs typeface="Tahoma" pitchFamily="34" charset="0"/>
              </a:rPr>
              <a:t>әреснең девизы 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ru-RU" sz="6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«</a:t>
            </a:r>
            <a:r>
              <a:rPr kumimoji="0" lang="ru-RU" sz="5400" b="0" i="0" u="none" strike="noStrike" cap="none" normalizeH="0" baseline="0" dirty="0" err="1" smtClean="0">
                <a:ln>
                  <a:noFill/>
                </a:ln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Танып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Calibri" pitchFamily="34" charset="0"/>
                <a:cs typeface="Times New Roman" pitchFamily="18" charset="0"/>
              </a:rPr>
              <a:t> бел</a:t>
            </a:r>
            <a:r>
              <a:rPr kumimoji="0" lang="tt-RU" sz="5400" b="0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Calibri" pitchFamily="34" charset="0"/>
                <a:cs typeface="Arial" pitchFamily="34" charset="0"/>
              </a:rPr>
              <a:t>ү    </a:t>
            </a:r>
          </a:p>
          <a:p>
            <a:pPr lvl="0"/>
            <a:r>
              <a:rPr lang="tt-RU" sz="5400" dirty="0" smtClean="0">
                <a:latin typeface="Palatino Linotype" pitchFamily="18" charset="0"/>
                <a:ea typeface="Calibri" pitchFamily="34" charset="0"/>
                <a:cs typeface="Arial" pitchFamily="34" charset="0"/>
              </a:rPr>
              <a:t>    </a:t>
            </a:r>
            <a:r>
              <a:rPr kumimoji="0" lang="tt-RU" sz="5400" b="0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Calibri" pitchFamily="34" charset="0"/>
                <a:cs typeface="Arial" pitchFamily="34" charset="0"/>
              </a:rPr>
              <a:t>гаҗәпләнүдән   </a:t>
            </a:r>
            <a:r>
              <a:rPr lang="tt-RU" sz="5400" dirty="0" smtClean="0">
                <a:latin typeface="Palatino Linotype" pitchFamily="18" charset="0"/>
                <a:ea typeface="Calibri" pitchFamily="34" charset="0"/>
                <a:cs typeface="Arial" pitchFamily="34" charset="0"/>
              </a:rPr>
              <a:t>башлана” </a:t>
            </a:r>
            <a:r>
              <a:rPr kumimoji="0" lang="tt-RU" sz="5400" b="0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Calibri" pitchFamily="34" charset="0"/>
                <a:cs typeface="Arial" pitchFamily="34" charset="0"/>
              </a:rPr>
              <a:t>   </a:t>
            </a:r>
          </a:p>
          <a:p>
            <a:pPr lvl="0"/>
            <a:r>
              <a:rPr lang="tt-RU" sz="5400" dirty="0" smtClean="0">
                <a:latin typeface="Palatino Linotype" pitchFamily="18" charset="0"/>
                <a:ea typeface="Calibri" pitchFamily="34" charset="0"/>
                <a:cs typeface="Arial" pitchFamily="34" charset="0"/>
              </a:rPr>
              <a:t>                         Аристотель   </a:t>
            </a:r>
            <a:r>
              <a:rPr kumimoji="0" lang="tt-RU" sz="5400" b="0" i="0" u="none" strike="noStrike" cap="none" normalizeH="0" baseline="0" dirty="0" smtClean="0">
                <a:ln>
                  <a:noFill/>
                </a:ln>
                <a:effectLst/>
                <a:latin typeface="Palatino Linotype" pitchFamily="18" charset="0"/>
                <a:ea typeface="Calibri" pitchFamily="34" charset="0"/>
                <a:cs typeface="Arial" pitchFamily="34" charset="0"/>
              </a:rPr>
              <a:t>                     </a:t>
            </a:r>
            <a:endParaRPr kumimoji="0" lang="tt-RU" sz="5400" b="0" i="0" u="none" strike="noStrike" cap="none" normalizeH="0" baseline="0" dirty="0" smtClean="0">
              <a:ln>
                <a:noFill/>
              </a:ln>
              <a:effectLst/>
              <a:latin typeface="Palatino Linotyp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4" name="Rectangle 104"/>
          <p:cNvSpPr>
            <a:spLocks noGrp="1" noChangeArrowheads="1"/>
          </p:cNvSpPr>
          <p:nvPr>
            <p:ph type="title"/>
          </p:nvPr>
        </p:nvSpPr>
        <p:spPr>
          <a:xfrm>
            <a:off x="714348" y="428604"/>
            <a:ext cx="7743825" cy="5238750"/>
          </a:xfrm>
        </p:spPr>
        <p:txBody>
          <a:bodyPr/>
          <a:lstStyle/>
          <a:p>
            <a:pPr algn="l" eaLnBrk="1" hangingPunct="1"/>
            <a:r>
              <a:rPr lang="ru-RU" b="1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         </a:t>
            </a:r>
            <a:r>
              <a:rPr lang="ru-RU" b="1" dirty="0" err="1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Дәреснең максаты</a:t>
            </a:r>
            <a:r>
              <a:rPr lang="ru-RU" b="1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:</a:t>
            </a:r>
            <a:br>
              <a:rPr lang="ru-RU" b="1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</a:br>
            <a:r>
              <a:rPr lang="ru-RU" b="1" dirty="0" smtClean="0">
                <a:solidFill>
                  <a:schemeClr val="folHlink"/>
                </a:solidFill>
                <a:latin typeface="Tahoma" pitchFamily="34" charset="0"/>
                <a:cs typeface="Tahoma" pitchFamily="34" charset="0"/>
              </a:rPr>
              <a:t>   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1.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Кислородны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химик элемент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һәм гади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матдә буларак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тасвирлау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.</a:t>
            </a:r>
            <a:br>
              <a:rPr lang="ru-RU" sz="2800" dirty="0" smtClean="0"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cs typeface="Tahoma" pitchFamily="34" charset="0"/>
              </a:rPr>
              <a:t>    2.Кислородны</a:t>
            </a:r>
            <a:r>
              <a:rPr lang="tt-RU" sz="2800" dirty="0" smtClean="0">
                <a:latin typeface="Tahoma" pitchFamily="34" charset="0"/>
                <a:cs typeface="Tahoma" pitchFamily="34" charset="0"/>
              </a:rPr>
              <a:t>ң 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табигатьтә очравын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, </a:t>
            </a:r>
            <a:br>
              <a:rPr lang="ru-RU" sz="2800" dirty="0" smtClean="0"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cs typeface="Tahoma" pitchFamily="34" charset="0"/>
              </a:rPr>
              <a:t>физик ,химик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үзлекләрен 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, табу,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җыю ысулларын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,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куллану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өлкәләрен өйрәнү.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/>
            </a:r>
            <a:br>
              <a:rPr lang="ru-RU" sz="2800" dirty="0" smtClean="0"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cs typeface="Tahoma" pitchFamily="34" charset="0"/>
              </a:rPr>
              <a:t> </a:t>
            </a:r>
            <a:br>
              <a:rPr lang="ru-RU" sz="2800" dirty="0" smtClean="0">
                <a:latin typeface="Tahoma" pitchFamily="34" charset="0"/>
                <a:cs typeface="Tahoma" pitchFamily="34" charset="0"/>
              </a:rPr>
            </a:br>
            <a:r>
              <a:rPr lang="ru-RU" sz="2800" dirty="0" smtClean="0">
                <a:latin typeface="Tahoma" pitchFamily="34" charset="0"/>
                <a:cs typeface="Tahoma" pitchFamily="34" charset="0"/>
              </a:rPr>
              <a:t>    3.Кислород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белән 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химик реакция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тигезләмәләрен язарга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800" dirty="0" err="1" smtClean="0">
                <a:latin typeface="Tahoma" pitchFamily="34" charset="0"/>
                <a:cs typeface="Tahoma" pitchFamily="34" charset="0"/>
              </a:rPr>
              <a:t>өйрәнү</a:t>
            </a:r>
            <a:r>
              <a:rPr lang="ru-RU" sz="2800" dirty="0" smtClean="0">
                <a:latin typeface="Tahoma" pitchFamily="34" charset="0"/>
                <a:cs typeface="Tahoma" pitchFamily="34" charset="0"/>
              </a:rPr>
              <a:t>.</a:t>
            </a:r>
          </a:p>
        </p:txBody>
      </p:sp>
      <p:pic>
        <p:nvPicPr>
          <p:cNvPr id="60417" name="Picture 1" descr="C:\Documents and Settings\Лилия\Мои документы\Анимация\12B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404664"/>
            <a:ext cx="857256" cy="92869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4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15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15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46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9552" y="836712"/>
            <a:ext cx="792088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I.</a:t>
            </a:r>
            <a:r>
              <a:rPr lang="tt-RU" sz="40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Кислород – химик элемент</a:t>
            </a:r>
            <a:endParaRPr lang="en-US" sz="4000" b="1" dirty="0" smtClean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endParaRPr lang="tt-RU" sz="4000" dirty="0" smtClean="0"/>
          </a:p>
          <a:p>
            <a:pPr>
              <a:lnSpc>
                <a:spcPct val="150000"/>
              </a:lnSpc>
            </a:pPr>
            <a:r>
              <a:rPr lang="tt-RU" sz="4000" dirty="0" smtClean="0"/>
              <a:t>1.Химик билгесе </a:t>
            </a:r>
          </a:p>
          <a:p>
            <a:pPr>
              <a:lnSpc>
                <a:spcPct val="150000"/>
              </a:lnSpc>
            </a:pPr>
            <a:r>
              <a:rPr lang="tt-RU" sz="4000" dirty="0" smtClean="0"/>
              <a:t>2.Чагыштырма атом массасы </a:t>
            </a:r>
          </a:p>
          <a:p>
            <a:pPr>
              <a:lnSpc>
                <a:spcPct val="150000"/>
              </a:lnSpc>
            </a:pPr>
            <a:r>
              <a:rPr lang="ru-RU" sz="4000" dirty="0" smtClean="0"/>
              <a:t>3.Валентлыгы</a:t>
            </a:r>
          </a:p>
          <a:p>
            <a:pPr>
              <a:lnSpc>
                <a:spcPct val="150000"/>
              </a:lnSpc>
            </a:pPr>
            <a:r>
              <a:rPr lang="ru-RU" sz="4000" dirty="0" smtClean="0"/>
              <a:t>4.Табигатьт</a:t>
            </a:r>
            <a:r>
              <a:rPr lang="tt-RU" sz="4000" dirty="0" smtClean="0"/>
              <a:t>ә </a:t>
            </a:r>
            <a:r>
              <a:rPr lang="ru-RU" sz="4000" dirty="0" err="1" smtClean="0"/>
              <a:t>очравы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20688"/>
            <a:ext cx="8748464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I.</a:t>
            </a:r>
            <a:r>
              <a:rPr lang="tt-RU" sz="4400" b="1" dirty="0" smtClean="0">
                <a:solidFill>
                  <a:srgbClr val="7030A0"/>
                </a:solidFill>
                <a:latin typeface="Tahoma" pitchFamily="34" charset="0"/>
                <a:cs typeface="Tahoma" pitchFamily="34" charset="0"/>
              </a:rPr>
              <a:t>Кислород – химик элемент</a:t>
            </a:r>
            <a:endParaRPr lang="en-US" sz="4400" b="1" dirty="0" smtClean="0">
              <a:solidFill>
                <a:srgbClr val="7030A0"/>
              </a:solidFill>
              <a:latin typeface="Tahoma" pitchFamily="34" charset="0"/>
              <a:cs typeface="Tahoma" pitchFamily="34" charset="0"/>
            </a:endParaRPr>
          </a:p>
          <a:p>
            <a:pPr>
              <a:lnSpc>
                <a:spcPct val="150000"/>
              </a:lnSpc>
            </a:pPr>
            <a:r>
              <a:rPr lang="tt-RU" sz="2800" dirty="0" smtClean="0"/>
              <a:t>1.Химик билгесе  - О</a:t>
            </a:r>
          </a:p>
          <a:p>
            <a:pPr>
              <a:lnSpc>
                <a:spcPct val="150000"/>
              </a:lnSpc>
            </a:pPr>
            <a:r>
              <a:rPr lang="tt-RU" sz="2800" dirty="0" smtClean="0"/>
              <a:t>2.Чагыштырма атом массасы</a:t>
            </a:r>
            <a:r>
              <a:rPr lang="en-US" sz="2800" dirty="0" smtClean="0"/>
              <a:t>  </a:t>
            </a:r>
            <a:r>
              <a:rPr lang="tt-RU" sz="2800" dirty="0" smtClean="0"/>
              <a:t>А</a:t>
            </a:r>
            <a:r>
              <a:rPr lang="en-US" sz="2800" dirty="0" smtClean="0">
                <a:latin typeface="Palatino Linotype" pitchFamily="18" charset="0"/>
              </a:rPr>
              <a:t>r</a:t>
            </a:r>
            <a:r>
              <a:rPr lang="en-US" sz="2800" dirty="0" smtClean="0"/>
              <a:t>(</a:t>
            </a:r>
            <a:r>
              <a:rPr lang="ru-RU" sz="2800" dirty="0" smtClean="0"/>
              <a:t>О)=</a:t>
            </a:r>
            <a:r>
              <a:rPr lang="en-US" sz="2800" dirty="0" smtClean="0"/>
              <a:t>16</a:t>
            </a:r>
            <a:endParaRPr lang="tt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/>
              <a:t>3.Валентлыгы –   </a:t>
            </a:r>
            <a:r>
              <a:rPr lang="en-US" sz="2800" dirty="0" smtClean="0"/>
              <a:t>II</a:t>
            </a:r>
            <a:endParaRPr lang="ru-RU" sz="2800" dirty="0" smtClean="0"/>
          </a:p>
          <a:p>
            <a:pPr>
              <a:lnSpc>
                <a:spcPct val="150000"/>
              </a:lnSpc>
            </a:pPr>
            <a:r>
              <a:rPr lang="ru-RU" sz="2800" dirty="0" smtClean="0"/>
              <a:t>4.Табигатьт</a:t>
            </a:r>
            <a:r>
              <a:rPr lang="tt-RU" sz="2800" dirty="0" smtClean="0"/>
              <a:t>ә </a:t>
            </a:r>
            <a:r>
              <a:rPr lang="ru-RU" sz="2800" dirty="0" err="1" smtClean="0"/>
              <a:t>очравы</a:t>
            </a:r>
            <a:r>
              <a:rPr lang="ru-RU" sz="2800" dirty="0" smtClean="0"/>
              <a:t>:</a:t>
            </a:r>
            <a:r>
              <a:rPr lang="en-US" sz="2800" dirty="0" smtClean="0"/>
              <a:t> </a:t>
            </a:r>
            <a:r>
              <a:rPr lang="tt-RU" sz="2800" dirty="0" smtClean="0"/>
              <a:t>һава ,су ,ком,таш, минераллар, органик матдәләр  ...</a:t>
            </a:r>
            <a:endParaRPr lang="en-US" sz="2800" dirty="0" smtClean="0"/>
          </a:p>
          <a:p>
            <a:endParaRPr 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764704"/>
            <a:ext cx="7848872" cy="1080120"/>
          </a:xfrm>
          <a:solidFill>
            <a:srgbClr val="CCECFF"/>
          </a:solidFill>
        </p:spPr>
        <p:txBody>
          <a:bodyPr/>
          <a:lstStyle/>
          <a:p>
            <a:r>
              <a:rPr lang="tt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Җир кабыгында </a:t>
            </a:r>
            <a:br>
              <a:rPr lang="tt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tt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кислородның таралуы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8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2028824"/>
            <a:ext cx="8352606" cy="680095"/>
          </a:xfrm>
          <a:solidFill>
            <a:srgbClr val="CCECFF"/>
          </a:solidFill>
          <a:ln>
            <a:solidFill>
              <a:srgbClr val="CC0099"/>
            </a:solidFill>
          </a:ln>
        </p:spPr>
        <p:txBody>
          <a:bodyPr/>
          <a:lstStyle/>
          <a:p>
            <a:pPr algn="ctr">
              <a:buFontTx/>
              <a:buNone/>
            </a:pPr>
            <a:r>
              <a:rPr lang="ru-RU" sz="2400" b="1" dirty="0">
                <a:solidFill>
                  <a:srgbClr val="800000"/>
                </a:solidFill>
              </a:rPr>
              <a:t>       </a:t>
            </a:r>
            <a:r>
              <a:rPr lang="ru-RU" sz="2400" b="1" dirty="0"/>
              <a:t>Кислород  </a:t>
            </a:r>
            <a:r>
              <a:rPr lang="ru-RU" sz="2400" b="1" dirty="0" smtClean="0"/>
              <a:t> 1   </a:t>
            </a:r>
            <a:r>
              <a:rPr lang="ru-RU" sz="2400" b="1" dirty="0" err="1" smtClean="0"/>
              <a:t>урында</a:t>
            </a:r>
            <a:r>
              <a:rPr lang="ru-RU" sz="2400" b="1" dirty="0" smtClean="0"/>
              <a:t> тора </a:t>
            </a:r>
            <a:r>
              <a:rPr lang="ru-RU" sz="2400" b="1" dirty="0"/>
              <a:t>(масса </a:t>
            </a:r>
            <a:r>
              <a:rPr lang="ru-RU" sz="2400" b="1" dirty="0" err="1"/>
              <a:t>буенча</a:t>
            </a:r>
            <a:r>
              <a:rPr lang="ru-RU" sz="2400" b="1" dirty="0"/>
              <a:t> %) </a:t>
            </a:r>
            <a:endParaRPr lang="ru-RU" sz="2400" b="1" dirty="0" smtClean="0"/>
          </a:p>
          <a:p>
            <a:pPr algn="ctr">
              <a:buFontTx/>
              <a:buNone/>
            </a:pPr>
            <a:r>
              <a:rPr lang="ru-RU" sz="2400" b="1" dirty="0" smtClean="0"/>
              <a:t> </a:t>
            </a:r>
            <a:endParaRPr lang="en-US" sz="2400" b="1" dirty="0"/>
          </a:p>
          <a:p>
            <a:endParaRPr lang="ru-RU" dirty="0">
              <a:solidFill>
                <a:srgbClr val="800000"/>
              </a:solidFill>
            </a:endParaRPr>
          </a:p>
        </p:txBody>
      </p:sp>
      <p:sp>
        <p:nvSpPr>
          <p:cNvPr id="278532" name="WordArt 4"/>
          <p:cNvSpPr>
            <a:spLocks noChangeArrowheads="1" noChangeShapeType="1" noTextEdit="1"/>
          </p:cNvSpPr>
          <p:nvPr/>
        </p:nvSpPr>
        <p:spPr bwMode="auto">
          <a:xfrm>
            <a:off x="900113" y="0"/>
            <a:ext cx="7473950" cy="20288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4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  </a:t>
            </a:r>
            <a:endParaRPr lang="ru-RU" sz="44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pic>
        <p:nvPicPr>
          <p:cNvPr id="278533" name="Picture 5" descr="сканирование00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780928"/>
            <a:ext cx="2952750" cy="3456384"/>
          </a:xfrm>
          <a:prstGeom prst="rect">
            <a:avLst/>
          </a:prstGeom>
          <a:noFill/>
          <a:ln w="9525">
            <a:solidFill>
              <a:srgbClr val="CC3399"/>
            </a:solidFill>
            <a:miter lim="800000"/>
            <a:headEnd/>
            <a:tailEnd/>
          </a:ln>
        </p:spPr>
      </p:pic>
      <p:sp>
        <p:nvSpPr>
          <p:cNvPr id="278534" name="Rectangle 6"/>
          <p:cNvSpPr>
            <a:spLocks noChangeArrowheads="1"/>
          </p:cNvSpPr>
          <p:nvPr/>
        </p:nvSpPr>
        <p:spPr bwMode="auto">
          <a:xfrm>
            <a:off x="3924300" y="2780928"/>
            <a:ext cx="4392613" cy="3600400"/>
          </a:xfrm>
          <a:prstGeom prst="rect">
            <a:avLst/>
          </a:prstGeom>
          <a:solidFill>
            <a:srgbClr val="FEF4FC"/>
          </a:solidFill>
          <a:ln w="9525">
            <a:solidFill>
              <a:srgbClr val="993366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1" dirty="0">
                <a:solidFill>
                  <a:srgbClr val="CC0099"/>
                </a:solidFill>
              </a:rPr>
              <a:t>     </a:t>
            </a:r>
            <a:r>
              <a:rPr lang="ru-RU" sz="2400" b="1" dirty="0"/>
              <a:t>1 - кислород - 49</a:t>
            </a:r>
          </a:p>
          <a:p>
            <a:pPr algn="ctr"/>
            <a:r>
              <a:rPr lang="ru-RU" b="1" dirty="0"/>
              <a:t>      </a:t>
            </a:r>
            <a:r>
              <a:rPr lang="ru-RU" sz="2000" b="1" dirty="0"/>
              <a:t>2 - алюминий - 7</a:t>
            </a:r>
          </a:p>
          <a:p>
            <a:pPr algn="ctr"/>
            <a:r>
              <a:rPr lang="ru-RU" b="1" dirty="0"/>
              <a:t>      3 - железо - 5</a:t>
            </a:r>
          </a:p>
          <a:p>
            <a:pPr algn="ctr"/>
            <a:r>
              <a:rPr lang="ru-RU" b="1" dirty="0"/>
              <a:t>      4 - кальций - 4</a:t>
            </a:r>
          </a:p>
          <a:p>
            <a:pPr algn="ctr"/>
            <a:r>
              <a:rPr lang="ru-RU" b="1" dirty="0"/>
              <a:t>      5 - натрий - 2</a:t>
            </a:r>
          </a:p>
          <a:p>
            <a:pPr algn="ctr"/>
            <a:r>
              <a:rPr lang="ru-RU" b="1" dirty="0"/>
              <a:t>      6 - калий - 2</a:t>
            </a:r>
          </a:p>
          <a:p>
            <a:pPr algn="ctr"/>
            <a:r>
              <a:rPr lang="ru-RU" b="1" dirty="0"/>
              <a:t>      7 - магний - 2 </a:t>
            </a:r>
          </a:p>
          <a:p>
            <a:pPr algn="ctr"/>
            <a:r>
              <a:rPr lang="ru-RU" b="1" dirty="0"/>
              <a:t>      8 - водород - 1</a:t>
            </a:r>
          </a:p>
          <a:p>
            <a:pPr algn="ctr"/>
            <a:r>
              <a:rPr lang="ru-RU" b="1" dirty="0"/>
              <a:t>      9 - остальные - 2</a:t>
            </a:r>
          </a:p>
          <a:p>
            <a:pPr algn="ctr"/>
            <a:r>
              <a:rPr lang="ru-RU" b="1" dirty="0"/>
              <a:t>    </a:t>
            </a:r>
            <a:r>
              <a:rPr lang="ru-RU" sz="2400" b="1" dirty="0"/>
              <a:t>10 - кремний - 26</a:t>
            </a:r>
          </a:p>
        </p:txBody>
      </p:sp>
      <p:sp>
        <p:nvSpPr>
          <p:cNvPr id="278535" name="AutoShape 7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6597650"/>
            <a:ext cx="323850" cy="260350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8536" name="AutoShape 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597650"/>
            <a:ext cx="323850" cy="260350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78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7853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78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78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8531" grpId="0" build="p" animBg="1"/>
      <p:bldP spid="27853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Кремний ( </a:t>
            </a:r>
            <a:r>
              <a:rPr lang="en-US" b="1" dirty="0" smtClean="0"/>
              <a:t>IV) </a:t>
            </a:r>
            <a:r>
              <a:rPr lang="tt-RU" b="1" dirty="0" smtClean="0"/>
              <a:t>оксиды</a:t>
            </a:r>
            <a:r>
              <a:rPr lang="ru-RU" b="1" dirty="0" smtClean="0"/>
              <a:t>– </a:t>
            </a:r>
            <a:r>
              <a:rPr lang="en-US" b="1" dirty="0" smtClean="0"/>
              <a:t>SiO</a:t>
            </a:r>
            <a:r>
              <a:rPr lang="en-US" b="1" baseline="-25000" dirty="0" smtClean="0"/>
              <a:t>2</a:t>
            </a:r>
            <a:endParaRPr lang="ru-RU" b="1" dirty="0"/>
          </a:p>
        </p:txBody>
      </p:sp>
      <p:pic>
        <p:nvPicPr>
          <p:cNvPr id="24579" name="Содержимое 9" descr="342028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9125" y="1600200"/>
            <a:ext cx="3857625" cy="2187575"/>
          </a:xfrm>
        </p:spPr>
      </p:pic>
      <p:pic>
        <p:nvPicPr>
          <p:cNvPr id="24580" name="Содержимое 7" descr="PINN30.JPG"/>
          <p:cNvPicPr>
            <a:picLocks noGrp="1" noChangeAspect="1"/>
          </p:cNvPicPr>
          <p:nvPr>
            <p:ph sz="quarter" idx="3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063" y="3938588"/>
            <a:ext cx="3616325" cy="2187575"/>
          </a:xfrm>
        </p:spPr>
      </p:pic>
      <p:pic>
        <p:nvPicPr>
          <p:cNvPr id="24581" name="Содержимое 8" descr="342063.JPG"/>
          <p:cNvPicPr>
            <a:picLocks noGrp="1" noChangeAspect="1"/>
          </p:cNvPicPr>
          <p:nvPr>
            <p:ph sz="quarter" idx="4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429125" y="3938588"/>
            <a:ext cx="3878263" cy="2187575"/>
          </a:xfrm>
        </p:spPr>
      </p:pic>
      <p:pic>
        <p:nvPicPr>
          <p:cNvPr id="24582" name="Содержимое 11" descr="342021.JPG"/>
          <p:cNvPicPr>
            <a:picLocks noGrp="1" noChangeAspect="1"/>
          </p:cNvPicPr>
          <p:nvPr>
            <p:ph sz="quarter" idx="1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500063" y="1600200"/>
            <a:ext cx="3616325" cy="21859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Алюминий оксиды- </a:t>
            </a:r>
            <a:r>
              <a:rPr lang="en-US" b="1" dirty="0" smtClean="0"/>
              <a:t>Al</a:t>
            </a:r>
            <a:r>
              <a:rPr lang="en-US" b="1" baseline="-25000" dirty="0" smtClean="0"/>
              <a:t>2</a:t>
            </a:r>
            <a:r>
              <a:rPr lang="en-US" b="1" dirty="0" smtClean="0"/>
              <a:t>O</a:t>
            </a:r>
            <a:r>
              <a:rPr lang="en-US" b="1" baseline="-25000" dirty="0" smtClean="0"/>
              <a:t>3</a:t>
            </a:r>
            <a:endParaRPr lang="ru-RU" b="1" dirty="0"/>
          </a:p>
        </p:txBody>
      </p:sp>
      <p:pic>
        <p:nvPicPr>
          <p:cNvPr id="25603" name="Содержимое 8" descr="342062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63" y="1571625"/>
            <a:ext cx="3643312" cy="2185988"/>
          </a:xfrm>
        </p:spPr>
      </p:pic>
      <p:pic>
        <p:nvPicPr>
          <p:cNvPr id="25604" name="Содержимое 9" descr="342023.JPG"/>
          <p:cNvPicPr>
            <a:picLocks noGrp="1" noChangeAspect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4875" y="1600200"/>
            <a:ext cx="4071938" cy="2185988"/>
          </a:xfrm>
        </p:spPr>
      </p:pic>
      <p:pic>
        <p:nvPicPr>
          <p:cNvPr id="25605" name="Содержимое 10" descr="342045.JPG"/>
          <p:cNvPicPr>
            <a:picLocks noGrp="1" noChangeAspect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00063" y="3938588"/>
            <a:ext cx="3616325" cy="2187575"/>
          </a:xfrm>
        </p:spPr>
      </p:pic>
      <p:pic>
        <p:nvPicPr>
          <p:cNvPr id="25606" name="Содержимое 11" descr="342044.JPG"/>
          <p:cNvPicPr>
            <a:picLocks noGrp="1" noChangeAspect="1"/>
          </p:cNvPicPr>
          <p:nvPr>
            <p:ph sz="quarter" idx="4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4714875" y="3938588"/>
            <a:ext cx="4071938" cy="2187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L08p1p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04813"/>
            <a:ext cx="7620000" cy="5715000"/>
          </a:xfrm>
          <a:prstGeom prst="rect">
            <a:avLst/>
          </a:prstGeom>
          <a:noFill/>
        </p:spPr>
      </p:pic>
      <p:sp>
        <p:nvSpPr>
          <p:cNvPr id="7173" name="WordArt 5"/>
          <p:cNvSpPr>
            <a:spLocks noChangeArrowheads="1" noChangeShapeType="1" noTextEdit="1"/>
          </p:cNvSpPr>
          <p:nvPr/>
        </p:nvSpPr>
        <p:spPr bwMode="auto">
          <a:xfrm>
            <a:off x="827089" y="4581128"/>
            <a:ext cx="7345312" cy="15418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</a:t>
            </a:r>
          </a:p>
          <a:p>
            <a:pPr algn="ctr"/>
            <a:r>
              <a:rPr lang="ru-RU" sz="3600" b="1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    </a:t>
            </a:r>
            <a:r>
              <a:rPr lang="ru-RU" sz="3600" b="1" dirty="0" err="1" smtClean="0">
                <a:solidFill>
                  <a:schemeClr val="bg1"/>
                </a:solidFill>
              </a:rPr>
              <a:t>Атмосферада</a:t>
            </a:r>
            <a:r>
              <a:rPr lang="ru-RU" sz="3600" b="1" dirty="0" smtClean="0">
                <a:solidFill>
                  <a:schemeClr val="bg1"/>
                </a:solidFill>
              </a:rPr>
              <a:t> 21 % кислород бар  (1\5 часть).</a:t>
            </a:r>
            <a:endParaRPr lang="en-US" sz="3600" b="1" dirty="0" smtClean="0">
              <a:solidFill>
                <a:schemeClr val="bg1"/>
              </a:solidFill>
            </a:endParaRPr>
          </a:p>
          <a:p>
            <a:pPr algn="ctr"/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75656" y="3133535"/>
            <a:ext cx="6264696" cy="341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90000"/>
              </a:lnSpc>
            </a:pPr>
            <a:endParaRPr lang="en-US" b="1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3554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500063" y="285750"/>
            <a:ext cx="8229600" cy="1139825"/>
          </a:xfrm>
        </p:spPr>
        <p:txBody>
          <a:bodyPr/>
          <a:lstStyle/>
          <a:p>
            <a:pPr eaLnBrk="1" hangingPunct="1"/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Су -өч төрле агрегат халәттә булырга мөмкин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7624" y="4509120"/>
            <a:ext cx="68407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tt-RU" sz="4000" b="1" dirty="0" smtClean="0"/>
              <a:t> Чиста суда </a:t>
            </a:r>
            <a:r>
              <a:rPr lang="ru-RU" sz="4000" b="1" dirty="0" smtClean="0"/>
              <a:t>–           88</a:t>
            </a:r>
            <a:r>
              <a:rPr lang="en-US" sz="4000" b="1" dirty="0" smtClean="0"/>
              <a:t>,</a:t>
            </a:r>
            <a:r>
              <a:rPr lang="ru-RU" sz="4000" b="1" dirty="0" smtClean="0"/>
              <a:t>8</a:t>
            </a:r>
            <a:r>
              <a:rPr lang="en-US" sz="4000" b="1" dirty="0" smtClean="0"/>
              <a:t> %,</a:t>
            </a:r>
            <a:endParaRPr lang="tt-RU" sz="4000" b="1" dirty="0" smtClean="0"/>
          </a:p>
          <a:p>
            <a:pPr>
              <a:lnSpc>
                <a:spcPct val="80000"/>
              </a:lnSpc>
            </a:pPr>
            <a:endParaRPr lang="tt-RU" sz="4000" b="1" dirty="0" smtClean="0"/>
          </a:p>
          <a:p>
            <a:pPr>
              <a:lnSpc>
                <a:spcPct val="80000"/>
              </a:lnSpc>
            </a:pPr>
            <a:r>
              <a:rPr lang="ru-RU" sz="4000" b="1" dirty="0" smtClean="0"/>
              <a:t> </a:t>
            </a:r>
            <a:r>
              <a:rPr lang="ru-RU" sz="4000" b="1" dirty="0" err="1" smtClean="0"/>
              <a:t>диңгез суында</a:t>
            </a:r>
            <a:r>
              <a:rPr lang="ru-RU" sz="4000" b="1" dirty="0" smtClean="0"/>
              <a:t> –    8</a:t>
            </a:r>
            <a:r>
              <a:rPr lang="en-US" sz="4000" b="1" dirty="0" smtClean="0"/>
              <a:t>5,8 % </a:t>
            </a:r>
            <a:r>
              <a:rPr lang="tt-RU" sz="4000" b="1" dirty="0" smtClean="0"/>
              <a:t> 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115616" y="1700808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1619672" y="26064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Кислород – </a:t>
            </a:r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тере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организмда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pic>
        <p:nvPicPr>
          <p:cNvPr id="21507" name="Picture 7" descr="DSC05186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988840"/>
            <a:ext cx="3960440" cy="2880320"/>
          </a:xfrm>
        </p:spPr>
      </p:pic>
      <p:sp>
        <p:nvSpPr>
          <p:cNvPr id="2150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7544" y="1340768"/>
            <a:ext cx="8280920" cy="576064"/>
          </a:xfrm>
        </p:spPr>
        <p:txBody>
          <a:bodyPr/>
          <a:lstStyle/>
          <a:p>
            <a:pPr eaLnBrk="1" hangingPunct="1">
              <a:buNone/>
            </a:pPr>
            <a:r>
              <a:rPr lang="ru-RU" dirty="0" err="1" smtClean="0"/>
              <a:t>Аксым</a:t>
            </a:r>
            <a:r>
              <a:rPr lang="ru-RU" dirty="0" smtClean="0"/>
              <a:t>, май , углевод, гормон, фермент</a:t>
            </a:r>
          </a:p>
          <a:p>
            <a:pPr eaLnBrk="1" hangingPunct="1"/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4941167"/>
            <a:ext cx="4536504" cy="1101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</a:pPr>
            <a:r>
              <a:rPr lang="ru-RU" sz="3200" dirty="0" smtClean="0">
                <a:solidFill>
                  <a:prstClr val="black"/>
                </a:solidFill>
                <a:latin typeface="Calibri"/>
              </a:rPr>
              <a:t> 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Имезүчеләрдә тәннең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lvl="0" indent="-342900">
              <a:spcBef>
                <a:spcPct val="20000"/>
              </a:spcBef>
            </a:pP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    62%  О </a:t>
            </a:r>
            <a:r>
              <a:rPr lang="ru-RU" sz="2800" dirty="0" err="1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алып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тора</a:t>
            </a:r>
          </a:p>
        </p:txBody>
      </p:sp>
      <p:pic>
        <p:nvPicPr>
          <p:cNvPr id="9" name="Picture 2" descr="F:\атналык 2011.11\кислород\ma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988840"/>
            <a:ext cx="2016224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en-US" sz="3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II.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Кислород –</a:t>
            </a:r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гади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ru-RU" sz="3600" b="1" dirty="0" err="1" smtClean="0">
                <a:solidFill>
                  <a:schemeClr val="accent4">
                    <a:lumMod val="50000"/>
                  </a:schemeClr>
                </a:solidFill>
                <a:latin typeface="Tahoma" pitchFamily="34" charset="0"/>
                <a:cs typeface="Tahoma" pitchFamily="34" charset="0"/>
              </a:rPr>
              <a:t>матдә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ahoma" pitchFamily="34" charset="0"/>
              <a:cs typeface="Tahoma" pitchFamily="34" charset="0"/>
            </a:endParaRPr>
          </a:p>
        </p:txBody>
      </p:sp>
      <p:sp>
        <p:nvSpPr>
          <p:cNvPr id="26628" name="Текст 3"/>
          <p:cNvSpPr>
            <a:spLocks noGrp="1"/>
          </p:cNvSpPr>
          <p:nvPr>
            <p:ph type="body" sz="half" idx="2"/>
          </p:nvPr>
        </p:nvSpPr>
        <p:spPr>
          <a:xfrm>
            <a:off x="683568" y="5085184"/>
            <a:ext cx="8003232" cy="1040979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None/>
            </a:pPr>
            <a:r>
              <a:rPr lang="ru-RU" sz="2000" b="1" dirty="0" smtClean="0"/>
              <a:t>  </a:t>
            </a:r>
          </a:p>
          <a:p>
            <a:pPr eaLnBrk="1" hangingPunct="1">
              <a:lnSpc>
                <a:spcPct val="90000"/>
              </a:lnSpc>
              <a:buNone/>
            </a:pPr>
            <a:r>
              <a:rPr lang="ru-RU" sz="2000" b="1" dirty="0" smtClean="0"/>
              <a:t> </a:t>
            </a:r>
            <a:r>
              <a:rPr lang="tt-RU" sz="2000" b="1" dirty="0" smtClean="0"/>
              <a:t> </a:t>
            </a:r>
            <a:endParaRPr lang="ru-RU" sz="2000" b="1" dirty="0" smtClean="0"/>
          </a:p>
          <a:p>
            <a:pPr eaLnBrk="1" hangingPunct="1">
              <a:lnSpc>
                <a:spcPct val="90000"/>
              </a:lnSpc>
            </a:pPr>
            <a:endParaRPr lang="ru-RU" sz="2000" b="1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268760"/>
            <a:ext cx="8363272" cy="4248472"/>
          </a:xfrm>
        </p:spPr>
        <p:txBody>
          <a:bodyPr/>
          <a:lstStyle/>
          <a:p>
            <a:r>
              <a:rPr lang="en-US" sz="2800" b="1" dirty="0" smtClean="0"/>
              <a:t>1</a:t>
            </a:r>
            <a:r>
              <a:rPr lang="tt-RU" sz="2800" b="1" dirty="0" smtClean="0"/>
              <a:t>.Химик формуласы  - </a:t>
            </a:r>
            <a:r>
              <a:rPr lang="ru-RU" sz="2800" b="1" dirty="0" smtClean="0"/>
              <a:t>О</a:t>
            </a:r>
            <a:r>
              <a:rPr lang="ru-RU" sz="2800" b="1" baseline="-25000" dirty="0" smtClean="0"/>
              <a:t>2</a:t>
            </a:r>
            <a:r>
              <a:rPr lang="ru-RU" sz="2800" b="1" dirty="0" smtClean="0"/>
              <a:t> </a:t>
            </a:r>
            <a:endParaRPr lang="tt-RU" sz="2800" b="1" dirty="0" smtClean="0"/>
          </a:p>
          <a:p>
            <a:r>
              <a:rPr lang="tt-RU" sz="2800" b="1" dirty="0" smtClean="0"/>
              <a:t>2.Молекуляр һәм моляр массасы</a:t>
            </a:r>
            <a:r>
              <a:rPr lang="en-US" sz="2800" b="1" dirty="0" smtClean="0"/>
              <a:t> </a:t>
            </a:r>
            <a:endParaRPr lang="tt-RU" sz="2800" b="1" dirty="0" smtClean="0"/>
          </a:p>
          <a:p>
            <a:pPr>
              <a:buNone/>
            </a:pPr>
            <a:r>
              <a:rPr lang="tt-RU" sz="2800" b="1" dirty="0" smtClean="0"/>
              <a:t>                                           </a:t>
            </a:r>
            <a:r>
              <a:rPr lang="en-US" sz="2800" b="1" dirty="0" err="1" smtClean="0"/>
              <a:t>Mr</a:t>
            </a:r>
            <a:r>
              <a:rPr lang="ru-RU" sz="2800" b="1" dirty="0" smtClean="0"/>
              <a:t>(О</a:t>
            </a:r>
            <a:r>
              <a:rPr lang="ru-RU" sz="2800" b="1" baseline="-25000" dirty="0" smtClean="0"/>
              <a:t>2</a:t>
            </a:r>
            <a:r>
              <a:rPr lang="ru-RU" sz="2800" b="1" dirty="0" smtClean="0"/>
              <a:t>)=32; М =32 г/моль.</a:t>
            </a:r>
            <a:endParaRPr lang="tt-RU" sz="2800" b="1" dirty="0" smtClean="0"/>
          </a:p>
          <a:p>
            <a:r>
              <a:rPr lang="tt-RU" sz="2800" b="1" dirty="0" smtClean="0"/>
              <a:t>3.Ачылу тарихы</a:t>
            </a:r>
          </a:p>
          <a:p>
            <a:r>
              <a:rPr lang="tt-RU" sz="2800" b="1" dirty="0" smtClean="0"/>
              <a:t>4.Физик үзлекләре</a:t>
            </a:r>
          </a:p>
          <a:p>
            <a:r>
              <a:rPr lang="tt-RU" sz="2800" b="1" dirty="0" smtClean="0"/>
              <a:t>5.Химик үзлекләре</a:t>
            </a:r>
          </a:p>
          <a:p>
            <a:r>
              <a:rPr lang="tt-RU" sz="2800" b="1" dirty="0" smtClean="0"/>
              <a:t>6.Табу</a:t>
            </a:r>
          </a:p>
          <a:p>
            <a:r>
              <a:rPr lang="tt-RU" sz="2800" b="1" dirty="0" smtClean="0"/>
              <a:t>7.Куллану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>
          <a:xfrm>
            <a:off x="428625" y="214313"/>
            <a:ext cx="8229600" cy="11398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Карл </a:t>
            </a:r>
            <a:r>
              <a:rPr lang="ru-RU" b="1" dirty="0" err="1"/>
              <a:t>Шееле</a:t>
            </a:r>
            <a:r>
              <a:rPr lang="ru-RU" b="1" dirty="0"/>
              <a:t>,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Швеция </a:t>
            </a:r>
            <a:r>
              <a:rPr lang="ru-RU" b="1" u="sng" dirty="0" smtClean="0"/>
              <a:t>1772 год:</a:t>
            </a:r>
            <a:r>
              <a:rPr lang="ru-RU" dirty="0" smtClean="0"/>
              <a:t> </a:t>
            </a:r>
            <a:endParaRPr lang="ru-RU" b="1" dirty="0"/>
          </a:p>
        </p:txBody>
      </p:sp>
      <p:pic>
        <p:nvPicPr>
          <p:cNvPr id="28675" name="Picture 8" descr="C:\Documents and Settings\Владелец\Мои документы\Мои рисунки\Карл Шееле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9552" y="1484784"/>
            <a:ext cx="3071812" cy="4131344"/>
          </a:xfrm>
          <a:noFill/>
          <a:ln>
            <a:solidFill>
              <a:schemeClr val="tx2">
                <a:lumMod val="75000"/>
              </a:schemeClr>
            </a:solidFill>
          </a:ln>
        </p:spPr>
      </p:pic>
      <p:sp>
        <p:nvSpPr>
          <p:cNvPr id="28676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283968" y="1412776"/>
            <a:ext cx="4402832" cy="4392489"/>
          </a:xfrm>
        </p:spPr>
        <p:txBody>
          <a:bodyPr/>
          <a:lstStyle/>
          <a:p>
            <a:pPr lvl="5">
              <a:lnSpc>
                <a:spcPct val="80000"/>
              </a:lnSpc>
            </a:pPr>
            <a:r>
              <a:rPr lang="ru-RU" b="1" u="sng" dirty="0" smtClean="0"/>
              <a:t> </a:t>
            </a:r>
            <a:endParaRPr lang="ru-RU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«Атмосферный воздух состоит из двух частей: «огненный воздух» - поддерживает дыхание и горение, «испорченный воздух» - не поддерживает горения».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/>
              <a:t>Джозеф Пристли,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Англия</a:t>
            </a:r>
            <a:r>
              <a:rPr lang="ru-RU" b="1" dirty="0"/>
              <a:t>, 1774 </a:t>
            </a:r>
            <a:r>
              <a:rPr lang="ru-RU" b="1" dirty="0" smtClean="0"/>
              <a:t>год</a:t>
            </a:r>
            <a:endParaRPr lang="ru-RU" b="1" dirty="0"/>
          </a:p>
        </p:txBody>
      </p:sp>
      <p:sp>
        <p:nvSpPr>
          <p:cNvPr id="29699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  <a:buNone/>
            </a:pPr>
            <a:r>
              <a:rPr lang="en-US" sz="4000" dirty="0" smtClean="0"/>
              <a:t> </a:t>
            </a:r>
            <a:r>
              <a:rPr lang="ru-RU" sz="4000" dirty="0" err="1" smtClean="0"/>
              <a:t>Терекөмеш оксидын</a:t>
            </a:r>
            <a:r>
              <a:rPr lang="ru-RU" sz="4000" dirty="0" smtClean="0"/>
              <a:t> </a:t>
            </a:r>
            <a:r>
              <a:rPr lang="ru-RU" sz="4000" dirty="0" err="1" smtClean="0"/>
              <a:t>таркатып</a:t>
            </a:r>
            <a:r>
              <a:rPr lang="ru-RU" sz="4000" dirty="0" smtClean="0"/>
              <a:t> кислород </a:t>
            </a:r>
            <a:r>
              <a:rPr lang="ru-RU" sz="4000" dirty="0" err="1" smtClean="0"/>
              <a:t>таба</a:t>
            </a:r>
            <a:endParaRPr lang="ru-RU" sz="4000" dirty="0" smtClean="0"/>
          </a:p>
          <a:p>
            <a:pPr algn="ctr" eaLnBrk="1" hangingPunct="1">
              <a:lnSpc>
                <a:spcPct val="80000"/>
              </a:lnSpc>
              <a:buNone/>
            </a:pPr>
            <a:r>
              <a:rPr lang="en-US" sz="4000" dirty="0" smtClean="0"/>
              <a:t>2HgO  = 2Hg + O2 </a:t>
            </a:r>
          </a:p>
          <a:p>
            <a:pPr algn="ctr" eaLnBrk="1" hangingPunct="1">
              <a:lnSpc>
                <a:spcPct val="80000"/>
              </a:lnSpc>
              <a:buNone/>
            </a:pPr>
            <a:r>
              <a:rPr lang="en-US" sz="4000" dirty="0" smtClean="0"/>
              <a:t>               </a:t>
            </a:r>
            <a:endParaRPr lang="ru-RU" sz="4000" dirty="0" smtClean="0"/>
          </a:p>
          <a:p>
            <a:pPr eaLnBrk="1" hangingPunct="1">
              <a:lnSpc>
                <a:spcPct val="80000"/>
              </a:lnSpc>
            </a:pPr>
            <a:endParaRPr lang="ru-RU" dirty="0" smtClean="0"/>
          </a:p>
        </p:txBody>
      </p:sp>
      <p:pic>
        <p:nvPicPr>
          <p:cNvPr id="29700" name="Picture 7" descr="C:\Documents and Settings\Владелец\Мои документы\Мои рисунки\пристли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716016" y="1714500"/>
            <a:ext cx="3672408" cy="4419600"/>
          </a:xfrm>
          <a:noFill/>
          <a:ln>
            <a:solidFill>
              <a:schemeClr val="tx2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Джозеф </a:t>
            </a:r>
            <a:r>
              <a:rPr lang="ru-RU" b="1" dirty="0" smtClean="0"/>
              <a:t>Пристли </a:t>
            </a:r>
            <a:r>
              <a:rPr lang="tt-RU" b="1" dirty="0" smtClean="0"/>
              <a:t>тәҗрибәсе</a:t>
            </a:r>
            <a:endParaRPr lang="ru-RU" dirty="0"/>
          </a:p>
        </p:txBody>
      </p:sp>
      <p:pic>
        <p:nvPicPr>
          <p:cNvPr id="141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4784"/>
            <a:ext cx="3960440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484784"/>
            <a:ext cx="4248472" cy="48965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40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err="1"/>
              <a:t>Антуан</a:t>
            </a:r>
            <a:r>
              <a:rPr lang="ru-RU" b="1" dirty="0"/>
              <a:t> Лоран Лавуазье, Франция, 1777 год</a:t>
            </a:r>
          </a:p>
        </p:txBody>
      </p:sp>
      <p:pic>
        <p:nvPicPr>
          <p:cNvPr id="31747" name="Picture 7" descr="C:\Documents and Settings\Владелец\Мои документы\Мои рисунки\лавуазье.pn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5616" y="1556792"/>
            <a:ext cx="3168352" cy="4457700"/>
          </a:xfr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</p:pic>
      <p:sp>
        <p:nvSpPr>
          <p:cNvPr id="31748" name="Rectangle 6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/>
            <a:r>
              <a:rPr lang="ru-RU" sz="2800" dirty="0" smtClean="0"/>
              <a:t>Подлинная природа этого газа была установлена во Франции. Название </a:t>
            </a:r>
            <a:r>
              <a:rPr lang="ru-RU" sz="2800" dirty="0" err="1" smtClean="0"/>
              <a:t>Oxygenium</a:t>
            </a:r>
            <a:r>
              <a:rPr lang="ru-RU" sz="2800" dirty="0" smtClean="0"/>
              <a:t> – кислотообразующий, предложено Лавуазье.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  <a:solidFill>
            <a:srgbClr val="CCECFF"/>
          </a:solidFill>
        </p:spPr>
        <p:txBody>
          <a:bodyPr/>
          <a:lstStyle/>
          <a:p>
            <a:endParaRPr lang="ru-RU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4968875"/>
          </a:xfrm>
          <a:solidFill>
            <a:srgbClr val="CCECFF"/>
          </a:solidFill>
        </p:spPr>
        <p:txBody>
          <a:bodyPr/>
          <a:lstStyle/>
          <a:p>
            <a:r>
              <a:rPr lang="tt-RU" dirty="0">
                <a:latin typeface="Tahoma" pitchFamily="34" charset="0"/>
                <a:cs typeface="Tahoma" pitchFamily="34" charset="0"/>
              </a:rPr>
              <a:t>Сказка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0" y="2524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34149" name="Object 5"/>
          <p:cNvGraphicFramePr>
            <a:graphicFrameLocks noChangeAspect="1"/>
          </p:cNvGraphicFramePr>
          <p:nvPr/>
        </p:nvGraphicFramePr>
        <p:xfrm>
          <a:off x="2484438" y="2492375"/>
          <a:ext cx="4103687" cy="2881313"/>
        </p:xfrm>
        <a:graphic>
          <a:graphicData uri="http://schemas.openxmlformats.org/presentationml/2006/ole">
            <p:oleObj spid="_x0000_s140293" name="Image" r:id="rId3" imgW="2743200" imgH="2743200" progId="">
              <p:embed/>
            </p:oleObj>
          </a:graphicData>
        </a:graphic>
      </p:graphicFrame>
      <p:sp>
        <p:nvSpPr>
          <p:cNvPr id="134150" name="Rectangle 6"/>
          <p:cNvSpPr>
            <a:spLocks noChangeArrowheads="1"/>
          </p:cNvSpPr>
          <p:nvPr/>
        </p:nvSpPr>
        <p:spPr bwMode="auto">
          <a:xfrm>
            <a:off x="827088" y="1341438"/>
            <a:ext cx="7345362" cy="719137"/>
          </a:xfrm>
          <a:prstGeom prst="rect">
            <a:avLst/>
          </a:prstGeom>
          <a:solidFill>
            <a:srgbClr val="FEECF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2 KMnO</a:t>
            </a:r>
            <a:r>
              <a:rPr lang="en-US" sz="2800" b="1" baseline="-250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 =  K</a:t>
            </a:r>
            <a:r>
              <a:rPr lang="en-US" sz="2800" b="1" baseline="-25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MnO</a:t>
            </a:r>
            <a:r>
              <a:rPr lang="en-US" sz="2800" b="1" baseline="-25000" dirty="0">
                <a:solidFill>
                  <a:schemeClr val="accent1">
                    <a:lumMod val="50000"/>
                  </a:schemeClr>
                </a:solidFill>
              </a:rPr>
              <a:t>4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 +  MnO</a:t>
            </a:r>
            <a:r>
              <a:rPr lang="en-US" sz="2800" b="1" baseline="-25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 + O</a:t>
            </a:r>
            <a:r>
              <a:rPr lang="en-US" sz="2800" b="1" baseline="-25000" dirty="0">
                <a:solidFill>
                  <a:schemeClr val="accent1">
                    <a:lumMod val="50000"/>
                  </a:schemeClr>
                </a:solidFill>
              </a:rPr>
              <a:t>2</a:t>
            </a:r>
            <a:r>
              <a:rPr lang="en-US" sz="2800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↑</a:t>
            </a:r>
            <a:endParaRPr lang="ru-RU" sz="2800" b="1" baseline="-250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34151" name="Rectangle 7"/>
          <p:cNvSpPr>
            <a:spLocks noChangeArrowheads="1"/>
          </p:cNvSpPr>
          <p:nvPr/>
        </p:nvSpPr>
        <p:spPr bwMode="auto">
          <a:xfrm>
            <a:off x="1763713" y="5661025"/>
            <a:ext cx="5905500" cy="504825"/>
          </a:xfrm>
          <a:prstGeom prst="rect">
            <a:avLst/>
          </a:prstGeom>
          <a:solidFill>
            <a:srgbClr val="FEF0FD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КМ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nO</a:t>
            </a:r>
            <a:r>
              <a:rPr lang="en-US" sz="2000" b="1" baseline="-25000" dirty="0">
                <a:solidFill>
                  <a:schemeClr val="tx2">
                    <a:lumMod val="50000"/>
                  </a:schemeClr>
                </a:solidFill>
              </a:rPr>
              <a:t>4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 –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перманганат калия </a:t>
            </a:r>
            <a:r>
              <a:rPr lang="en-US" sz="2000" b="1" dirty="0">
                <a:solidFill>
                  <a:schemeClr val="tx2">
                    <a:lumMod val="50000"/>
                  </a:schemeClr>
                </a:solidFill>
              </a:rPr>
              <a:t>; </a:t>
            </a:r>
            <a:r>
              <a:rPr lang="ru-RU" sz="2000" b="1" dirty="0">
                <a:solidFill>
                  <a:schemeClr val="tx2">
                    <a:lumMod val="50000"/>
                  </a:schemeClr>
                </a:solidFill>
              </a:rPr>
              <a:t>1- стекловата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34152" name="WordArt 8"/>
          <p:cNvSpPr>
            <a:spLocks noChangeArrowheads="1" noChangeShapeType="1" noTextEdit="1"/>
          </p:cNvSpPr>
          <p:nvPr/>
        </p:nvSpPr>
        <p:spPr bwMode="auto">
          <a:xfrm>
            <a:off x="467544" y="188640"/>
            <a:ext cx="8010525" cy="10477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/>
                <a:cs typeface="Arial"/>
              </a:rPr>
              <a:t> </a:t>
            </a:r>
            <a:r>
              <a:rPr lang="tt-RU" sz="36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1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j-lt"/>
                <a:cs typeface="Arial"/>
              </a:rPr>
              <a:t>Кислородны лабораториядә табу</a:t>
            </a:r>
            <a:endParaRPr lang="ru-RU" sz="36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1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j-lt"/>
              <a:cs typeface="Arial"/>
            </a:endParaRPr>
          </a:p>
        </p:txBody>
      </p:sp>
      <p:sp>
        <p:nvSpPr>
          <p:cNvPr id="134153" name="AutoShape 9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820150" y="6524625"/>
            <a:ext cx="323850" cy="333375"/>
          </a:xfrm>
          <a:prstGeom prst="actionButtonBeginning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4154" name="AutoShape 10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0"/>
            <a:ext cx="358775" cy="287338"/>
          </a:xfrm>
          <a:prstGeom prst="actionButtonEnd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4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4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4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13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134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134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34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50" grpId="0" animBg="1"/>
      <p:bldP spid="134151" grpId="0" animBg="1"/>
      <p:bldP spid="13415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Физик </a:t>
            </a:r>
            <a:r>
              <a:rPr lang="ru-RU" b="1" dirty="0" err="1" smtClean="0">
                <a:latin typeface="Tahoma" pitchFamily="34" charset="0"/>
                <a:cs typeface="Tahoma" pitchFamily="34" charset="0"/>
              </a:rPr>
              <a:t>үзлекләре</a:t>
            </a:r>
            <a:r>
              <a:rPr lang="ru-RU" b="1" dirty="0" smtClean="0">
                <a:latin typeface="Tahoma" pitchFamily="34" charset="0"/>
                <a:cs typeface="Tahoma" pitchFamily="34" charset="0"/>
              </a:rPr>
              <a:t>:</a:t>
            </a:r>
            <a:endParaRPr lang="ru-RU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Газ</a:t>
            </a:r>
          </a:p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Тәме ,исе юк</a:t>
            </a:r>
          </a:p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Төссез</a:t>
            </a:r>
          </a:p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Һавадан бераз авыр </a:t>
            </a:r>
          </a:p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32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&gt; 29</a:t>
            </a:r>
            <a:endParaRPr lang="tt-RU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Суда аз эри</a:t>
            </a:r>
          </a:p>
          <a:p>
            <a:r>
              <a:rPr lang="tt-RU" sz="2400" dirty="0" smtClean="0">
                <a:latin typeface="Tahoma" pitchFamily="34" charset="0"/>
                <a:cs typeface="Tahoma" pitchFamily="34" charset="0"/>
              </a:rPr>
              <a:t>Югары басым астында һәм -183 С та</a:t>
            </a:r>
          </a:p>
          <a:p>
            <a:endParaRPr lang="tt-RU" sz="2400" dirty="0" smtClean="0">
              <a:latin typeface="Tahoma" pitchFamily="34" charset="0"/>
              <a:cs typeface="Tahoma" pitchFamily="34" charset="0"/>
            </a:endParaRPr>
          </a:p>
          <a:p>
            <a:endParaRPr lang="tt-RU" sz="24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Куеру температурасы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= -183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C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, </a:t>
            </a:r>
            <a:r>
              <a:rPr lang="tt-RU" sz="2400" dirty="0" smtClean="0">
                <a:latin typeface="Tahoma" pitchFamily="34" charset="0"/>
                <a:cs typeface="Tahoma" pitchFamily="34" charset="0"/>
              </a:rPr>
              <a:t>зәңгәр сыеклык</a:t>
            </a:r>
            <a:endParaRPr lang="en-US" sz="2400" dirty="0" smtClean="0">
              <a:latin typeface="Tahoma" pitchFamily="34" charset="0"/>
              <a:cs typeface="Tahoma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Кату температурасы 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= 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-218,8  </a:t>
            </a:r>
            <a:r>
              <a:rPr lang="en-US" sz="2400" dirty="0" smtClean="0">
                <a:latin typeface="Tahoma" pitchFamily="34" charset="0"/>
                <a:cs typeface="Tahoma" pitchFamily="34" charset="0"/>
              </a:rPr>
              <a:t>C</a:t>
            </a:r>
            <a:r>
              <a:rPr lang="ru-RU" sz="2400" dirty="0" smtClean="0">
                <a:latin typeface="Tahoma" pitchFamily="34" charset="0"/>
                <a:cs typeface="Tahoma" pitchFamily="34" charset="0"/>
              </a:rPr>
              <a:t>,  </a:t>
            </a:r>
            <a:r>
              <a:rPr lang="tt-RU" sz="2400" dirty="0" smtClean="0">
                <a:latin typeface="Tahoma" pitchFamily="34" charset="0"/>
                <a:cs typeface="Tahoma" pitchFamily="34" charset="0"/>
              </a:rPr>
              <a:t>зәңгәр </a:t>
            </a:r>
            <a:r>
              <a:rPr lang="ru-RU" sz="2400" dirty="0" err="1" smtClean="0">
                <a:latin typeface="Tahoma" pitchFamily="34" charset="0"/>
                <a:cs typeface="Tahoma" pitchFamily="34" charset="0"/>
              </a:rPr>
              <a:t>кристаллар</a:t>
            </a:r>
            <a:r>
              <a:rPr lang="tt-RU" sz="2400" dirty="0" smtClean="0">
                <a:latin typeface="Tahoma" pitchFamily="34" charset="0"/>
                <a:cs typeface="Tahoma" pitchFamily="34" charset="0"/>
              </a:rPr>
              <a:t> </a:t>
            </a:r>
            <a:endParaRPr lang="ru-RU" sz="2400" dirty="0" smtClean="0">
              <a:latin typeface="Tahoma" pitchFamily="34" charset="0"/>
              <a:cs typeface="Tahoma" pitchFamily="34" charset="0"/>
            </a:endParaRPr>
          </a:p>
          <a:p>
            <a:r>
              <a:rPr lang="tt-RU" dirty="0" smtClean="0">
                <a:latin typeface="Tahoma" pitchFamily="34" charset="0"/>
                <a:cs typeface="Tahoma" pitchFamily="34" charset="0"/>
              </a:rPr>
              <a:t>Физпауза</a:t>
            </a:r>
            <a:endParaRPr lang="ru-RU" dirty="0">
              <a:latin typeface="Tahoma" pitchFamily="34" charset="0"/>
              <a:cs typeface="Tahoma" pitchFamily="34" charset="0"/>
            </a:endParaRPr>
          </a:p>
        </p:txBody>
      </p:sp>
      <p:pic>
        <p:nvPicPr>
          <p:cNvPr id="5" name="Содержимое 4" descr="34200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660232" y="2996952"/>
            <a:ext cx="1584176" cy="1944216"/>
          </a:xfrm>
          <a:prstGeom prst="rect">
            <a:avLst/>
          </a:prstGeom>
        </p:spPr>
      </p:pic>
      <p:pic>
        <p:nvPicPr>
          <p:cNvPr id="77827" name="Picture 3" descr="F:\атналык 2011.11\кислород\view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484784"/>
            <a:ext cx="1944216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3744416"/>
          </a:xfrm>
          <a:scene3d>
            <a:camera prst="isometricOffAxis1Right"/>
            <a:lightRig rig="threePt" dir="t"/>
          </a:scene3d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tt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ӘКИЯТ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610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Химик </a:t>
            </a:r>
            <a:r>
              <a:rPr lang="tt-RU" b="1" dirty="0" smtClean="0">
                <a:latin typeface="Tahoma" pitchFamily="34" charset="0"/>
                <a:cs typeface="Tahoma" pitchFamily="34" charset="0"/>
              </a:rPr>
              <a:t>үзлекләре</a:t>
            </a:r>
            <a:endParaRPr lang="ru-RU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908720"/>
            <a:ext cx="8229600" cy="5400600"/>
          </a:xfrm>
        </p:spPr>
        <p:txBody>
          <a:bodyPr/>
          <a:lstStyle/>
          <a:p>
            <a:r>
              <a:rPr lang="ru-RU" dirty="0" smtClean="0">
                <a:latin typeface="Arial" charset="0"/>
              </a:rPr>
              <a:t> </a:t>
            </a:r>
            <a:r>
              <a:rPr lang="ru-RU" sz="2800" b="1" dirty="0" err="1" smtClean="0">
                <a:latin typeface="Arial" charset="0"/>
              </a:rPr>
              <a:t>Неметаллар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err="1" smtClean="0">
                <a:latin typeface="Arial" charset="0"/>
              </a:rPr>
              <a:t>белән </a:t>
            </a:r>
            <a:r>
              <a:rPr lang="ru-RU" sz="2800" b="1" dirty="0" smtClean="0">
                <a:latin typeface="Arial" charset="0"/>
              </a:rPr>
              <a:t>реакция </a:t>
            </a:r>
          </a:p>
          <a:p>
            <a:pPr>
              <a:buNone/>
            </a:pPr>
            <a:r>
              <a:rPr lang="tt-RU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  </a:t>
            </a:r>
            <a:r>
              <a:rPr lang="tt-RU" dirty="0" smtClean="0">
                <a:latin typeface="Arial" charset="0"/>
              </a:rPr>
              <a:t>С+</a:t>
            </a:r>
            <a:r>
              <a:rPr lang="en-US" dirty="0" smtClean="0"/>
              <a:t> O</a:t>
            </a:r>
            <a:r>
              <a:rPr lang="en-US" baseline="-25000" dirty="0" smtClean="0"/>
              <a:t>2</a:t>
            </a:r>
            <a:r>
              <a:rPr lang="tt-RU" baseline="-25000" dirty="0" smtClean="0"/>
              <a:t> </a:t>
            </a:r>
            <a:r>
              <a:rPr lang="tt-RU" dirty="0" smtClean="0"/>
              <a:t> = </a:t>
            </a:r>
            <a:r>
              <a:rPr lang="tt-RU" dirty="0" smtClean="0">
                <a:latin typeface="Arial" charset="0"/>
              </a:rPr>
              <a:t>С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tt-RU" baseline="-25000" dirty="0" smtClean="0"/>
              <a:t> </a:t>
            </a:r>
            <a:endParaRPr lang="en-US" dirty="0" smtClean="0">
              <a:latin typeface="Arial" charset="0"/>
            </a:endParaRPr>
          </a:p>
          <a:p>
            <a:pPr>
              <a:buNone/>
            </a:pPr>
            <a:r>
              <a:rPr lang="en-US" dirty="0" smtClean="0">
                <a:latin typeface="Arial" charset="0"/>
              </a:rPr>
              <a:t>   S</a:t>
            </a:r>
            <a:r>
              <a:rPr lang="tt-RU" dirty="0" smtClean="0">
                <a:latin typeface="Arial" charset="0"/>
              </a:rPr>
              <a:t> +</a:t>
            </a:r>
            <a:r>
              <a:rPr lang="en-US" dirty="0" smtClean="0"/>
              <a:t> O</a:t>
            </a:r>
            <a:r>
              <a:rPr lang="en-US" baseline="-25000" dirty="0" smtClean="0"/>
              <a:t>2</a:t>
            </a:r>
            <a:r>
              <a:rPr lang="tt-RU" baseline="-25000" dirty="0" smtClean="0"/>
              <a:t> </a:t>
            </a:r>
            <a:r>
              <a:rPr lang="tt-RU" dirty="0" smtClean="0"/>
              <a:t> = </a:t>
            </a:r>
            <a:r>
              <a:rPr lang="en-US" dirty="0" smtClean="0">
                <a:latin typeface="Arial" charset="0"/>
              </a:rPr>
              <a:t>S</a:t>
            </a:r>
            <a:r>
              <a:rPr lang="tt-RU" dirty="0" smtClean="0">
                <a:latin typeface="Arial" charset="0"/>
              </a:rPr>
              <a:t>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endParaRPr lang="tt-RU" baseline="-25000" dirty="0" smtClean="0"/>
          </a:p>
          <a:p>
            <a:pPr>
              <a:buNone/>
            </a:pPr>
            <a:r>
              <a:rPr lang="tt-RU" baseline="-25000" dirty="0" smtClean="0"/>
              <a:t>      </a:t>
            </a:r>
            <a:r>
              <a:rPr lang="ru-RU" dirty="0" smtClean="0"/>
              <a:t>4</a:t>
            </a:r>
            <a:r>
              <a:rPr lang="en-US" dirty="0" smtClean="0"/>
              <a:t>P</a:t>
            </a:r>
            <a:r>
              <a:rPr lang="ru-RU" dirty="0" smtClean="0"/>
              <a:t> + 5</a:t>
            </a:r>
            <a:r>
              <a:rPr lang="en-US" dirty="0" smtClean="0"/>
              <a:t>O</a:t>
            </a:r>
            <a:r>
              <a:rPr lang="ru-RU" baseline="-25000" dirty="0" smtClean="0"/>
              <a:t>2</a:t>
            </a:r>
            <a:r>
              <a:rPr lang="ru-RU" dirty="0" smtClean="0"/>
              <a:t> = 2 </a:t>
            </a:r>
            <a:r>
              <a:rPr lang="en-US" dirty="0" smtClean="0"/>
              <a:t>P</a:t>
            </a:r>
            <a:r>
              <a:rPr lang="ru-RU" baseline="-25000" dirty="0" smtClean="0"/>
              <a:t>2</a:t>
            </a:r>
            <a:r>
              <a:rPr lang="en-US" dirty="0" smtClean="0"/>
              <a:t>O</a:t>
            </a:r>
            <a:r>
              <a:rPr lang="ru-RU" baseline="-25000" dirty="0" smtClean="0"/>
              <a:t>5</a:t>
            </a:r>
            <a:r>
              <a:rPr lang="ru-RU" dirty="0" smtClean="0"/>
              <a:t> </a:t>
            </a:r>
            <a:endParaRPr lang="tt-RU" dirty="0" smtClean="0">
              <a:latin typeface="Arial" charset="0"/>
            </a:endParaRPr>
          </a:p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2</a:t>
            </a:r>
            <a:r>
              <a:rPr lang="en-US" dirty="0" smtClean="0"/>
              <a:t>H</a:t>
            </a:r>
            <a:r>
              <a:rPr lang="en-US" baseline="-25000" dirty="0" smtClean="0"/>
              <a:t>2</a:t>
            </a:r>
            <a:r>
              <a:rPr lang="en-US" dirty="0" smtClean="0"/>
              <a:t> + O</a:t>
            </a:r>
            <a:r>
              <a:rPr lang="en-US" baseline="-25000" dirty="0" smtClean="0"/>
              <a:t>2 </a:t>
            </a:r>
            <a:r>
              <a:rPr lang="en-US" dirty="0" smtClean="0"/>
              <a:t>= 2H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>
              <a:buNone/>
            </a:pPr>
            <a:r>
              <a:rPr lang="ru-RU" dirty="0" smtClean="0">
                <a:latin typeface="Arial" charset="0"/>
              </a:rPr>
              <a:t>  </a:t>
            </a:r>
            <a:r>
              <a:rPr lang="en-US" dirty="0" smtClean="0">
                <a:latin typeface="Arial" charset="0"/>
              </a:rPr>
              <a:t>            </a:t>
            </a:r>
            <a:r>
              <a:rPr lang="ru-RU" dirty="0" smtClean="0">
                <a:latin typeface="Arial" charset="0"/>
              </a:rPr>
              <a:t> </a:t>
            </a:r>
            <a:r>
              <a:rPr lang="ru-RU" sz="2800" b="1" dirty="0" err="1" smtClean="0">
                <a:latin typeface="Arial" charset="0"/>
              </a:rPr>
              <a:t>Металлар</a:t>
            </a:r>
            <a:r>
              <a:rPr lang="ru-RU" sz="2800" b="1" dirty="0" smtClean="0">
                <a:latin typeface="Arial" charset="0"/>
              </a:rPr>
              <a:t> бел</a:t>
            </a:r>
            <a:r>
              <a:rPr lang="tt-RU" sz="2800" b="1" dirty="0" smtClean="0">
                <a:latin typeface="Arial" charset="0"/>
              </a:rPr>
              <a:t>ә</a:t>
            </a:r>
            <a:r>
              <a:rPr lang="ru-RU" sz="2800" b="1" dirty="0" err="1" smtClean="0">
                <a:latin typeface="Arial" charset="0"/>
              </a:rPr>
              <a:t>н</a:t>
            </a:r>
            <a:r>
              <a:rPr lang="ru-RU" sz="2800" b="1" dirty="0" smtClean="0">
                <a:latin typeface="Arial" charset="0"/>
              </a:rPr>
              <a:t> реакция</a:t>
            </a:r>
            <a:endParaRPr lang="tt-RU" sz="2800" b="1" dirty="0" smtClean="0">
              <a:latin typeface="Arial" charset="0"/>
            </a:endParaRPr>
          </a:p>
          <a:p>
            <a:pPr>
              <a:buNone/>
            </a:pPr>
            <a:r>
              <a:rPr lang="tt-RU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                            </a:t>
            </a:r>
            <a:r>
              <a:rPr lang="ru-RU" dirty="0" smtClean="0"/>
              <a:t>2</a:t>
            </a:r>
            <a:r>
              <a:rPr lang="en-US" dirty="0" smtClean="0"/>
              <a:t>Mg</a:t>
            </a:r>
            <a:r>
              <a:rPr lang="ru-RU" dirty="0" smtClean="0"/>
              <a:t> + </a:t>
            </a:r>
            <a:r>
              <a:rPr lang="en-US" dirty="0" smtClean="0"/>
              <a:t>O</a:t>
            </a:r>
            <a:r>
              <a:rPr lang="ru-RU" baseline="-25000" dirty="0" smtClean="0"/>
              <a:t>2</a:t>
            </a:r>
            <a:r>
              <a:rPr lang="ru-RU" dirty="0" smtClean="0"/>
              <a:t> = 2</a:t>
            </a:r>
            <a:r>
              <a:rPr lang="en-US" dirty="0" err="1" smtClean="0"/>
              <a:t>MgO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                      </a:t>
            </a:r>
            <a:r>
              <a:rPr lang="tt-RU" dirty="0" smtClean="0"/>
              <a:t> </a:t>
            </a:r>
            <a:r>
              <a:rPr lang="en-US" dirty="0" smtClean="0"/>
              <a:t>            </a:t>
            </a:r>
            <a:r>
              <a:rPr lang="tt-RU" dirty="0" smtClean="0"/>
              <a:t> </a:t>
            </a:r>
            <a:r>
              <a:rPr lang="en-US" dirty="0" smtClean="0"/>
              <a:t>3Fe + 2O</a:t>
            </a:r>
            <a:r>
              <a:rPr lang="en-US" baseline="-25000" dirty="0" smtClean="0"/>
              <a:t>2</a:t>
            </a:r>
            <a:r>
              <a:rPr lang="en-US" dirty="0" smtClean="0"/>
              <a:t> = Fe</a:t>
            </a:r>
            <a:r>
              <a:rPr lang="en-US" baseline="-25000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4</a:t>
            </a:r>
            <a:endParaRPr lang="tt-RU" baseline="-25000" dirty="0" smtClean="0"/>
          </a:p>
          <a:p>
            <a:pPr>
              <a:buNone/>
            </a:pPr>
            <a:r>
              <a:rPr lang="en-US" dirty="0" smtClean="0">
                <a:latin typeface="Arial" charset="0"/>
              </a:rPr>
              <a:t>                              2</a:t>
            </a:r>
            <a:r>
              <a:rPr lang="tt-RU" dirty="0" smtClean="0">
                <a:latin typeface="Arial" charset="0"/>
              </a:rPr>
              <a:t>С </a:t>
            </a:r>
            <a:r>
              <a:rPr lang="en-US" dirty="0" smtClean="0">
                <a:latin typeface="Arial" charset="0"/>
              </a:rPr>
              <a:t>a</a:t>
            </a:r>
            <a:r>
              <a:rPr lang="en-US" dirty="0" smtClean="0"/>
              <a:t>+ O</a:t>
            </a:r>
            <a:r>
              <a:rPr lang="en-US" baseline="-25000" dirty="0" smtClean="0"/>
              <a:t>2 </a:t>
            </a:r>
            <a:r>
              <a:rPr lang="en-US" dirty="0" smtClean="0"/>
              <a:t>= 2CaO</a:t>
            </a:r>
            <a:endParaRPr lang="ru-RU" baseline="-25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331640" y="1700808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26064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ahoma" pitchFamily="34" charset="0"/>
                <a:cs typeface="Tahoma" pitchFamily="34" charset="0"/>
              </a:rPr>
              <a:t>Химик </a:t>
            </a:r>
            <a:r>
              <a:rPr lang="tt-RU" b="1" dirty="0" smtClean="0">
                <a:latin typeface="Tahoma" pitchFamily="34" charset="0"/>
                <a:cs typeface="Tahoma" pitchFamily="34" charset="0"/>
              </a:rPr>
              <a:t>үзлекләре</a:t>
            </a:r>
            <a:endParaRPr lang="ru-RU" b="1" dirty="0">
              <a:latin typeface="Tahoma" pitchFamily="34" charset="0"/>
              <a:cs typeface="Tahom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r>
              <a:rPr lang="ru-RU" dirty="0" smtClean="0">
                <a:latin typeface="Arial" charset="0"/>
              </a:rPr>
              <a:t> </a:t>
            </a:r>
            <a:r>
              <a:rPr lang="ru-RU" sz="2800" b="1" dirty="0" err="1" smtClean="0">
                <a:latin typeface="Arial" charset="0"/>
              </a:rPr>
              <a:t>Катлаулы</a:t>
            </a:r>
            <a:r>
              <a:rPr lang="ru-RU" sz="2800" b="1" dirty="0" smtClean="0">
                <a:latin typeface="Arial" charset="0"/>
              </a:rPr>
              <a:t> </a:t>
            </a:r>
            <a:r>
              <a:rPr lang="ru-RU" sz="2800" b="1" dirty="0" err="1" smtClean="0">
                <a:latin typeface="Arial" charset="0"/>
              </a:rPr>
              <a:t>матдәләр  белән </a:t>
            </a:r>
            <a:r>
              <a:rPr lang="ru-RU" sz="2800" b="1" dirty="0" smtClean="0">
                <a:latin typeface="Arial" charset="0"/>
              </a:rPr>
              <a:t>реакция </a:t>
            </a:r>
          </a:p>
          <a:p>
            <a:pPr>
              <a:buNone/>
            </a:pPr>
            <a:r>
              <a:rPr lang="tt-RU" dirty="0" smtClean="0">
                <a:latin typeface="Arial" charset="0"/>
              </a:rPr>
              <a:t> </a:t>
            </a:r>
            <a:r>
              <a:rPr lang="en-US" dirty="0" smtClean="0">
                <a:latin typeface="Arial" charset="0"/>
              </a:rPr>
              <a:t>  </a:t>
            </a:r>
            <a:r>
              <a:rPr lang="tt-RU" dirty="0" smtClean="0">
                <a:latin typeface="Arial" charset="0"/>
              </a:rPr>
              <a:t>СН</a:t>
            </a:r>
            <a:r>
              <a:rPr lang="en-US" baseline="-25000" dirty="0" smtClean="0"/>
              <a:t>4</a:t>
            </a:r>
            <a:r>
              <a:rPr lang="tt-RU" dirty="0" smtClean="0">
                <a:latin typeface="Arial" charset="0"/>
              </a:rPr>
              <a:t>+</a:t>
            </a:r>
            <a:r>
              <a:rPr lang="en-US" dirty="0" smtClean="0"/>
              <a:t> </a:t>
            </a:r>
            <a:r>
              <a:rPr lang="tt-RU" dirty="0" smtClean="0"/>
              <a:t>2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tt-RU" baseline="-25000" dirty="0" smtClean="0"/>
              <a:t> </a:t>
            </a:r>
            <a:r>
              <a:rPr lang="tt-RU" dirty="0" smtClean="0"/>
              <a:t> = </a:t>
            </a:r>
            <a:r>
              <a:rPr lang="tt-RU" dirty="0" smtClean="0">
                <a:latin typeface="Arial" charset="0"/>
              </a:rPr>
              <a:t>С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tt-RU" dirty="0" smtClean="0"/>
              <a:t> +</a:t>
            </a:r>
            <a:r>
              <a:rPr lang="tt-RU" baseline="-25000" dirty="0" smtClean="0"/>
              <a:t>     </a:t>
            </a:r>
            <a:r>
              <a:rPr lang="en-US" dirty="0" smtClean="0"/>
              <a:t>2H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 smtClean="0">
              <a:latin typeface="Arial" charset="0"/>
            </a:endParaRPr>
          </a:p>
          <a:p>
            <a:pPr>
              <a:buNone/>
            </a:pPr>
            <a:r>
              <a:rPr lang="en-US" dirty="0" smtClean="0">
                <a:latin typeface="Arial" charset="0"/>
              </a:rPr>
              <a:t>   </a:t>
            </a:r>
            <a:r>
              <a:rPr lang="tt-RU" dirty="0" smtClean="0">
                <a:latin typeface="Arial" charset="0"/>
              </a:rPr>
              <a:t>С</a:t>
            </a:r>
            <a:r>
              <a:rPr lang="en-US" dirty="0" smtClean="0">
                <a:latin typeface="Arial" charset="0"/>
              </a:rPr>
              <a:t>S</a:t>
            </a:r>
            <a:r>
              <a:rPr lang="en-US" baseline="-25000" dirty="0" smtClean="0"/>
              <a:t>2</a:t>
            </a:r>
            <a:r>
              <a:rPr lang="tt-RU" dirty="0" smtClean="0">
                <a:latin typeface="Arial" charset="0"/>
              </a:rPr>
              <a:t> +</a:t>
            </a:r>
            <a:r>
              <a:rPr lang="en-US" dirty="0" smtClean="0"/>
              <a:t> </a:t>
            </a:r>
            <a:r>
              <a:rPr lang="tt-RU" dirty="0" smtClean="0"/>
              <a:t>3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tt-RU" baseline="-25000" dirty="0" smtClean="0"/>
              <a:t> </a:t>
            </a:r>
            <a:r>
              <a:rPr lang="tt-RU" dirty="0" smtClean="0"/>
              <a:t> = 2</a:t>
            </a:r>
            <a:r>
              <a:rPr lang="en-US" dirty="0" smtClean="0">
                <a:latin typeface="Arial" charset="0"/>
              </a:rPr>
              <a:t>S</a:t>
            </a:r>
            <a:r>
              <a:rPr lang="tt-RU" dirty="0" smtClean="0">
                <a:latin typeface="Arial" charset="0"/>
              </a:rPr>
              <a:t> 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tt-RU" dirty="0" smtClean="0"/>
              <a:t>   +</a:t>
            </a:r>
            <a:r>
              <a:rPr lang="tt-RU" baseline="-25000" dirty="0" smtClean="0"/>
              <a:t>  </a:t>
            </a:r>
            <a:r>
              <a:rPr lang="tt-RU" dirty="0" smtClean="0">
                <a:latin typeface="Arial" charset="0"/>
              </a:rPr>
              <a:t>С</a:t>
            </a:r>
            <a:r>
              <a:rPr lang="en-US" dirty="0" smtClean="0"/>
              <a:t>O</a:t>
            </a:r>
            <a:r>
              <a:rPr lang="en-US" baseline="-25000" dirty="0" smtClean="0"/>
              <a:t>2</a:t>
            </a:r>
            <a:r>
              <a:rPr lang="tt-RU" dirty="0" smtClean="0"/>
              <a:t> </a:t>
            </a:r>
          </a:p>
          <a:p>
            <a:pPr>
              <a:buNone/>
            </a:pPr>
            <a:r>
              <a:rPr lang="tt-RU" dirty="0" smtClean="0"/>
              <a:t>    </a:t>
            </a:r>
            <a:r>
              <a:rPr lang="en-US" dirty="0" smtClean="0"/>
              <a:t>C</a:t>
            </a:r>
            <a:r>
              <a:rPr lang="en-US" baseline="-25000" dirty="0" smtClean="0"/>
              <a:t>2</a:t>
            </a:r>
            <a:r>
              <a:rPr lang="en-US" dirty="0" smtClean="0"/>
              <a:t>H</a:t>
            </a:r>
            <a:r>
              <a:rPr lang="ru-RU" baseline="-25000" dirty="0" smtClean="0"/>
              <a:t>6</a:t>
            </a:r>
            <a:r>
              <a:rPr lang="tt-RU" dirty="0" smtClean="0"/>
              <a:t>О</a:t>
            </a:r>
            <a:r>
              <a:rPr lang="ru-RU" dirty="0" smtClean="0"/>
              <a:t> + 3</a:t>
            </a:r>
            <a:r>
              <a:rPr lang="en-US" dirty="0" smtClean="0"/>
              <a:t>O</a:t>
            </a:r>
            <a:r>
              <a:rPr lang="ru-RU" baseline="-25000" dirty="0" smtClean="0"/>
              <a:t>2</a:t>
            </a:r>
            <a:r>
              <a:rPr lang="ru-RU" dirty="0" smtClean="0"/>
              <a:t> = 2</a:t>
            </a:r>
            <a:r>
              <a:rPr lang="en-US" dirty="0" smtClean="0"/>
              <a:t>CO</a:t>
            </a:r>
            <a:r>
              <a:rPr lang="ru-RU" baseline="-25000" dirty="0" smtClean="0"/>
              <a:t>2</a:t>
            </a:r>
            <a:r>
              <a:rPr lang="ru-RU" dirty="0" smtClean="0"/>
              <a:t> + 3</a:t>
            </a:r>
            <a:r>
              <a:rPr lang="en-US" dirty="0" smtClean="0"/>
              <a:t>H</a:t>
            </a:r>
            <a:r>
              <a:rPr lang="ru-RU" baseline="-25000" dirty="0" smtClean="0"/>
              <a:t>2</a:t>
            </a:r>
            <a:r>
              <a:rPr lang="en-US" dirty="0" smtClean="0"/>
              <a:t>O</a:t>
            </a:r>
            <a:endParaRPr lang="ru-RU" dirty="0" smtClean="0"/>
          </a:p>
          <a:p>
            <a:pPr>
              <a:buNone/>
            </a:pPr>
            <a:endParaRPr lang="tt-RU" baseline="-25000" dirty="0" smtClean="0"/>
          </a:p>
          <a:p>
            <a:pPr>
              <a:buNone/>
            </a:pPr>
            <a:endParaRPr lang="tt-RU" baseline="-25000" dirty="0" smtClean="0"/>
          </a:p>
          <a:p>
            <a:pPr>
              <a:buNone/>
            </a:pPr>
            <a:r>
              <a:rPr lang="tt-RU" baseline="-25000" dirty="0" smtClean="0"/>
              <a:t>      </a:t>
            </a:r>
            <a:r>
              <a:rPr lang="tt-RU" dirty="0" smtClean="0"/>
              <a:t>   </a:t>
            </a:r>
            <a:r>
              <a:rPr lang="tt-RU" sz="2400" b="1" dirty="0" smtClean="0">
                <a:latin typeface="Tahoma" pitchFamily="34" charset="0"/>
                <a:cs typeface="Tahoma" pitchFamily="34" charset="0"/>
              </a:rPr>
              <a:t>Җылылык һәм яктылык аерылып чыгу белән бара торган реакцияләр яну реакциясе дип атала .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endParaRPr lang="ru-RU" baseline="-25000" dirty="0" smtClean="0"/>
          </a:p>
          <a:p>
            <a:endParaRPr lang="ru-RU" dirty="0"/>
          </a:p>
        </p:txBody>
      </p:sp>
      <p:pic>
        <p:nvPicPr>
          <p:cNvPr id="4" name="Содержимое 7" descr="1194696368_1090169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988840"/>
            <a:ext cx="2548508" cy="2216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Лилия\Мои документы\Анимация\BPNEXT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3140968"/>
            <a:ext cx="1143008" cy="10715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Grp="1" noChangeArrowheads="1"/>
          </p:cNvSpPr>
          <p:nvPr>
            <p:ph type="title"/>
          </p:nvPr>
        </p:nvSpPr>
        <p:spPr>
          <a:xfrm>
            <a:off x="1835150" y="5949950"/>
            <a:ext cx="6985000" cy="5746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dirty="0" smtClean="0">
                <a:solidFill>
                  <a:srgbClr val="000066"/>
                </a:solidFill>
              </a:rPr>
              <a:t>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88" y="404664"/>
            <a:ext cx="74295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000" b="1" dirty="0" err="1" smtClean="0">
                <a:solidFill>
                  <a:srgbClr val="000066"/>
                </a:solidFill>
                <a:latin typeface="Tahoma" pitchFamily="34" charset="0"/>
                <a:ea typeface="+mj-ea"/>
                <a:cs typeface="Tahoma" pitchFamily="34" charset="0"/>
              </a:rPr>
              <a:t>Кислородны</a:t>
            </a:r>
            <a:r>
              <a:rPr lang="ru-RU" sz="2000" b="1" dirty="0" smtClean="0">
                <a:solidFill>
                  <a:srgbClr val="000066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ru-RU" sz="2000" b="1" dirty="0" err="1" smtClean="0">
                <a:solidFill>
                  <a:srgbClr val="000066"/>
                </a:solidFill>
                <a:latin typeface="Tahoma" pitchFamily="34" charset="0"/>
                <a:ea typeface="+mj-ea"/>
                <a:cs typeface="Tahoma" pitchFamily="34" charset="0"/>
              </a:rPr>
              <a:t>куллану</a:t>
            </a:r>
            <a:r>
              <a:rPr lang="ru-RU" sz="2000" b="1" dirty="0" smtClean="0">
                <a:solidFill>
                  <a:srgbClr val="000066"/>
                </a:solidFill>
                <a:latin typeface="Tahoma" pitchFamily="34" charset="0"/>
                <a:ea typeface="+mj-ea"/>
                <a:cs typeface="Tahoma" pitchFamily="34" charset="0"/>
              </a:rPr>
              <a:t> </a:t>
            </a:r>
            <a:r>
              <a:rPr lang="tt-RU" sz="2000" b="1" dirty="0" smtClean="0">
                <a:solidFill>
                  <a:srgbClr val="000066"/>
                </a:solidFill>
                <a:latin typeface="Tahoma" pitchFamily="34" charset="0"/>
                <a:ea typeface="+mj-ea"/>
                <a:cs typeface="Tahoma" pitchFamily="34" charset="0"/>
              </a:rPr>
              <a:t>һәм табигатьтә әйләнеше</a:t>
            </a:r>
            <a:endParaRPr lang="ru-RU" sz="2000" b="1" dirty="0">
              <a:solidFill>
                <a:srgbClr val="000066"/>
              </a:solidFill>
              <a:latin typeface="Tahoma" pitchFamily="34" charset="0"/>
              <a:ea typeface="+mj-ea"/>
              <a:cs typeface="Tahoma" pitchFamily="34" charset="0"/>
            </a:endParaRPr>
          </a:p>
        </p:txBody>
      </p:sp>
      <p:pic>
        <p:nvPicPr>
          <p:cNvPr id="76802" name="Picture 2" descr="F:\атналык 2011.11\кислород\применение кис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08720"/>
            <a:ext cx="6768752" cy="4608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95536" y="5013176"/>
            <a:ext cx="820891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   </a:t>
            </a:r>
          </a:p>
          <a:p>
            <a:endParaRPr lang="ru-RU" sz="1600" dirty="0" smtClean="0"/>
          </a:p>
          <a:p>
            <a:endParaRPr lang="ru-RU" sz="1600" dirty="0" smtClean="0"/>
          </a:p>
          <a:p>
            <a:r>
              <a:rPr lang="ru-RU" sz="1600" dirty="0" smtClean="0"/>
              <a:t>          </a:t>
            </a:r>
            <a:r>
              <a:rPr lang="ru-RU" sz="1600" dirty="0" smtClean="0">
                <a:hlinkClick r:id="rId3"/>
              </a:rPr>
              <a:t>http://files.school-collection.edu.ru/dlrstore/bed068a1-8cff-11db-b606-</a:t>
            </a:r>
            <a:r>
              <a:rPr lang="ru-RU" sz="1600" dirty="0" smtClean="0"/>
              <a:t>  0800200c9a66/ch09_21_02.swf</a:t>
            </a:r>
            <a:endParaRPr lang="ru-RU" sz="1600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95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9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57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>
                <a:solidFill>
                  <a:srgbClr val="7030A0"/>
                </a:solidFill>
              </a:rPr>
              <a:t>Сораулар- йомгак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176465"/>
          </a:xfrm>
        </p:spPr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lnSpc>
                <a:spcPct val="15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1. Кислородны кем ачкан?</a:t>
            </a:r>
          </a:p>
          <a:p>
            <a:pPr>
              <a:lnSpc>
                <a:spcPct val="15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2.Кислород табигать тә кайларда очрый? Ничек барлыкка килә?</a:t>
            </a:r>
          </a:p>
          <a:p>
            <a:pPr>
              <a:lnSpc>
                <a:spcPct val="15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3.Физик үзлекләре нинди?</a:t>
            </a:r>
          </a:p>
          <a:p>
            <a:pPr>
              <a:lnSpc>
                <a:spcPct val="15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4.Нинди матдәләр белән реакциягә керә?</a:t>
            </a:r>
          </a:p>
          <a:p>
            <a:pPr>
              <a:lnSpc>
                <a:spcPct val="150000"/>
              </a:lnSpc>
            </a:pPr>
            <a:r>
              <a:rPr lang="tt-RU" sz="2400" dirty="0" smtClean="0">
                <a:latin typeface="Tahoma" pitchFamily="34" charset="0"/>
                <a:cs typeface="Tahoma" pitchFamily="34" charset="0"/>
              </a:rPr>
              <a:t>5.Кайда кулланалар?</a:t>
            </a:r>
            <a:endParaRPr lang="ru-RU" sz="2400" dirty="0">
              <a:latin typeface="Tahoma" pitchFamily="34" charset="0"/>
              <a:cs typeface="Tahom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>
          <a:xfrm>
            <a:off x="683568" y="908721"/>
            <a:ext cx="6872932" cy="3168351"/>
          </a:xfrm>
        </p:spPr>
        <p:txBody>
          <a:bodyPr/>
          <a:lstStyle/>
          <a:p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4800" dirty="0" err="1" smtClean="0">
                <a:solidFill>
                  <a:srgbClr val="7030A0"/>
                </a:solidFill>
              </a:rPr>
              <a:t>Өй эше</a:t>
            </a:r>
            <a:r>
              <a:rPr lang="ru-RU" sz="4800" dirty="0" smtClean="0">
                <a:solidFill>
                  <a:srgbClr val="7030A0"/>
                </a:solidFill>
              </a:rPr>
              <a:t/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2800" dirty="0" smtClean="0">
                <a:solidFill>
                  <a:srgbClr val="7030A0"/>
                </a:solidFill>
              </a:rPr>
              <a:t>П. 18,20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Карточка </a:t>
            </a:r>
            <a:r>
              <a:rPr lang="ru-RU" sz="2800" dirty="0" err="1" smtClean="0"/>
              <a:t>эшләргә  </a:t>
            </a:r>
            <a:r>
              <a:rPr lang="ru-RU" sz="2800" dirty="0" smtClean="0"/>
              <a:t>(3)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1.Сколько молекул содержится в 2 моль кислорода?  </a:t>
            </a:r>
            <a:br>
              <a:rPr lang="ru-RU" sz="1800" dirty="0" smtClean="0"/>
            </a:br>
            <a:r>
              <a:rPr lang="ru-RU" sz="1800" dirty="0" smtClean="0"/>
              <a:t>2.В каком природном соединении больше кислорода ( % по массе) в известняке  СаСО</a:t>
            </a:r>
            <a:r>
              <a:rPr lang="ru-RU" sz="1800" baseline="-25000" dirty="0" smtClean="0"/>
              <a:t>3</a:t>
            </a:r>
            <a:r>
              <a:rPr lang="ru-RU" sz="1800" dirty="0" smtClean="0"/>
              <a:t> или  поташе К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СО</a:t>
            </a:r>
            <a:r>
              <a:rPr lang="ru-RU" sz="1800" baseline="-25000" dirty="0" smtClean="0"/>
              <a:t>3 </a:t>
            </a:r>
            <a:r>
              <a:rPr lang="ru-RU" sz="1800" dirty="0" smtClean="0"/>
              <a:t>? </a:t>
            </a:r>
            <a:br>
              <a:rPr lang="ru-RU" sz="1800" dirty="0" smtClean="0"/>
            </a:br>
            <a:r>
              <a:rPr lang="ru-RU" sz="1800" dirty="0" smtClean="0"/>
              <a:t>3.Расставьте коэффициенты в следующих уравнениях хим.реакции:</a:t>
            </a:r>
            <a:br>
              <a:rPr lang="ru-RU" sz="1800" dirty="0" smtClean="0"/>
            </a:br>
            <a:r>
              <a:rPr lang="en-US" sz="1800" dirty="0" smtClean="0"/>
              <a:t>          AgNO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 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→ Ag +NO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+O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         Mg(NO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)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→ </a:t>
            </a:r>
            <a:r>
              <a:rPr lang="en-US" sz="1800" dirty="0" err="1" smtClean="0"/>
              <a:t>MgO</a:t>
            </a:r>
            <a:r>
              <a:rPr lang="en-US" sz="1800" dirty="0" smtClean="0"/>
              <a:t> + NO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+O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 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en-US" sz="1800" dirty="0" smtClean="0"/>
              <a:t> </a:t>
            </a:r>
            <a:r>
              <a:rPr lang="ru-RU" sz="1800" dirty="0" smtClean="0"/>
              <a:t>4.  Составьте уравнения  хим.реакции горения следующих веществ: С</a:t>
            </a:r>
            <a:r>
              <a:rPr lang="ru-RU" sz="1800" baseline="-25000" dirty="0" smtClean="0"/>
              <a:t>2</a:t>
            </a:r>
            <a:r>
              <a:rPr lang="ru-RU" sz="1800" dirty="0" smtClean="0"/>
              <a:t>Н</a:t>
            </a:r>
            <a:r>
              <a:rPr lang="ru-RU" sz="1800" baseline="-25000" dirty="0" smtClean="0"/>
              <a:t>4</a:t>
            </a:r>
            <a:r>
              <a:rPr lang="ru-RU" sz="1800" dirty="0" smtClean="0"/>
              <a:t>, С</a:t>
            </a:r>
            <a:r>
              <a:rPr lang="en-US" sz="1800" dirty="0" smtClean="0"/>
              <a:t>u</a:t>
            </a:r>
            <a:r>
              <a:rPr lang="ru-RU" sz="1800" baseline="-25000" dirty="0" smtClean="0"/>
              <a:t>2</a:t>
            </a:r>
            <a:r>
              <a:rPr lang="en-US" sz="1800" dirty="0" smtClean="0"/>
              <a:t>S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 5. Из предложенного перечня выпишите формулы всех кислородсодержащих соединении </a:t>
            </a:r>
            <a:br>
              <a:rPr lang="ru-RU" sz="1800" dirty="0" smtClean="0"/>
            </a:br>
            <a:r>
              <a:rPr lang="ru-RU" sz="1800" dirty="0" smtClean="0"/>
              <a:t>  Н</a:t>
            </a:r>
            <a:r>
              <a:rPr lang="en-US" sz="1800" baseline="-25000" dirty="0" smtClean="0"/>
              <a:t>2</a:t>
            </a:r>
            <a:r>
              <a:rPr lang="ru-RU" sz="1800" dirty="0" smtClean="0"/>
              <a:t>О</a:t>
            </a:r>
            <a:r>
              <a:rPr lang="en-US" sz="1800" dirty="0" smtClean="0"/>
              <a:t>,  </a:t>
            </a:r>
            <a:r>
              <a:rPr lang="ru-RU" sz="1800" dirty="0" smtClean="0"/>
              <a:t>М</a:t>
            </a:r>
            <a:r>
              <a:rPr lang="en-US" sz="1800" dirty="0" err="1" smtClean="0"/>
              <a:t>gS</a:t>
            </a:r>
            <a:r>
              <a:rPr lang="en-US" sz="1800" dirty="0" smtClean="0"/>
              <a:t> , SiO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,  </a:t>
            </a:r>
            <a:r>
              <a:rPr lang="en-US" sz="1800" dirty="0" err="1" smtClean="0"/>
              <a:t>NaOH</a:t>
            </a:r>
            <a:r>
              <a:rPr lang="en-US" sz="1800" dirty="0" smtClean="0"/>
              <a:t>, F eS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,  H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SO</a:t>
            </a:r>
            <a:r>
              <a:rPr lang="en-US" sz="1800" baseline="-25000" dirty="0" smtClean="0"/>
              <a:t>4</a:t>
            </a:r>
            <a:r>
              <a:rPr lang="en-US" sz="1800" dirty="0" smtClean="0"/>
              <a:t>,  CaCO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,  Al</a:t>
            </a:r>
            <a:r>
              <a:rPr lang="en-US" sz="1800" baseline="-25000" dirty="0" smtClean="0"/>
              <a:t>2</a:t>
            </a:r>
            <a:r>
              <a:rPr lang="en-US" sz="1800" dirty="0" smtClean="0"/>
              <a:t>S</a:t>
            </a:r>
            <a:r>
              <a:rPr lang="en-US" sz="1800" baseline="-25000" dirty="0" smtClean="0"/>
              <a:t>3</a:t>
            </a:r>
            <a:r>
              <a:rPr lang="en-US" sz="1800" dirty="0" smtClean="0"/>
              <a:t>,  </a:t>
            </a:r>
            <a:r>
              <a:rPr lang="en-US" sz="1800" dirty="0" err="1" smtClean="0"/>
              <a:t>ZnO</a:t>
            </a:r>
            <a:r>
              <a:rPr lang="en-US" sz="1800" dirty="0" smtClean="0"/>
              <a:t>.</a:t>
            </a:r>
            <a:r>
              <a:rPr lang="tt-RU" sz="1800" dirty="0" smtClean="0"/>
              <a:t/>
            </a:r>
            <a:br>
              <a:rPr lang="tt-RU" sz="1800" dirty="0" smtClean="0"/>
            </a:br>
            <a:r>
              <a:rPr lang="tt-RU" sz="1800" dirty="0" smtClean="0"/>
              <a:t/>
            </a:r>
            <a:br>
              <a:rPr lang="tt-RU" sz="1800" dirty="0" smtClean="0"/>
            </a:br>
            <a:r>
              <a:rPr lang="tt-RU" sz="1800" dirty="0" smtClean="0"/>
              <a:t>                              </a:t>
            </a:r>
            <a:r>
              <a:rPr lang="tt-RU" sz="2000" dirty="0" smtClean="0"/>
              <a:t>Сайттан  </a:t>
            </a:r>
            <a:r>
              <a:rPr lang="en-US" sz="2000" dirty="0" smtClean="0"/>
              <a:t>http://flsh.ucoz.ru</a:t>
            </a:r>
            <a:r>
              <a:rPr lang="tt-RU" sz="2000" dirty="0" smtClean="0"/>
              <a:t>    кара –мәсьәләләр </a:t>
            </a: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0000CC"/>
                </a:solidFill>
              </a:rPr>
              <a:t/>
            </a:r>
            <a:br>
              <a:rPr lang="ru-RU" sz="6000" dirty="0" smtClean="0">
                <a:solidFill>
                  <a:srgbClr val="0000CC"/>
                </a:solidFill>
              </a:rPr>
            </a:br>
            <a:r>
              <a:rPr lang="en-US" sz="6000" dirty="0" smtClean="0">
                <a:solidFill>
                  <a:srgbClr val="0000CC"/>
                </a:solidFill>
              </a:rPr>
              <a:t/>
            </a:r>
            <a:br>
              <a:rPr lang="en-US" sz="6000" dirty="0" smtClean="0">
                <a:solidFill>
                  <a:srgbClr val="0000CC"/>
                </a:solidFill>
              </a:rPr>
            </a:br>
            <a:endParaRPr lang="ru-RU" sz="6000" dirty="0" smtClean="0">
              <a:solidFill>
                <a:srgbClr val="0000CC"/>
              </a:solidFill>
            </a:endParaRPr>
          </a:p>
        </p:txBody>
      </p:sp>
      <p:pic>
        <p:nvPicPr>
          <p:cNvPr id="37890" name="Picture 2" descr="C:\Documents and Settings\Лилия\Мои документы\Анимация\3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5301208"/>
            <a:ext cx="1656184" cy="1224136"/>
          </a:xfrm>
          <a:prstGeom prst="rect">
            <a:avLst/>
          </a:prstGeom>
          <a:noFill/>
        </p:spPr>
      </p:pic>
      <p:pic>
        <p:nvPicPr>
          <p:cNvPr id="37891" name="Picture 3" descr="C:\Documents and Settings\Лилия\Мои документы\Анимация\J028354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332656"/>
            <a:ext cx="1928826" cy="157163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31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1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07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sz="4000" b="1" dirty="0" smtClean="0">
                <a:solidFill>
                  <a:srgbClr val="7030A0"/>
                </a:solidFill>
                <a:latin typeface="Arial" charset="0"/>
                <a:cs typeface="Arial" charset="0"/>
              </a:rPr>
              <a:t>Рефлексив тест</a:t>
            </a:r>
            <a:endParaRPr lang="ru-RU" sz="4000" b="1" dirty="0" smtClean="0">
              <a:solidFill>
                <a:srgbClr val="7030A0"/>
              </a:solidFill>
              <a:latin typeface="Arial" charset="0"/>
              <a:cs typeface="Arial" charset="0"/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1. Мин  </a:t>
            </a:r>
            <a:r>
              <a:rPr lang="ru-RU" sz="2400" b="1" dirty="0" err="1" smtClean="0">
                <a:latin typeface="Tahoma" pitchFamily="34" charset="0"/>
                <a:cs typeface="Tahoma" pitchFamily="34" charset="0"/>
              </a:rPr>
              <a:t>дәрестән  күп нәрсә белдем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 2. </a:t>
            </a:r>
            <a:r>
              <a:rPr lang="ru-RU" sz="2400" b="1" dirty="0" err="1" smtClean="0">
                <a:latin typeface="Tahoma" pitchFamily="34" charset="0"/>
                <a:cs typeface="Tahoma" pitchFamily="34" charset="0"/>
              </a:rPr>
              <a:t>Бу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ahoma" pitchFamily="34" charset="0"/>
              </a:rPr>
              <a:t>миңа тормышта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ahoma" pitchFamily="34" charset="0"/>
              </a:rPr>
              <a:t>кирәк булачак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buFont typeface="Arial" charset="0"/>
              <a:buNone/>
            </a:pP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ahoma" pitchFamily="34" charset="0"/>
              </a:rPr>
              <a:t>3.Дәрестә уйланырга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 </a:t>
            </a:r>
            <a:r>
              <a:rPr lang="ru-RU" sz="2400" b="1" dirty="0" err="1" smtClean="0">
                <a:latin typeface="Tahoma" pitchFamily="34" charset="0"/>
                <a:cs typeface="Tahoma" pitchFamily="34" charset="0"/>
              </a:rPr>
              <a:t>мөмкинлек булды</a:t>
            </a:r>
            <a:r>
              <a:rPr lang="ru-RU" sz="2400" b="1" dirty="0" smtClean="0">
                <a:latin typeface="Tahoma" pitchFamily="34" charset="0"/>
                <a:cs typeface="Tahoma" pitchFamily="34" charset="0"/>
              </a:rPr>
              <a:t>.</a:t>
            </a:r>
          </a:p>
          <a:p>
            <a:pPr>
              <a:buNone/>
            </a:pP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tt-RU" sz="2400" b="1" dirty="0" smtClean="0">
                <a:latin typeface="Tahoma" pitchFamily="34" charset="0"/>
                <a:cs typeface="Tahoma" pitchFamily="34" charset="0"/>
              </a:rPr>
              <a:t> 4. Мин дәрес барышында аңлашылмаган</a:t>
            </a:r>
          </a:p>
          <a:p>
            <a:pPr>
              <a:buNone/>
            </a:pPr>
            <a:r>
              <a:rPr lang="tt-RU" sz="2400" b="1" dirty="0" smtClean="0">
                <a:latin typeface="Tahoma" pitchFamily="34" charset="0"/>
                <a:cs typeface="Tahoma" pitchFamily="34" charset="0"/>
              </a:rPr>
              <a:t>      сорауларга җавап таптым.</a:t>
            </a:r>
          </a:p>
          <a:p>
            <a:pPr>
              <a:buNone/>
            </a:pPr>
            <a:endParaRPr lang="tt-RU" sz="2400" b="1" dirty="0" smtClean="0">
              <a:latin typeface="Tahoma" pitchFamily="34" charset="0"/>
              <a:cs typeface="Tahoma" pitchFamily="34" charset="0"/>
            </a:endParaRPr>
          </a:p>
          <a:p>
            <a:pPr>
              <a:buNone/>
            </a:pPr>
            <a:r>
              <a:rPr lang="tt-RU" sz="2400" b="1" dirty="0" smtClean="0">
                <a:latin typeface="Tahoma" pitchFamily="34" charset="0"/>
                <a:cs typeface="Tahoma" pitchFamily="34" charset="0"/>
              </a:rPr>
              <a:t>  5.Дәрестә мин намуслы эшләдем һәм дәреснең максатына ирештем.</a:t>
            </a:r>
            <a:endParaRPr lang="ru-RU" sz="2400" b="1" dirty="0" smtClean="0">
              <a:latin typeface="Tahoma" pitchFamily="34" charset="0"/>
              <a:cs typeface="Tahoma" pitchFamily="34" charset="0"/>
            </a:endParaRPr>
          </a:p>
          <a:p>
            <a:pPr>
              <a:buFont typeface="Arial" charset="0"/>
              <a:buNone/>
            </a:pPr>
            <a:endParaRPr lang="ru-RU" dirty="0" smtClean="0"/>
          </a:p>
          <a:p>
            <a:pPr>
              <a:buFont typeface="Arial" charset="0"/>
              <a:buNone/>
            </a:pPr>
            <a:r>
              <a:rPr lang="ru-RU" dirty="0" smtClean="0"/>
              <a:t> </a:t>
            </a:r>
          </a:p>
          <a:p>
            <a:pPr>
              <a:buFont typeface="Arial" charset="0"/>
              <a:buNone/>
            </a:pPr>
            <a:r>
              <a:rPr lang="ru-RU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r>
              <a:rPr lang="tt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3429023"/>
          </a:xfrm>
        </p:spPr>
        <p:txBody>
          <a:bodyPr/>
          <a:lstStyle/>
          <a:p>
            <a:pPr algn="ctr">
              <a:buNone/>
            </a:pPr>
            <a:r>
              <a:rPr lang="ru-RU" sz="6000" b="1" i="1" dirty="0" err="1" smtClean="0">
                <a:latin typeface="Tahoma" pitchFamily="34" charset="0"/>
                <a:cs typeface="Tahoma" pitchFamily="34" charset="0"/>
              </a:rPr>
              <a:t>Игътибарыгыз</a:t>
            </a:r>
            <a:r>
              <a:rPr lang="ru-RU" sz="6000" b="1" i="1" dirty="0" smtClean="0">
                <a:latin typeface="Tahoma" pitchFamily="34" charset="0"/>
                <a:cs typeface="Tahoma" pitchFamily="34" charset="0"/>
              </a:rPr>
              <a:t> </a:t>
            </a:r>
          </a:p>
          <a:p>
            <a:pPr algn="ctr">
              <a:buNone/>
            </a:pPr>
            <a:r>
              <a:rPr lang="tt-RU" sz="6000" b="1" i="1" dirty="0" smtClean="0">
                <a:latin typeface="Tahoma" pitchFamily="34" charset="0"/>
                <a:cs typeface="Tahoma" pitchFamily="34" charset="0"/>
              </a:rPr>
              <a:t>өчен </a:t>
            </a:r>
          </a:p>
          <a:p>
            <a:pPr algn="ctr">
              <a:buNone/>
            </a:pPr>
            <a:r>
              <a:rPr lang="tt-RU" sz="6000" b="1" i="1" dirty="0" smtClean="0">
                <a:latin typeface="Tahoma" pitchFamily="34" charset="0"/>
                <a:cs typeface="Tahoma" pitchFamily="34" charset="0"/>
              </a:rPr>
              <a:t>рәхмәт !</a:t>
            </a:r>
            <a:endParaRPr lang="ru-RU" sz="6000" b="1" i="1" dirty="0" smtClean="0">
              <a:latin typeface="Tahoma" pitchFamily="34" charset="0"/>
              <a:cs typeface="Tahoma" pitchFamily="34" charset="0"/>
            </a:endParaRPr>
          </a:p>
          <a:p>
            <a:pPr algn="ctr">
              <a:buNone/>
            </a:pPr>
            <a:endParaRPr lang="ru-RU" sz="6000" b="1" i="1" dirty="0" smtClean="0">
              <a:latin typeface="+mj-lt"/>
              <a:cs typeface="Tahoma" pitchFamily="34" charset="0"/>
            </a:endParaRPr>
          </a:p>
        </p:txBody>
      </p:sp>
      <p:pic>
        <p:nvPicPr>
          <p:cNvPr id="66565" name="Picture 5" descr="C:\Documents and Settings\Лилия\Мои документы\Анимация\AG00040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572008"/>
            <a:ext cx="1714512" cy="1352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59632" y="1844824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Ф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С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26064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1844824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Ф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С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Э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763688" y="26064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1916832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Ф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С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Э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260648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15616" y="1916832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Ф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С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Э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40466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4" y="1916832"/>
          <a:ext cx="6840757" cy="42484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  <a:gridCol w="621887"/>
              </a:tblGrid>
              <a:tr h="485339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5339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Ф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С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Э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5339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85339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Ь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5339"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65759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40466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87626" y="2054648"/>
          <a:ext cx="6912763" cy="4182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28433"/>
                <a:gridCol w="628433"/>
                <a:gridCol w="628433"/>
                <a:gridCol w="628433"/>
                <a:gridCol w="628433"/>
                <a:gridCol w="628433"/>
                <a:gridCol w="628433"/>
                <a:gridCol w="628433"/>
                <a:gridCol w="628433"/>
                <a:gridCol w="628433"/>
                <a:gridCol w="628433"/>
              </a:tblGrid>
              <a:tr h="477113">
                <a:tc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71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Ц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Я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7113">
                <a:tc rowSpan="2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Ф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С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И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З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113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Э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Е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Н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7113">
                <a:tc rowSpan="3"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</a:tr>
              <a:tr h="477113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mpd="sng">
                      <a:noFill/>
                    </a:lnR>
                  </a:tcPr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Т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К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У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mpd="sng">
                      <a:noFill/>
                    </a:lnB>
                  </a:tcPr>
                </a:tc>
              </a:tr>
              <a:tr h="477113"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>
                      <a:noFill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М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Л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Ь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3"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77113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В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Г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А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latin typeface="Arial Black" pitchFamily="34" charset="0"/>
                        </a:rPr>
                        <a:t>Д</a:t>
                      </a:r>
                      <a:endParaRPr lang="ru-RU" sz="2400" b="1" dirty="0">
                        <a:ln>
                          <a:noFill/>
                        </a:ln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Р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latin typeface="Arial Black" pitchFamily="34" charset="0"/>
                        </a:rPr>
                        <a:t>О</a:t>
                      </a:r>
                      <a:endParaRPr lang="ru-RU" sz="2400" b="1" dirty="0">
                        <a:ln>
                          <a:noFill/>
                        </a:ln>
                        <a:solidFill>
                          <a:srgbClr val="7030A0"/>
                        </a:solidFill>
                        <a:latin typeface="Arial Black" pitchFamily="34" charset="0"/>
                      </a:endParaRPr>
                    </a:p>
                  </a:txBody>
                  <a:tcPr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</a:tcPr>
                </a:tc>
              </a:tr>
              <a:tr h="359561">
                <a:tc gridSpan="8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hMerge="1">
                  <a:txBody>
                    <a:bodyPr/>
                    <a:lstStyle/>
                    <a:p>
                      <a:endParaRPr lang="ru-RU" dirty="0">
                        <a:ln>
                          <a:noFill/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cell3D prstMaterial="dkEdge">
                      <a:bevel/>
                      <a:lightRig rig="flood" dir="t"/>
                    </a:cell3D>
                  </a:tcPr>
                </a:tc>
                <a:tc gridSpan="3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1691680" y="404664"/>
            <a:ext cx="5976664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spc="50" dirty="0" smtClean="0">
                <a:ln w="28575">
                  <a:solidFill>
                    <a:srgbClr val="FFE7F7"/>
                  </a:solidFill>
                </a:ln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mic Sans MS" pitchFamily="66" charset="0"/>
              </a:rPr>
              <a:t>Кроссворд</a:t>
            </a:r>
            <a:endParaRPr lang="ru-RU" sz="7200" b="1" spc="50" dirty="0">
              <a:ln w="28575">
                <a:solidFill>
                  <a:srgbClr val="FFE7F7"/>
                </a:solidFill>
              </a:ln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1933</TotalTime>
  <Words>905</Words>
  <Application>Microsoft Office PowerPoint</Application>
  <PresentationFormat>Экран (4:3)</PresentationFormat>
  <Paragraphs>416</Paragraphs>
  <Slides>35</Slides>
  <Notes>3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7" baseType="lpstr">
      <vt:lpstr>Тема Office</vt:lpstr>
      <vt:lpstr>Image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         Дәреснең максаты:    1. Кислородны химик элемент һәм гади матдә буларак тасвирлау.      2.Кислородның  табигатьтә очравын,  физик ,химик үзлекләрен , табу,җыю ысулларын ,куллану өлкәләрен өйрәнү.       3.Кислород белән химик реакция тигезләмәләрен язарга өйрәнү.</vt:lpstr>
      <vt:lpstr>Слайд 13</vt:lpstr>
      <vt:lpstr>Слайд 14</vt:lpstr>
      <vt:lpstr>Җир кабыгында  кислородның таралуы</vt:lpstr>
      <vt:lpstr>Кремний ( IV) оксиды– SiO2</vt:lpstr>
      <vt:lpstr>Алюминий оксиды- Al2O3</vt:lpstr>
      <vt:lpstr>Слайд 18</vt:lpstr>
      <vt:lpstr>Су -өч төрле агрегат халәттә булырга мөмкин</vt:lpstr>
      <vt:lpstr>Кислород – тере организмда</vt:lpstr>
      <vt:lpstr>II.Кислород –гади матдә</vt:lpstr>
      <vt:lpstr>Карл Шееле,  Швеция 1772 год: </vt:lpstr>
      <vt:lpstr>Джозеф Пристли,  Англия, 1774 год</vt:lpstr>
      <vt:lpstr>Джозеф Пристли тәҗрибәсе</vt:lpstr>
      <vt:lpstr>Антуан Лоран Лавуазье, Франция, 1777 год</vt:lpstr>
      <vt:lpstr>Слайд 26</vt:lpstr>
      <vt:lpstr>Физик үзлекләре:</vt:lpstr>
      <vt:lpstr>ӘКИЯТ</vt:lpstr>
      <vt:lpstr>Химик үзлекләре</vt:lpstr>
      <vt:lpstr>Химик үзлекләре</vt:lpstr>
      <vt:lpstr> </vt:lpstr>
      <vt:lpstr>Сораулар- йомгак</vt:lpstr>
      <vt:lpstr>     Өй эше П. 18,20 Карточка эшләргә  (3)  1.Сколько молекул содержится в 2 моль кислорода?   2.В каком природном соединении больше кислорода ( % по массе) в известняке  СаСО3 или  поташе К2СО3 ?  3.Расставьте коэффициенты в следующих уравнениях хим.реакции:           AgNO3  → Ag +NO2 +O2           Mg(NO3)2 → MgO + NO2 +O2    4.  Составьте уравнения  хим.реакции горения следующих веществ: С2Н4, Сu2S  5. Из предложенного перечня выпишите формулы всех кислородсодержащих соединении    Н2О,  МgS , SiO2,  NaOH, F eS2,  H2SO4,  CaCO3,  Al2S3,  ZnO.                                Сайттан  http://flsh.ucoz.ru    кара –мәсьәләләр     </vt:lpstr>
      <vt:lpstr>Рефлексив тест</vt:lpstr>
      <vt:lpstr> </vt:lpstr>
    </vt:vector>
  </TitlesOfParts>
  <Company>Министерство образования Российской Федерации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Библиотекарь</dc:creator>
  <cp:lastModifiedBy>Lilia</cp:lastModifiedBy>
  <cp:revision>142</cp:revision>
  <dcterms:created xsi:type="dcterms:W3CDTF">2007-01-24T09:20:35Z</dcterms:created>
  <dcterms:modified xsi:type="dcterms:W3CDTF">2013-03-18T19:30:33Z</dcterms:modified>
</cp:coreProperties>
</file>