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5EC952B7-8DE8-4D02-84D3-F3547F77C21A}"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C952B7-8DE8-4D02-84D3-F3547F77C21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C952B7-8DE8-4D02-84D3-F3547F77C21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C952B7-8DE8-4D02-84D3-F3547F77C21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5EC952B7-8DE8-4D02-84D3-F3547F77C21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C952B7-8DE8-4D02-84D3-F3547F77C21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EC952B7-8DE8-4D02-84D3-F3547F77C21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C952B7-8DE8-4D02-84D3-F3547F77C21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C952B7-8DE8-4D02-84D3-F3547F77C21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C952B7-8DE8-4D02-84D3-F3547F77C21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670AFBF-B5AA-4070-B3B6-E44E3F1EFC5C}" type="datetimeFigureOut">
              <a:rPr lang="ru-RU" smtClean="0"/>
              <a:pPr/>
              <a:t>20.03.2013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C952B7-8DE8-4D02-84D3-F3547F77C21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alpha val="0"/>
              </a:srgbClr>
            </a:gs>
            <a:gs pos="50000">
              <a:srgbClr val="9CB86E"/>
            </a:gs>
            <a:gs pos="100000">
              <a:srgbClr val="156B13"/>
            </a:gs>
          </a:gsLst>
          <a:lin ang="2700000" scaled="1"/>
          <a:tileRect/>
        </a:grad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670AFBF-B5AA-4070-B3B6-E44E3F1EFC5C}" type="datetimeFigureOut">
              <a:rPr lang="ru-RU" smtClean="0"/>
              <a:pPr/>
              <a:t>20.03.2013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EC952B7-8DE8-4D02-84D3-F3547F77C21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8.xml"/><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3.jpeg"/><Relationship Id="rId2" Type="http://schemas.openxmlformats.org/officeDocument/2006/relationships/image" Target="../media/image29.jpeg"/><Relationship Id="rId1" Type="http://schemas.openxmlformats.org/officeDocument/2006/relationships/slideLayout" Target="../slideLayouts/slideLayout8.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9600" dirty="0" err="1" smtClean="0"/>
              <a:t>лЯгушки</a:t>
            </a:r>
            <a:endParaRPr lang="ru-RU" sz="9600" dirty="0"/>
          </a:p>
        </p:txBody>
      </p:sp>
      <p:sp>
        <p:nvSpPr>
          <p:cNvPr id="4" name="Прямоугольник 3"/>
          <p:cNvSpPr/>
          <p:nvPr/>
        </p:nvSpPr>
        <p:spPr>
          <a:xfrm>
            <a:off x="6084168" y="4653136"/>
            <a:ext cx="2520280" cy="1477328"/>
          </a:xfrm>
          <a:prstGeom prst="rect">
            <a:avLst/>
          </a:prstGeom>
        </p:spPr>
        <p:txBody>
          <a:bodyPr wrap="square">
            <a:spAutoFit/>
          </a:bodyPr>
          <a:lstStyle/>
          <a:p>
            <a:r>
              <a:rPr lang="ru-RU" dirty="0"/>
              <a:t>Работу подготовил</a:t>
            </a:r>
          </a:p>
          <a:p>
            <a:r>
              <a:rPr lang="ru-RU" dirty="0"/>
              <a:t>ученик 2 «А» класс</a:t>
            </a:r>
          </a:p>
          <a:p>
            <a:r>
              <a:rPr lang="ru-RU" dirty="0"/>
              <a:t>МБОУ «Школа № 15»</a:t>
            </a:r>
          </a:p>
          <a:p>
            <a:r>
              <a:rPr lang="ru-RU" dirty="0"/>
              <a:t>Г. Прокопьевска</a:t>
            </a:r>
          </a:p>
          <a:p>
            <a:r>
              <a:rPr lang="ru-RU" dirty="0"/>
              <a:t>КАЛЬНЕЙ СЕРЁЖА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185710" cy="226992"/>
          </a:xfrm>
        </p:spPr>
        <p:txBody>
          <a:bodyPr>
            <a:normAutofit fontScale="90000"/>
          </a:bodyPr>
          <a:lstStyle/>
          <a:p>
            <a:endParaRPr lang="ru-RU" sz="1000" dirty="0">
              <a:effectLst/>
            </a:endParaRPr>
          </a:p>
        </p:txBody>
      </p:sp>
      <p:sp>
        <p:nvSpPr>
          <p:cNvPr id="3" name="Текст 2"/>
          <p:cNvSpPr>
            <a:spLocks noGrp="1"/>
          </p:cNvSpPr>
          <p:nvPr>
            <p:ph type="body" idx="2"/>
          </p:nvPr>
        </p:nvSpPr>
        <p:spPr>
          <a:xfrm>
            <a:off x="457200" y="4071942"/>
            <a:ext cx="8115328" cy="2500330"/>
          </a:xfrm>
        </p:spPr>
        <p:txBody>
          <a:bodyPr>
            <a:noAutofit/>
          </a:bodyPr>
          <a:lstStyle/>
          <a:p>
            <a:r>
              <a:rPr lang="ru-RU" sz="2000" b="1" u="sng" dirty="0" smtClean="0">
                <a:solidFill>
                  <a:schemeClr val="bg1"/>
                </a:solidFill>
                <a:latin typeface="+mj-lt"/>
              </a:rPr>
              <a:t>Летающая лягушка </a:t>
            </a:r>
            <a:r>
              <a:rPr lang="ru-RU" sz="2000" dirty="0" smtClean="0">
                <a:solidFill>
                  <a:schemeClr val="bg1"/>
                </a:solidFill>
                <a:latin typeface="+mj-lt"/>
              </a:rPr>
              <a:t>конечно, летать в прямом смысле этого слова  не может, но, зато преодолевает расстояния более 10 метров, используя вместо крыльев собственные ноги. Дело в том, что между пальцами земноводного имеются большие перепонки, которые и помогают летающей лягушке держаться в воздухе. К тому же между последним и предпоследним суставом пальцев задних ног квакушки имеется вставная косточка, что еще больше увеличивает площадь «крыльев».</a:t>
            </a:r>
            <a:endParaRPr lang="ru-RU" sz="2000" dirty="0">
              <a:solidFill>
                <a:schemeClr val="bg1"/>
              </a:solidFill>
              <a:latin typeface="+mj-lt"/>
            </a:endParaRPr>
          </a:p>
        </p:txBody>
      </p:sp>
      <p:pic>
        <p:nvPicPr>
          <p:cNvPr id="5" name="Содержимое 4" descr="летающая лягушка.jpg"/>
          <p:cNvPicPr>
            <a:picLocks noGrp="1" noChangeAspect="1"/>
          </p:cNvPicPr>
          <p:nvPr>
            <p:ph sz="half" idx="1"/>
          </p:nvPr>
        </p:nvPicPr>
        <p:blipFill>
          <a:blip r:embed="rId2"/>
          <a:stretch>
            <a:fillRect/>
          </a:stretch>
        </p:blipFill>
        <p:spPr>
          <a:xfrm>
            <a:off x="2000232" y="214290"/>
            <a:ext cx="5540378" cy="35719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3291.jpg"/>
          <p:cNvPicPr>
            <a:picLocks noGrp="1" noChangeAspect="1"/>
          </p:cNvPicPr>
          <p:nvPr>
            <p:ph sz="half" idx="1"/>
          </p:nvPr>
        </p:nvPicPr>
        <p:blipFill>
          <a:blip r:embed="rId2"/>
          <a:stretch>
            <a:fillRect/>
          </a:stretch>
        </p:blipFill>
        <p:spPr>
          <a:xfrm>
            <a:off x="4434852" y="0"/>
            <a:ext cx="4709148" cy="3102122"/>
          </a:xfrm>
        </p:spPr>
      </p:pic>
      <p:pic>
        <p:nvPicPr>
          <p:cNvPr id="6" name="Рисунок 5" descr="main Austin5807dime.jpg"/>
          <p:cNvPicPr>
            <a:picLocks noChangeAspect="1"/>
          </p:cNvPicPr>
          <p:nvPr/>
        </p:nvPicPr>
        <p:blipFill>
          <a:blip r:embed="rId3"/>
          <a:stretch>
            <a:fillRect/>
          </a:stretch>
        </p:blipFill>
        <p:spPr>
          <a:xfrm>
            <a:off x="428596" y="714356"/>
            <a:ext cx="3071814" cy="2355057"/>
          </a:xfrm>
          <a:prstGeom prst="rect">
            <a:avLst/>
          </a:prstGeom>
        </p:spPr>
      </p:pic>
      <p:sp>
        <p:nvSpPr>
          <p:cNvPr id="2" name="Заголовок 1"/>
          <p:cNvSpPr>
            <a:spLocks noGrp="1"/>
          </p:cNvSpPr>
          <p:nvPr>
            <p:ph type="title"/>
          </p:nvPr>
        </p:nvSpPr>
        <p:spPr>
          <a:xfrm>
            <a:off x="285720" y="214290"/>
            <a:ext cx="8715436" cy="649306"/>
          </a:xfrm>
        </p:spPr>
        <p:txBody>
          <a:bodyPr>
            <a:noAutofit/>
          </a:bodyPr>
          <a:lstStyle/>
          <a:p>
            <a:pPr algn="ctr"/>
            <a:r>
              <a:rPr lang="ru-RU" sz="4800" b="1" dirty="0" smtClean="0">
                <a:solidFill>
                  <a:srgbClr val="FFFF00"/>
                </a:solidFill>
                <a:effectLst/>
              </a:rPr>
              <a:t>Самая маленькая лягушка</a:t>
            </a:r>
            <a:endParaRPr lang="ru-RU" sz="4800" b="1" dirty="0">
              <a:solidFill>
                <a:srgbClr val="FFFF00"/>
              </a:solidFill>
              <a:effectLst/>
            </a:endParaRPr>
          </a:p>
        </p:txBody>
      </p:sp>
      <p:pic>
        <p:nvPicPr>
          <p:cNvPr id="7" name="Рисунок 6" descr="weirdest-frogs03.jpg"/>
          <p:cNvPicPr>
            <a:picLocks noChangeAspect="1"/>
          </p:cNvPicPr>
          <p:nvPr/>
        </p:nvPicPr>
        <p:blipFill>
          <a:blip r:embed="rId4"/>
          <a:stretch>
            <a:fillRect/>
          </a:stretch>
        </p:blipFill>
        <p:spPr>
          <a:xfrm>
            <a:off x="6561026" y="2746766"/>
            <a:ext cx="2582974" cy="4111234"/>
          </a:xfrm>
          <a:prstGeom prst="rect">
            <a:avLst/>
          </a:prstGeom>
        </p:spPr>
      </p:pic>
      <p:sp>
        <p:nvSpPr>
          <p:cNvPr id="3" name="Текст 2"/>
          <p:cNvSpPr>
            <a:spLocks noGrp="1"/>
          </p:cNvSpPr>
          <p:nvPr>
            <p:ph type="body" idx="2"/>
          </p:nvPr>
        </p:nvSpPr>
        <p:spPr>
          <a:xfrm>
            <a:off x="142844" y="3286100"/>
            <a:ext cx="6500858" cy="3571900"/>
          </a:xfrm>
        </p:spPr>
        <p:txBody>
          <a:bodyPr>
            <a:normAutofit/>
          </a:bodyPr>
          <a:lstStyle/>
          <a:p>
            <a:r>
              <a:rPr lang="ru-RU" sz="1500" dirty="0" smtClean="0">
                <a:solidFill>
                  <a:schemeClr val="bg1"/>
                </a:solidFill>
                <a:latin typeface="+mj-lt"/>
              </a:rPr>
              <a:t>Самая </a:t>
            </a:r>
            <a:r>
              <a:rPr lang="ru-RU" sz="1500" b="1" u="sng" dirty="0" smtClean="0">
                <a:solidFill>
                  <a:schemeClr val="bg1"/>
                </a:solidFill>
                <a:latin typeface="+mj-lt"/>
              </a:rPr>
              <a:t>миниатюрная лягушка </a:t>
            </a:r>
            <a:r>
              <a:rPr lang="ru-RU" sz="1500" dirty="0" smtClean="0">
                <a:solidFill>
                  <a:schemeClr val="bg1"/>
                </a:solidFill>
                <a:latin typeface="+mj-lt"/>
              </a:rPr>
              <a:t>была найдена высоко в горах. А именно, в южной части Перу, в горах Анды. Новый вид животных назвали </a:t>
            </a:r>
            <a:r>
              <a:rPr lang="ru-RU" sz="1500" b="1" u="sng" dirty="0" err="1" smtClean="0">
                <a:solidFill>
                  <a:schemeClr val="bg1"/>
                </a:solidFill>
                <a:latin typeface="+mj-lt"/>
              </a:rPr>
              <a:t>Ноблела</a:t>
            </a:r>
            <a:r>
              <a:rPr lang="ru-RU" sz="1500" dirty="0" smtClean="0">
                <a:solidFill>
                  <a:schemeClr val="bg1"/>
                </a:solidFill>
                <a:latin typeface="+mj-lt"/>
              </a:rPr>
              <a:t>. Увидеть самое маленькое земноводное оказалось очень сложно, так как его размеры очень малы, взрослая особь достигает всего 10-13 миллиметров в длину.</a:t>
            </a:r>
          </a:p>
          <a:p>
            <a:r>
              <a:rPr lang="ru-RU" sz="1500" dirty="0" smtClean="0">
                <a:solidFill>
                  <a:schemeClr val="bg1"/>
                </a:solidFill>
                <a:latin typeface="+mj-lt"/>
              </a:rPr>
              <a:t>Самая маленькая лягушка в мире, имеет несколько отличий от других земноводных. Одним из них является то, что лягушка откладывает всего 2 яйца (икринки). Каждое из которых  составляет 1/3 от размера самой лягушки. Откладывает яйца во что – то влажное, это могут быть опавшие листья, мох, трава.</a:t>
            </a:r>
          </a:p>
          <a:p>
            <a:r>
              <a:rPr lang="ru-RU" sz="1500" dirty="0" smtClean="0">
                <a:solidFill>
                  <a:schemeClr val="bg1"/>
                </a:solidFill>
                <a:latin typeface="+mj-lt"/>
              </a:rPr>
              <a:t>Земноводное обхватывает 2 яйца и ухаживает за ними до тех пор, пока они не дозреют и не вылупятся. Новорожденные животные не имеют такой стадии развития, как головастик, они сразу находятся в стадии взрослой особи.</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4929190" y="357166"/>
            <a:ext cx="4214810" cy="4286280"/>
          </a:xfrm>
        </p:spPr>
        <p:txBody>
          <a:bodyPr>
            <a:noAutofit/>
          </a:bodyPr>
          <a:lstStyle/>
          <a:p>
            <a:r>
              <a:rPr lang="ru-RU" sz="2000" b="1" u="sng" dirty="0" smtClean="0">
                <a:solidFill>
                  <a:schemeClr val="bg1"/>
                </a:solidFill>
                <a:effectLst/>
              </a:rPr>
              <a:t>Волосатая лягушка </a:t>
            </a:r>
            <a:r>
              <a:rPr lang="ru-RU" sz="1800" dirty="0" smtClean="0">
                <a:solidFill>
                  <a:schemeClr val="bg1"/>
                </a:solidFill>
                <a:effectLst/>
              </a:rPr>
              <a:t>получила такое название из-за плотно расположенных друг к другу лоскутков кожи («волосы»), которые образуются у самцов в период размножения. Волосатая лягушка достигает длины в среднем 11 см, причём самцы значительно больше самок. Окрас от оливково-зелёного до коричневого цвета, между глазами и на спине находятся чёрные полоски. У лягушки широкая голова с короткой, округлённой мордочкой. Ноздри лежат ближе к глазам, а глаза имеют вертикальные зрачки.</a:t>
            </a:r>
            <a:endParaRPr lang="ru-RU" sz="1800" dirty="0">
              <a:solidFill>
                <a:schemeClr val="bg1"/>
              </a:solidFill>
              <a:effectLst/>
            </a:endParaRPr>
          </a:p>
        </p:txBody>
      </p:sp>
      <p:sp>
        <p:nvSpPr>
          <p:cNvPr id="9" name="Текст 8"/>
          <p:cNvSpPr>
            <a:spLocks noGrp="1"/>
          </p:cNvSpPr>
          <p:nvPr>
            <p:ph type="body" idx="2"/>
          </p:nvPr>
        </p:nvSpPr>
        <p:spPr>
          <a:xfrm>
            <a:off x="428596" y="4643446"/>
            <a:ext cx="8501122" cy="1816081"/>
          </a:xfrm>
        </p:spPr>
        <p:txBody>
          <a:bodyPr>
            <a:normAutofit/>
          </a:bodyPr>
          <a:lstStyle/>
          <a:p>
            <a:r>
              <a:rPr lang="ru-RU" sz="1800" dirty="0" smtClean="0">
                <a:solidFill>
                  <a:schemeClr val="bg1"/>
                </a:solidFill>
                <a:latin typeface="+mj-lt"/>
              </a:rPr>
              <a:t>Особенностью, которой обладает волосатая лягушка, является образование когтей. Как таковых роговых отростков у лягушки нет. Вместо этого  лягушки активно образуют их, ломая кости на пальцах ног и прокалывая ими кожу пальцев ног. Образовавшиеся в результате этого очень острые когти служат, прежде всего, для защиты от потенциальных хищников.</a:t>
            </a:r>
            <a:endParaRPr lang="ru-RU" sz="1800" dirty="0">
              <a:solidFill>
                <a:schemeClr val="bg1"/>
              </a:solidFill>
              <a:latin typeface="+mj-lt"/>
            </a:endParaRPr>
          </a:p>
        </p:txBody>
      </p:sp>
      <p:pic>
        <p:nvPicPr>
          <p:cNvPr id="7" name="Содержимое 6" descr="волосатая лягушка.jpg"/>
          <p:cNvPicPr>
            <a:picLocks noGrp="1" noChangeAspect="1"/>
          </p:cNvPicPr>
          <p:nvPr>
            <p:ph sz="half" idx="1"/>
          </p:nvPr>
        </p:nvPicPr>
        <p:blipFill>
          <a:blip r:embed="rId2"/>
          <a:stretch>
            <a:fillRect/>
          </a:stretch>
        </p:blipFill>
        <p:spPr>
          <a:xfrm>
            <a:off x="214282" y="214290"/>
            <a:ext cx="4929222" cy="383381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857488" y="1643050"/>
            <a:ext cx="3222627" cy="4429132"/>
          </a:xfrm>
        </p:spPr>
        <p:txBody>
          <a:bodyPr>
            <a:noAutofit/>
          </a:bodyPr>
          <a:lstStyle/>
          <a:p>
            <a:pPr algn="ctr"/>
            <a:r>
              <a:rPr lang="ru-RU" sz="2000" dirty="0" smtClean="0">
                <a:solidFill>
                  <a:schemeClr val="bg1"/>
                </a:solidFill>
                <a:effectLst/>
              </a:rPr>
              <a:t>Очень ядовита </a:t>
            </a:r>
            <a:r>
              <a:rPr lang="ru-RU" sz="2000" b="1" u="sng" dirty="0" smtClean="0">
                <a:solidFill>
                  <a:schemeClr val="bg1"/>
                </a:solidFill>
                <a:effectLst/>
              </a:rPr>
              <a:t>лягушка коки</a:t>
            </a:r>
            <a:r>
              <a:rPr lang="ru-RU" sz="2000" dirty="0" smtClean="0">
                <a:solidFill>
                  <a:schemeClr val="bg1"/>
                </a:solidFill>
                <a:effectLst/>
              </a:rPr>
              <a:t>, длиной всего 2-3 см обитает в Колумбии, а также </a:t>
            </a:r>
            <a:r>
              <a:rPr lang="ru-RU" sz="2000" b="1" u="sng" dirty="0" smtClean="0">
                <a:solidFill>
                  <a:schemeClr val="bg1"/>
                </a:solidFill>
                <a:effectLst/>
              </a:rPr>
              <a:t>древолаз</a:t>
            </a:r>
            <a:r>
              <a:rPr lang="ru-RU" sz="2000" dirty="0" smtClean="0">
                <a:solidFill>
                  <a:schemeClr val="bg1"/>
                </a:solidFill>
                <a:effectLst/>
              </a:rPr>
              <a:t> – 2 миллиграмма яда которого способны убить человека, обитает  в Южной Америке. Часто о ядовитости свидетельствует предостерегающая яркая окраска, но потрясающе красивы. Окраска служит также для маскировки.</a:t>
            </a:r>
            <a:endParaRPr lang="ru-RU" sz="2000" dirty="0">
              <a:solidFill>
                <a:schemeClr val="bg1"/>
              </a:solidFill>
              <a:effectLst/>
            </a:endParaRPr>
          </a:p>
        </p:txBody>
      </p:sp>
      <p:sp>
        <p:nvSpPr>
          <p:cNvPr id="7" name="Текст 6"/>
          <p:cNvSpPr>
            <a:spLocks noGrp="1"/>
          </p:cNvSpPr>
          <p:nvPr>
            <p:ph type="body" idx="2"/>
          </p:nvPr>
        </p:nvSpPr>
        <p:spPr>
          <a:xfrm>
            <a:off x="357158" y="0"/>
            <a:ext cx="8572560" cy="1357322"/>
          </a:xfrm>
        </p:spPr>
        <p:txBody>
          <a:bodyPr>
            <a:noAutofit/>
          </a:bodyPr>
          <a:lstStyle/>
          <a:p>
            <a:pPr algn="ctr"/>
            <a:r>
              <a:rPr lang="ru-RU" sz="4000" b="1" u="sng" dirty="0" smtClean="0">
                <a:solidFill>
                  <a:srgbClr val="FF0000"/>
                </a:solidFill>
                <a:effectLst>
                  <a:outerShdw blurRad="38100" dist="38100" dir="2700000" algn="tl">
                    <a:srgbClr val="000000">
                      <a:alpha val="43137"/>
                    </a:srgbClr>
                  </a:outerShdw>
                </a:effectLst>
              </a:rPr>
              <a:t>Особый разряд составляют ядовитые лягушки.</a:t>
            </a:r>
            <a:endParaRPr lang="ru-RU" sz="4000" b="1" u="sng" dirty="0">
              <a:solidFill>
                <a:srgbClr val="FF0000"/>
              </a:solidFill>
              <a:effectLst>
                <a:outerShdw blurRad="38100" dist="38100" dir="2700000" algn="tl">
                  <a:srgbClr val="000000">
                    <a:alpha val="43137"/>
                  </a:srgbClr>
                </a:outerShdw>
              </a:effectLst>
            </a:endParaRPr>
          </a:p>
        </p:txBody>
      </p:sp>
      <p:pic>
        <p:nvPicPr>
          <p:cNvPr id="9" name="Рисунок 8" descr="лягушка древолаз 4.jpg"/>
          <p:cNvPicPr>
            <a:picLocks noChangeAspect="1"/>
          </p:cNvPicPr>
          <p:nvPr/>
        </p:nvPicPr>
        <p:blipFill>
          <a:blip r:embed="rId2"/>
          <a:stretch>
            <a:fillRect/>
          </a:stretch>
        </p:blipFill>
        <p:spPr>
          <a:xfrm>
            <a:off x="428596" y="1357298"/>
            <a:ext cx="2389695" cy="1928826"/>
          </a:xfrm>
          <a:prstGeom prst="rect">
            <a:avLst/>
          </a:prstGeom>
        </p:spPr>
      </p:pic>
      <p:pic>
        <p:nvPicPr>
          <p:cNvPr id="10" name="Рисунок 9" descr="лягушка древолаз 2.jpg"/>
          <p:cNvPicPr>
            <a:picLocks noChangeAspect="1"/>
          </p:cNvPicPr>
          <p:nvPr/>
        </p:nvPicPr>
        <p:blipFill>
          <a:blip r:embed="rId3"/>
          <a:stretch>
            <a:fillRect/>
          </a:stretch>
        </p:blipFill>
        <p:spPr>
          <a:xfrm rot="20564812">
            <a:off x="221839" y="3257533"/>
            <a:ext cx="2500310" cy="1875233"/>
          </a:xfrm>
          <a:prstGeom prst="rect">
            <a:avLst/>
          </a:prstGeom>
        </p:spPr>
      </p:pic>
      <p:pic>
        <p:nvPicPr>
          <p:cNvPr id="11" name="Рисунок 10" descr="пятнистый древолаз  см.jpg"/>
          <p:cNvPicPr>
            <a:picLocks noChangeAspect="1"/>
          </p:cNvPicPr>
          <p:nvPr/>
        </p:nvPicPr>
        <p:blipFill>
          <a:blip r:embed="rId4"/>
          <a:stretch>
            <a:fillRect/>
          </a:stretch>
        </p:blipFill>
        <p:spPr>
          <a:xfrm>
            <a:off x="785786" y="4857760"/>
            <a:ext cx="2031992" cy="1857241"/>
          </a:xfrm>
          <a:prstGeom prst="rect">
            <a:avLst/>
          </a:prstGeom>
        </p:spPr>
      </p:pic>
      <p:pic>
        <p:nvPicPr>
          <p:cNvPr id="13" name="Рисунок 12" descr="381778071.jpg"/>
          <p:cNvPicPr>
            <a:picLocks noChangeAspect="1"/>
          </p:cNvPicPr>
          <p:nvPr/>
        </p:nvPicPr>
        <p:blipFill>
          <a:blip r:embed="rId5" cstate="print"/>
          <a:stretch>
            <a:fillRect/>
          </a:stretch>
        </p:blipFill>
        <p:spPr>
          <a:xfrm rot="19961258">
            <a:off x="6512315" y="1156650"/>
            <a:ext cx="2357454" cy="1768091"/>
          </a:xfrm>
          <a:prstGeom prst="rect">
            <a:avLst/>
          </a:prstGeom>
        </p:spPr>
      </p:pic>
      <p:pic>
        <p:nvPicPr>
          <p:cNvPr id="14" name="Рисунок 13" descr="лягушка древолаз 1.jpeg"/>
          <p:cNvPicPr>
            <a:picLocks noChangeAspect="1"/>
          </p:cNvPicPr>
          <p:nvPr/>
        </p:nvPicPr>
        <p:blipFill>
          <a:blip r:embed="rId6"/>
          <a:stretch>
            <a:fillRect/>
          </a:stretch>
        </p:blipFill>
        <p:spPr>
          <a:xfrm rot="986988">
            <a:off x="6587274" y="4644367"/>
            <a:ext cx="2214578" cy="1939776"/>
          </a:xfrm>
          <a:prstGeom prst="rect">
            <a:avLst/>
          </a:prstGeom>
        </p:spPr>
      </p:pic>
      <p:pic>
        <p:nvPicPr>
          <p:cNvPr id="8" name="Содержимое 7" descr="8da82a4d27e5acc4f618113d8cd64535_004cc7e5569f682ae1b8a9c4fc4236fe.jpg"/>
          <p:cNvPicPr>
            <a:picLocks noGrp="1" noChangeAspect="1"/>
          </p:cNvPicPr>
          <p:nvPr>
            <p:ph sz="half" idx="1"/>
          </p:nvPr>
        </p:nvPicPr>
        <p:blipFill>
          <a:blip r:embed="rId7"/>
          <a:stretch>
            <a:fillRect/>
          </a:stretch>
        </p:blipFill>
        <p:spPr>
          <a:xfrm>
            <a:off x="6357950" y="2928934"/>
            <a:ext cx="2320057" cy="183991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154362"/>
          </a:xfrm>
        </p:spPr>
        <p:txBody>
          <a:bodyPr>
            <a:noAutofit/>
          </a:bodyPr>
          <a:lstStyle/>
          <a:p>
            <a:r>
              <a:rPr lang="ru-RU" sz="3200" b="0" dirty="0" smtClean="0">
                <a:solidFill>
                  <a:schemeClr val="bg1"/>
                </a:solidFill>
                <a:effectLst/>
              </a:rPr>
              <a:t>Лягушки и жабы - полезные животные. Неоценим их вклад в науку - на них ученые проводят свои многочисленные опыты, а также большая польза от лягушек в фермерском хозяйстве по уничтожению вредителей.</a:t>
            </a:r>
            <a:endParaRPr lang="ru-RU" sz="3200" b="0" dirty="0">
              <a:solidFill>
                <a:schemeClr val="bg1"/>
              </a:solidFill>
              <a:effectLst/>
            </a:endParaRPr>
          </a:p>
        </p:txBody>
      </p:sp>
      <p:pic>
        <p:nvPicPr>
          <p:cNvPr id="4" name="Содержимое 3" descr="post-908-1163681726.jpg"/>
          <p:cNvPicPr>
            <a:picLocks noGrp="1" noChangeAspect="1"/>
          </p:cNvPicPr>
          <p:nvPr>
            <p:ph idx="1"/>
          </p:nvPr>
        </p:nvPicPr>
        <p:blipFill>
          <a:blip r:embed="rId2"/>
          <a:stretch>
            <a:fillRect/>
          </a:stretch>
        </p:blipFill>
        <p:spPr>
          <a:xfrm rot="20913453">
            <a:off x="559065" y="4071938"/>
            <a:ext cx="2982383" cy="2236787"/>
          </a:xfrm>
        </p:spPr>
      </p:pic>
      <p:pic>
        <p:nvPicPr>
          <p:cNvPr id="5" name="Рисунок 4" descr="3 травяная Л..jpg"/>
          <p:cNvPicPr>
            <a:picLocks noChangeAspect="1"/>
          </p:cNvPicPr>
          <p:nvPr/>
        </p:nvPicPr>
        <p:blipFill>
          <a:blip r:embed="rId3"/>
          <a:stretch>
            <a:fillRect/>
          </a:stretch>
        </p:blipFill>
        <p:spPr>
          <a:xfrm rot="692759">
            <a:off x="5343132" y="4021490"/>
            <a:ext cx="3300410" cy="232840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57158" y="214290"/>
            <a:ext cx="4714908" cy="916008"/>
          </a:xfrm>
        </p:spPr>
        <p:txBody>
          <a:bodyPr>
            <a:normAutofit/>
          </a:bodyPr>
          <a:lstStyle/>
          <a:p>
            <a:r>
              <a:rPr lang="ru-RU" sz="5400" dirty="0" smtClean="0">
                <a:solidFill>
                  <a:srgbClr val="00B050"/>
                </a:solidFill>
                <a:effectLst/>
              </a:rPr>
              <a:t>загадки</a:t>
            </a:r>
            <a:endParaRPr lang="ru-RU" sz="5400" dirty="0">
              <a:solidFill>
                <a:srgbClr val="00B050"/>
              </a:solidFill>
              <a:effectLst/>
            </a:endParaRPr>
          </a:p>
        </p:txBody>
      </p:sp>
      <p:sp>
        <p:nvSpPr>
          <p:cNvPr id="9" name="Текст 8"/>
          <p:cNvSpPr>
            <a:spLocks noGrp="1"/>
          </p:cNvSpPr>
          <p:nvPr>
            <p:ph type="body" idx="1"/>
          </p:nvPr>
        </p:nvSpPr>
        <p:spPr>
          <a:xfrm>
            <a:off x="4929190" y="285728"/>
            <a:ext cx="4040188" cy="3500462"/>
          </a:xfrm>
        </p:spPr>
        <p:txBody>
          <a:bodyPr>
            <a:normAutofit fontScale="92500" lnSpcReduction="10000"/>
          </a:bodyPr>
          <a:lstStyle/>
          <a:p>
            <a:pPr algn="ctr"/>
            <a:r>
              <a:rPr lang="ru-RU" sz="1600" dirty="0" smtClean="0">
                <a:solidFill>
                  <a:schemeClr val="bg1"/>
                </a:solidFill>
                <a:latin typeface="Arial Black" pitchFamily="34" charset="0"/>
              </a:rPr>
              <a:t>«весёлая компания»</a:t>
            </a:r>
          </a:p>
          <a:p>
            <a:pPr algn="ctr"/>
            <a:endParaRPr lang="ru-RU" sz="1600" dirty="0" smtClean="0">
              <a:solidFill>
                <a:schemeClr val="bg1"/>
              </a:solidFill>
              <a:latin typeface="Arial Black" pitchFamily="34" charset="0"/>
            </a:endParaRPr>
          </a:p>
          <a:p>
            <a:pPr algn="ctr"/>
            <a:r>
              <a:rPr lang="ru-RU" sz="1600" dirty="0" smtClean="0">
                <a:solidFill>
                  <a:schemeClr val="bg1"/>
                </a:solidFill>
                <a:latin typeface="Arial Black" pitchFamily="34" charset="0"/>
              </a:rPr>
              <a:t>К трем лягушкам у болота</a:t>
            </a:r>
          </a:p>
          <a:p>
            <a:pPr algn="ctr"/>
            <a:r>
              <a:rPr lang="ru-RU" sz="1600" dirty="0" smtClean="0">
                <a:solidFill>
                  <a:schemeClr val="bg1"/>
                </a:solidFill>
                <a:latin typeface="Arial Black" pitchFamily="34" charset="0"/>
              </a:rPr>
              <a:t>Прибежали два енота,</a:t>
            </a:r>
          </a:p>
          <a:p>
            <a:pPr algn="ctr"/>
            <a:r>
              <a:rPr lang="ru-RU" sz="1600" dirty="0" smtClean="0">
                <a:solidFill>
                  <a:schemeClr val="bg1"/>
                </a:solidFill>
                <a:latin typeface="Arial Black" pitchFamily="34" charset="0"/>
              </a:rPr>
              <a:t>Прискакала тётя жаба,</a:t>
            </a:r>
          </a:p>
          <a:p>
            <a:pPr algn="ctr"/>
            <a:r>
              <a:rPr lang="ru-RU" sz="1600" dirty="0" smtClean="0">
                <a:solidFill>
                  <a:schemeClr val="bg1"/>
                </a:solidFill>
                <a:latin typeface="Arial Black" pitchFamily="34" charset="0"/>
              </a:rPr>
              <a:t>И пришла наседка ряба,</a:t>
            </a:r>
          </a:p>
          <a:p>
            <a:pPr algn="ctr"/>
            <a:r>
              <a:rPr lang="ru-RU" sz="1600" dirty="0" smtClean="0">
                <a:solidFill>
                  <a:schemeClr val="bg1"/>
                </a:solidFill>
                <a:latin typeface="Arial Black" pitchFamily="34" charset="0"/>
              </a:rPr>
              <a:t>Вскоре к ним приплыл тритон,</a:t>
            </a:r>
          </a:p>
          <a:p>
            <a:pPr algn="ctr"/>
            <a:r>
              <a:rPr lang="ru-RU" sz="1600" dirty="0" smtClean="0">
                <a:solidFill>
                  <a:schemeClr val="bg1"/>
                </a:solidFill>
                <a:latin typeface="Arial Black" pitchFamily="34" charset="0"/>
              </a:rPr>
              <a:t>Следом сетчатый питон,</a:t>
            </a:r>
          </a:p>
          <a:p>
            <a:pPr algn="ctr"/>
            <a:r>
              <a:rPr lang="ru-RU" sz="1600" dirty="0" smtClean="0">
                <a:solidFill>
                  <a:schemeClr val="bg1"/>
                </a:solidFill>
                <a:latin typeface="Arial Black" pitchFamily="34" charset="0"/>
              </a:rPr>
              <a:t>Три весёлые подружки – </a:t>
            </a:r>
          </a:p>
          <a:p>
            <a:pPr algn="ctr"/>
            <a:r>
              <a:rPr lang="ru-RU" sz="1600" dirty="0" smtClean="0">
                <a:solidFill>
                  <a:schemeClr val="bg1"/>
                </a:solidFill>
                <a:latin typeface="Arial Black" pitchFamily="34" charset="0"/>
              </a:rPr>
              <a:t>Мышки – серые норушки.</a:t>
            </a:r>
          </a:p>
          <a:p>
            <a:pPr algn="ctr"/>
            <a:r>
              <a:rPr lang="ru-RU" sz="1600" dirty="0" smtClean="0">
                <a:solidFill>
                  <a:schemeClr val="bg1"/>
                </a:solidFill>
                <a:latin typeface="Arial Black" pitchFamily="34" charset="0"/>
              </a:rPr>
              <a:t>Сколько в камышах болотных</a:t>
            </a:r>
          </a:p>
          <a:p>
            <a:pPr algn="ctr"/>
            <a:r>
              <a:rPr lang="ru-RU" sz="1600" dirty="0" smtClean="0">
                <a:solidFill>
                  <a:schemeClr val="bg1"/>
                </a:solidFill>
                <a:latin typeface="Arial Black" pitchFamily="34" charset="0"/>
              </a:rPr>
              <a:t>Оказалось земноводных?</a:t>
            </a:r>
          </a:p>
          <a:p>
            <a:pPr algn="ctr"/>
            <a:r>
              <a:rPr lang="ru-RU" sz="1600" dirty="0" smtClean="0">
                <a:solidFill>
                  <a:schemeClr val="bg1"/>
                </a:solidFill>
                <a:latin typeface="Arial Black" pitchFamily="34" charset="0"/>
              </a:rPr>
              <a:t>                                                    </a:t>
            </a:r>
            <a:r>
              <a:rPr lang="ru-RU" sz="1000" dirty="0" smtClean="0">
                <a:latin typeface="Arial Black" pitchFamily="34" charset="0"/>
              </a:rPr>
              <a:t>(5)</a:t>
            </a:r>
          </a:p>
        </p:txBody>
      </p:sp>
      <p:sp>
        <p:nvSpPr>
          <p:cNvPr id="10" name="Текст 9"/>
          <p:cNvSpPr>
            <a:spLocks noGrp="1"/>
          </p:cNvSpPr>
          <p:nvPr>
            <p:ph type="body" sz="half" idx="3"/>
          </p:nvPr>
        </p:nvSpPr>
        <p:spPr>
          <a:xfrm>
            <a:off x="2857488" y="3786190"/>
            <a:ext cx="4041775" cy="2714644"/>
          </a:xfrm>
        </p:spPr>
        <p:txBody>
          <a:bodyPr>
            <a:normAutofit/>
          </a:bodyPr>
          <a:lstStyle/>
          <a:p>
            <a:pPr algn="ctr"/>
            <a:r>
              <a:rPr lang="ru-RU" sz="1700" dirty="0" smtClean="0">
                <a:solidFill>
                  <a:schemeClr val="bg1"/>
                </a:solidFill>
                <a:latin typeface="Arial Black" pitchFamily="34" charset="0"/>
              </a:rPr>
              <a:t>Озорные запятые</a:t>
            </a:r>
            <a:br>
              <a:rPr lang="ru-RU" sz="1700" dirty="0" smtClean="0">
                <a:solidFill>
                  <a:schemeClr val="bg1"/>
                </a:solidFill>
                <a:latin typeface="Arial Black" pitchFamily="34" charset="0"/>
              </a:rPr>
            </a:br>
            <a:r>
              <a:rPr lang="ru-RU" sz="1700" dirty="0" smtClean="0">
                <a:solidFill>
                  <a:schemeClr val="bg1"/>
                </a:solidFill>
                <a:latin typeface="Arial Black" pitchFamily="34" charset="0"/>
              </a:rPr>
              <a:t>Плавают под мостиком -</a:t>
            </a:r>
            <a:br>
              <a:rPr lang="ru-RU" sz="1700" dirty="0" smtClean="0">
                <a:solidFill>
                  <a:schemeClr val="bg1"/>
                </a:solidFill>
                <a:latin typeface="Arial Black" pitchFamily="34" charset="0"/>
              </a:rPr>
            </a:br>
            <a:r>
              <a:rPr lang="ru-RU" sz="1700" dirty="0" smtClean="0">
                <a:solidFill>
                  <a:schemeClr val="bg1"/>
                </a:solidFill>
                <a:latin typeface="Arial Black" pitchFamily="34" charset="0"/>
              </a:rPr>
              <a:t>Черные, проворные,</a:t>
            </a:r>
            <a:br>
              <a:rPr lang="ru-RU" sz="1700" dirty="0" smtClean="0">
                <a:solidFill>
                  <a:schemeClr val="bg1"/>
                </a:solidFill>
                <a:latin typeface="Arial Black" pitchFamily="34" charset="0"/>
              </a:rPr>
            </a:br>
            <a:r>
              <a:rPr lang="ru-RU" sz="1700" dirty="0" smtClean="0">
                <a:solidFill>
                  <a:schemeClr val="bg1"/>
                </a:solidFill>
                <a:latin typeface="Arial Black" pitchFamily="34" charset="0"/>
              </a:rPr>
              <a:t>С тонким, гибким хвостиком.</a:t>
            </a:r>
            <a:br>
              <a:rPr lang="ru-RU" sz="1700" dirty="0" smtClean="0">
                <a:solidFill>
                  <a:schemeClr val="bg1"/>
                </a:solidFill>
                <a:latin typeface="Arial Black" pitchFamily="34" charset="0"/>
              </a:rPr>
            </a:br>
            <a:r>
              <a:rPr lang="ru-RU" sz="1700" dirty="0" smtClean="0">
                <a:solidFill>
                  <a:schemeClr val="bg1"/>
                </a:solidFill>
                <a:latin typeface="Arial Black" pitchFamily="34" charset="0"/>
              </a:rPr>
              <a:t>Запятые подрастут -</a:t>
            </a:r>
            <a:br>
              <a:rPr lang="ru-RU" sz="1700" dirty="0" smtClean="0">
                <a:solidFill>
                  <a:schemeClr val="bg1"/>
                </a:solidFill>
                <a:latin typeface="Arial Black" pitchFamily="34" charset="0"/>
              </a:rPr>
            </a:br>
            <a:r>
              <a:rPr lang="ru-RU" sz="1700" dirty="0" smtClean="0">
                <a:solidFill>
                  <a:schemeClr val="bg1"/>
                </a:solidFill>
                <a:latin typeface="Arial Black" pitchFamily="34" charset="0"/>
              </a:rPr>
              <a:t>Прыгать по лугам начнут.</a:t>
            </a:r>
            <a:r>
              <a:rPr lang="ru-RU" sz="1900" dirty="0" smtClean="0">
                <a:solidFill>
                  <a:schemeClr val="bg1"/>
                </a:solidFill>
                <a:latin typeface="Arial Black" pitchFamily="34" charset="0"/>
              </a:rPr>
              <a:t/>
            </a:r>
            <a:br>
              <a:rPr lang="ru-RU" sz="1900" dirty="0" smtClean="0">
                <a:solidFill>
                  <a:schemeClr val="bg1"/>
                </a:solidFill>
                <a:latin typeface="Arial Black" pitchFamily="34" charset="0"/>
              </a:rPr>
            </a:br>
            <a:r>
              <a:rPr lang="ru-RU" sz="900" dirty="0" smtClean="0">
                <a:solidFill>
                  <a:schemeClr val="bg1"/>
                </a:solidFill>
                <a:latin typeface="Arial Black" pitchFamily="34" charset="0"/>
              </a:rPr>
              <a:t>                                      </a:t>
            </a:r>
            <a:r>
              <a:rPr lang="ru-RU" sz="900" dirty="0" smtClean="0"/>
              <a:t>(головастики)</a:t>
            </a:r>
            <a:endParaRPr lang="ru-RU" sz="900" dirty="0"/>
          </a:p>
        </p:txBody>
      </p:sp>
      <p:sp>
        <p:nvSpPr>
          <p:cNvPr id="12" name="Содержимое 11"/>
          <p:cNvSpPr>
            <a:spLocks noGrp="1"/>
          </p:cNvSpPr>
          <p:nvPr>
            <p:ph sz="quarter" idx="2"/>
          </p:nvPr>
        </p:nvSpPr>
        <p:spPr>
          <a:xfrm>
            <a:off x="500034" y="6357958"/>
            <a:ext cx="285752" cy="334939"/>
          </a:xfrm>
        </p:spPr>
        <p:txBody>
          <a:bodyPr>
            <a:normAutofit/>
          </a:bodyPr>
          <a:lstStyle/>
          <a:p>
            <a:endParaRPr lang="ru-RU" sz="800" dirty="0"/>
          </a:p>
        </p:txBody>
      </p:sp>
      <p:pic>
        <p:nvPicPr>
          <p:cNvPr id="15" name="Содержимое 14" descr="Willimantic_Frog_Bridge_1.jpg"/>
          <p:cNvPicPr>
            <a:picLocks noGrp="1" noChangeAspect="1"/>
          </p:cNvPicPr>
          <p:nvPr>
            <p:ph sz="quarter" idx="4"/>
          </p:nvPr>
        </p:nvPicPr>
        <p:blipFill>
          <a:blip r:embed="rId2"/>
          <a:stretch>
            <a:fillRect/>
          </a:stretch>
        </p:blipFill>
        <p:spPr>
          <a:xfrm>
            <a:off x="1571604" y="1000108"/>
            <a:ext cx="2227197" cy="2697163"/>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ctrTitle"/>
          </p:nvPr>
        </p:nvSpPr>
        <p:spPr>
          <a:xfrm>
            <a:off x="428596" y="642918"/>
            <a:ext cx="8229600" cy="2057416"/>
          </a:xfrm>
        </p:spPr>
        <p:txBody>
          <a:bodyPr>
            <a:noAutofit/>
          </a:bodyPr>
          <a:lstStyle/>
          <a:p>
            <a:r>
              <a:rPr lang="ru-RU" sz="6600" dirty="0" smtClean="0">
                <a:solidFill>
                  <a:schemeClr val="bg1"/>
                </a:solidFill>
              </a:rPr>
              <a:t>ПРЕЗЕНТАЦИЯ ОКОНЧЕНА</a:t>
            </a:r>
            <a:endParaRPr lang="ru-RU" sz="6600" dirty="0">
              <a:solidFill>
                <a:schemeClr val="bg1"/>
              </a:solidFill>
            </a:endParaRPr>
          </a:p>
        </p:txBody>
      </p:sp>
      <p:sp>
        <p:nvSpPr>
          <p:cNvPr id="9" name="Подзаголовок 8"/>
          <p:cNvSpPr>
            <a:spLocks noGrp="1"/>
          </p:cNvSpPr>
          <p:nvPr>
            <p:ph type="subTitle" idx="1"/>
          </p:nvPr>
        </p:nvSpPr>
        <p:spPr>
          <a:xfrm>
            <a:off x="1357290" y="2928934"/>
            <a:ext cx="6400800" cy="869480"/>
          </a:xfrm>
        </p:spPr>
        <p:txBody>
          <a:bodyPr>
            <a:normAutofit/>
          </a:bodyPr>
          <a:lstStyle/>
          <a:p>
            <a:r>
              <a:rPr lang="ru-RU" sz="3600" b="1" dirty="0" smtClean="0">
                <a:solidFill>
                  <a:srgbClr val="00B050"/>
                </a:solidFill>
                <a:effectLst>
                  <a:outerShdw blurRad="38100" dist="38100" dir="2700000" algn="tl">
                    <a:srgbClr val="000000">
                      <a:alpha val="43137"/>
                    </a:srgbClr>
                  </a:outerShdw>
                </a:effectLst>
              </a:rPr>
              <a:t>СПАСИБО ЗА ВНИМАНИЕ!</a:t>
            </a:r>
            <a:endParaRPr lang="ru-RU" sz="3600" b="1" dirty="0">
              <a:solidFill>
                <a:srgbClr val="00B050"/>
              </a:solidFill>
              <a:effectLst>
                <a:outerShdw blurRad="38100" dist="38100" dir="2700000" algn="tl">
                  <a:srgbClr val="000000">
                    <a:alpha val="43137"/>
                  </a:srgbClr>
                </a:outerShdw>
              </a:effectLst>
            </a:endParaRPr>
          </a:p>
        </p:txBody>
      </p:sp>
      <p:pic>
        <p:nvPicPr>
          <p:cNvPr id="10" name="Рисунок 9" descr="15.jpg"/>
          <p:cNvPicPr>
            <a:picLocks noChangeAspect="1"/>
          </p:cNvPicPr>
          <p:nvPr/>
        </p:nvPicPr>
        <p:blipFill>
          <a:blip r:embed="rId2"/>
          <a:stretch>
            <a:fillRect/>
          </a:stretch>
        </p:blipFill>
        <p:spPr>
          <a:xfrm>
            <a:off x="2500298" y="3929066"/>
            <a:ext cx="3643306" cy="273248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2"/>
          </p:nvPr>
        </p:nvSpPr>
        <p:spPr>
          <a:xfrm>
            <a:off x="500034" y="5214950"/>
            <a:ext cx="8215370" cy="1101701"/>
          </a:xfrm>
        </p:spPr>
        <p:txBody>
          <a:bodyPr>
            <a:normAutofit/>
          </a:bodyPr>
          <a:lstStyle/>
          <a:p>
            <a:r>
              <a:rPr lang="ru-RU" sz="2000" dirty="0" smtClean="0">
                <a:solidFill>
                  <a:schemeClr val="bg1"/>
                </a:solidFill>
                <a:latin typeface="+mj-lt"/>
              </a:rPr>
              <a:t>Они могут быть и маленькими, не больше одного сантиметра в длину, и гигантскими - до 33 сантиметров и весом в 3,5 кг.</a:t>
            </a:r>
            <a:endParaRPr lang="ru-RU" sz="2000" dirty="0">
              <a:solidFill>
                <a:schemeClr val="bg1"/>
              </a:solidFill>
              <a:latin typeface="+mj-lt"/>
            </a:endParaRPr>
          </a:p>
        </p:txBody>
      </p:sp>
      <p:pic>
        <p:nvPicPr>
          <p:cNvPr id="4" name="Содержимое 3" descr="733.jpg"/>
          <p:cNvPicPr>
            <a:picLocks noGrp="1" noChangeAspect="1"/>
          </p:cNvPicPr>
          <p:nvPr>
            <p:ph sz="half" idx="1"/>
          </p:nvPr>
        </p:nvPicPr>
        <p:blipFill>
          <a:blip r:embed="rId2"/>
          <a:stretch>
            <a:fillRect/>
          </a:stretch>
        </p:blipFill>
        <p:spPr>
          <a:xfrm>
            <a:off x="4071934" y="357166"/>
            <a:ext cx="4867275" cy="3657600"/>
          </a:xfrm>
          <a:prstGeom prst="snip2DiagRect">
            <a:avLst>
              <a:gd name="adj1" fmla="val 575"/>
              <a:gd name="adj2" fmla="val 39081"/>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Заголовок 4"/>
          <p:cNvSpPr>
            <a:spLocks noGrp="1"/>
          </p:cNvSpPr>
          <p:nvPr>
            <p:ph type="title"/>
          </p:nvPr>
        </p:nvSpPr>
        <p:spPr>
          <a:xfrm>
            <a:off x="285720" y="428604"/>
            <a:ext cx="4000528" cy="4643470"/>
          </a:xfrm>
        </p:spPr>
        <p:txBody>
          <a:bodyPr>
            <a:noAutofit/>
          </a:bodyPr>
          <a:lstStyle/>
          <a:p>
            <a:r>
              <a:rPr lang="ru-RU" sz="2000" dirty="0" smtClean="0">
                <a:solidFill>
                  <a:schemeClr val="bg1"/>
                </a:solidFill>
                <a:effectLst/>
              </a:rPr>
              <a:t>Лягушка принадлежит к земноводным, а точнее к бесхвостым амфибиям. Они появились на Земле примерно 300 миллионов лет назад и</a:t>
            </a:r>
            <a:br>
              <a:rPr lang="ru-RU" sz="2000" dirty="0" smtClean="0">
                <a:solidFill>
                  <a:schemeClr val="bg1"/>
                </a:solidFill>
                <a:effectLst/>
              </a:rPr>
            </a:br>
            <a:r>
              <a:rPr lang="ru-RU" sz="2000" dirty="0" smtClean="0">
                <a:solidFill>
                  <a:schemeClr val="bg1"/>
                </a:solidFill>
                <a:effectLst/>
              </a:rPr>
              <a:t>очень хорошо освоили нашу планету.  Их можно встретить   в лесах и болотах, и в диких, почти неосвоенных человеком районах планеты, и в крупных городах. Они живут и на деревьях, и в земле. </a:t>
            </a:r>
            <a:br>
              <a:rPr lang="ru-RU" sz="2000" dirty="0" smtClean="0">
                <a:solidFill>
                  <a:schemeClr val="bg1"/>
                </a:solidFill>
                <a:effectLst/>
              </a:rPr>
            </a:br>
            <a:r>
              <a:rPr lang="ru-RU" sz="2000" dirty="0" smtClean="0">
                <a:solidFill>
                  <a:schemeClr val="bg1"/>
                </a:solidFill>
                <a:effectLst/>
              </a:rPr>
              <a:t>Разнообразие мест обитания лягушек отразилось и на их видовом разнообразии. </a:t>
            </a:r>
            <a:endParaRPr lang="ru-RU" sz="2000" dirty="0">
              <a:solidFill>
                <a:schemeClr val="bg1"/>
              </a:solidFill>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00034" y="357166"/>
            <a:ext cx="8229600" cy="703282"/>
          </a:xfrm>
        </p:spPr>
        <p:txBody>
          <a:bodyPr>
            <a:noAutofit/>
          </a:bodyPr>
          <a:lstStyle/>
          <a:p>
            <a:r>
              <a:rPr lang="ru-RU" sz="3600" spc="300" dirty="0" smtClean="0">
                <a:solidFill>
                  <a:schemeClr val="bg1"/>
                </a:solidFill>
                <a:effectLst>
                  <a:outerShdw blurRad="38100" dist="38100" dir="2700000" algn="tl">
                    <a:srgbClr val="000000">
                      <a:alpha val="43137"/>
                    </a:srgbClr>
                  </a:outerShdw>
                </a:effectLst>
              </a:rPr>
              <a:t>Внешнее  строение  лягушки </a:t>
            </a:r>
            <a:endParaRPr lang="ru-RU" sz="3600" spc="300" dirty="0">
              <a:solidFill>
                <a:schemeClr val="bg1"/>
              </a:solidFill>
              <a:effectLst>
                <a:outerShdw blurRad="38100" dist="38100" dir="2700000" algn="tl">
                  <a:srgbClr val="000000">
                    <a:alpha val="43137"/>
                  </a:srgbClr>
                </a:outerShdw>
              </a:effectLst>
            </a:endParaRPr>
          </a:p>
        </p:txBody>
      </p:sp>
      <p:pic>
        <p:nvPicPr>
          <p:cNvPr id="7" name="Содержимое 6" descr="внешнее строение Л..jpg"/>
          <p:cNvPicPr>
            <a:picLocks noGrp="1" noChangeAspect="1"/>
          </p:cNvPicPr>
          <p:nvPr>
            <p:ph idx="1"/>
          </p:nvPr>
        </p:nvPicPr>
        <p:blipFill>
          <a:blip r:embed="rId2"/>
          <a:stretch>
            <a:fillRect/>
          </a:stretch>
        </p:blipFill>
        <p:spPr>
          <a:xfrm>
            <a:off x="571472" y="1071546"/>
            <a:ext cx="8072494" cy="5657889"/>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500306"/>
            <a:ext cx="4429156" cy="4156082"/>
          </a:xfrm>
        </p:spPr>
        <p:txBody>
          <a:bodyPr>
            <a:noAutofit/>
          </a:bodyPr>
          <a:lstStyle/>
          <a:p>
            <a:r>
              <a:rPr lang="ru-RU" sz="1600" dirty="0" smtClean="0">
                <a:solidFill>
                  <a:schemeClr val="bg1"/>
                </a:solidFill>
                <a:effectLst/>
              </a:rPr>
              <a:t>Взрослая лягушка – плотоядное животное: она питается мухами, комарами, червями и гусеницами, улитками, а также мелкими ракообразными и рыбами; у некоторых из этих существ твёрдый панцирь, который лягушка разгрызает при помощи своих зубов. </a:t>
            </a:r>
            <a:br>
              <a:rPr lang="ru-RU" sz="1600" dirty="0" smtClean="0">
                <a:solidFill>
                  <a:schemeClr val="bg1"/>
                </a:solidFill>
                <a:effectLst/>
              </a:rPr>
            </a:br>
            <a:r>
              <a:rPr lang="ru-RU" sz="1600" dirty="0" smtClean="0">
                <a:solidFill>
                  <a:schemeClr val="bg1"/>
                </a:solidFill>
                <a:effectLst/>
              </a:rPr>
              <a:t>У лягушек очень длинный язык: он закреплён во рту особым образом, не так, как у других животных, и лягушка может высунуть его изо рта на несколько сантиметров. Он весь покрыт клейкой жидкостью, и, когда лягушка видит поблизости насекомое, она “выстреливает” языком в его сторону: насекомое прилипает и становится добычей лягушки. </a:t>
            </a:r>
            <a:endParaRPr lang="ru-RU" sz="1600" dirty="0">
              <a:solidFill>
                <a:schemeClr val="bg1"/>
              </a:solidFill>
              <a:effectLst/>
            </a:endParaRPr>
          </a:p>
        </p:txBody>
      </p:sp>
      <p:sp>
        <p:nvSpPr>
          <p:cNvPr id="5" name="Текст 4"/>
          <p:cNvSpPr>
            <a:spLocks noGrp="1"/>
          </p:cNvSpPr>
          <p:nvPr>
            <p:ph type="body" idx="2"/>
          </p:nvPr>
        </p:nvSpPr>
        <p:spPr>
          <a:xfrm>
            <a:off x="4572000" y="285728"/>
            <a:ext cx="4143404" cy="2643206"/>
          </a:xfrm>
        </p:spPr>
        <p:txBody>
          <a:bodyPr>
            <a:normAutofit/>
          </a:bodyPr>
          <a:lstStyle/>
          <a:p>
            <a:r>
              <a:rPr lang="ru-RU" sz="1600" dirty="0" smtClean="0">
                <a:solidFill>
                  <a:schemeClr val="bg1"/>
                </a:solidFill>
                <a:latin typeface="+mj-lt"/>
              </a:rPr>
              <a:t>У всех лягушек задние лапы длинные, с перепонкой между пальцами, позволяющие хорошо прыгать и отлично плавать. Лягушки своеобразные чемпионы по прыжкам в длину: в случае опасности некоторые из них совершают трехметровые прыжки. Лягушки не только плавают и скачут, они могут летать. Так веслоногие лягушки легко покрывают расстояние в 10-12 метров. </a:t>
            </a:r>
            <a:endParaRPr lang="ru-RU" sz="1600" dirty="0">
              <a:solidFill>
                <a:schemeClr val="bg1"/>
              </a:solidFill>
              <a:latin typeface="+mj-lt"/>
            </a:endParaRPr>
          </a:p>
        </p:txBody>
      </p:sp>
      <p:pic>
        <p:nvPicPr>
          <p:cNvPr id="6" name="Содержимое 5" descr="jumping_frog.jpg"/>
          <p:cNvPicPr>
            <a:picLocks noGrp="1" noChangeAspect="1"/>
          </p:cNvPicPr>
          <p:nvPr>
            <p:ph sz="half" idx="1"/>
          </p:nvPr>
        </p:nvPicPr>
        <p:blipFill>
          <a:blip r:embed="rId2"/>
          <a:stretch>
            <a:fillRect/>
          </a:stretch>
        </p:blipFill>
        <p:spPr>
          <a:xfrm>
            <a:off x="857224" y="285728"/>
            <a:ext cx="3099767" cy="2357454"/>
          </a:xfrm>
        </p:spPr>
      </p:pic>
      <p:pic>
        <p:nvPicPr>
          <p:cNvPr id="7" name="Рисунок 6" descr="006.jpg"/>
          <p:cNvPicPr>
            <a:picLocks noChangeAspect="1"/>
          </p:cNvPicPr>
          <p:nvPr/>
        </p:nvPicPr>
        <p:blipFill>
          <a:blip r:embed="rId3"/>
          <a:stretch>
            <a:fillRect/>
          </a:stretch>
        </p:blipFill>
        <p:spPr>
          <a:xfrm rot="1078723">
            <a:off x="4763451" y="3385067"/>
            <a:ext cx="3857652" cy="277655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1"/>
          </p:nvPr>
        </p:nvSpPr>
        <p:spPr>
          <a:xfrm>
            <a:off x="142844" y="4714884"/>
            <a:ext cx="4111626" cy="322259"/>
          </a:xfrm>
        </p:spPr>
        <p:txBody>
          <a:bodyPr>
            <a:normAutofit fontScale="70000" lnSpcReduction="20000"/>
          </a:bodyPr>
          <a:lstStyle/>
          <a:p>
            <a:pPr algn="ctr"/>
            <a:r>
              <a:rPr lang="ru-RU" b="1" dirty="0" smtClean="0">
                <a:solidFill>
                  <a:schemeClr val="bg1"/>
                </a:solidFill>
              </a:rPr>
              <a:t>Прудовая   и   озёрная  </a:t>
            </a:r>
            <a:endParaRPr lang="ru-RU" b="1" dirty="0">
              <a:solidFill>
                <a:schemeClr val="bg1"/>
              </a:solidFill>
            </a:endParaRPr>
          </a:p>
        </p:txBody>
      </p:sp>
      <p:sp>
        <p:nvSpPr>
          <p:cNvPr id="8" name="Текст 7"/>
          <p:cNvSpPr>
            <a:spLocks noGrp="1"/>
          </p:cNvSpPr>
          <p:nvPr>
            <p:ph type="body" sz="half" idx="3"/>
          </p:nvPr>
        </p:nvSpPr>
        <p:spPr>
          <a:xfrm>
            <a:off x="4500562" y="4714884"/>
            <a:ext cx="4214842" cy="322259"/>
          </a:xfrm>
        </p:spPr>
        <p:txBody>
          <a:bodyPr>
            <a:noAutofit/>
          </a:bodyPr>
          <a:lstStyle/>
          <a:p>
            <a:pPr algn="ctr"/>
            <a:r>
              <a:rPr lang="ru-RU" sz="1700" b="1" dirty="0" smtClean="0">
                <a:solidFill>
                  <a:schemeClr val="bg1"/>
                </a:solidFill>
              </a:rPr>
              <a:t>Остромордая   и   травяная </a:t>
            </a:r>
            <a:endParaRPr lang="ru-RU" sz="1700" b="1" dirty="0">
              <a:solidFill>
                <a:schemeClr val="bg1"/>
              </a:solidFill>
            </a:endParaRPr>
          </a:p>
        </p:txBody>
      </p:sp>
      <p:sp>
        <p:nvSpPr>
          <p:cNvPr id="5" name="Заголовок 4"/>
          <p:cNvSpPr>
            <a:spLocks noGrp="1"/>
          </p:cNvSpPr>
          <p:nvPr>
            <p:ph type="title"/>
          </p:nvPr>
        </p:nvSpPr>
        <p:spPr>
          <a:xfrm>
            <a:off x="428596" y="285728"/>
            <a:ext cx="8229600" cy="2928958"/>
          </a:xfrm>
        </p:spPr>
        <p:txBody>
          <a:bodyPr>
            <a:normAutofit fontScale="90000"/>
          </a:bodyPr>
          <a:lstStyle/>
          <a:p>
            <a:pPr algn="l"/>
            <a:r>
              <a:rPr lang="ru-RU" sz="1800" b="0" dirty="0" smtClean="0">
                <a:solidFill>
                  <a:schemeClr val="bg1"/>
                </a:solidFill>
                <a:effectLst/>
              </a:rPr>
              <a:t>	В нашей стране встречаются 4 вида лягушек: </a:t>
            </a:r>
            <a:r>
              <a:rPr lang="ru-RU" sz="2200" dirty="0" smtClean="0">
                <a:solidFill>
                  <a:schemeClr val="bg1"/>
                </a:solidFill>
                <a:effectLst/>
              </a:rPr>
              <a:t>озёрная и прудовая </a:t>
            </a:r>
            <a:r>
              <a:rPr lang="ru-RU" sz="2200" b="0" dirty="0" smtClean="0">
                <a:solidFill>
                  <a:schemeClr val="bg1"/>
                </a:solidFill>
                <a:effectLst/>
              </a:rPr>
              <a:t>(зелёной окраски), а также </a:t>
            </a:r>
            <a:r>
              <a:rPr lang="ru-RU" sz="2200" dirty="0" smtClean="0">
                <a:solidFill>
                  <a:schemeClr val="bg1"/>
                </a:solidFill>
                <a:effectLst/>
              </a:rPr>
              <a:t>травяная и остромордая </a:t>
            </a:r>
            <a:r>
              <a:rPr lang="ru-RU" sz="2200" b="0" dirty="0" smtClean="0">
                <a:solidFill>
                  <a:schemeClr val="bg1"/>
                </a:solidFill>
                <a:effectLst/>
              </a:rPr>
              <a:t>(коричневой окраски). </a:t>
            </a:r>
            <a:r>
              <a:rPr lang="ru-RU" sz="1800" b="0" dirty="0" smtClean="0">
                <a:solidFill>
                  <a:schemeClr val="bg1"/>
                </a:solidFill>
                <a:effectLst/>
              </a:rPr>
              <a:t/>
            </a:r>
            <a:br>
              <a:rPr lang="ru-RU" sz="1800" b="0" dirty="0" smtClean="0">
                <a:solidFill>
                  <a:schemeClr val="bg1"/>
                </a:solidFill>
                <a:effectLst/>
              </a:rPr>
            </a:br>
            <a:r>
              <a:rPr lang="ru-RU" sz="1800" b="0" dirty="0" smtClean="0">
                <a:solidFill>
                  <a:schemeClr val="bg1"/>
                </a:solidFill>
                <a:effectLst/>
              </a:rPr>
              <a:t>	Самая крупная из них озёрная (до 17 см длиной). Представители этого вида так велики, что могут проглотить даже мышь или мелкую птицу. Живут озёрные лягушки всегда около воды. А вот остромордую или травяную лягушек можно найти в воде только в период размножения: потом они переселяются в леса, на луга, в болота и живут там до осени. Там, где климат холодный, лягушки на зиму впадают в оцепенение и прячутся до весны в прелых листьях или на дне водоёмов.</a:t>
            </a:r>
            <a:endParaRPr lang="ru-RU" sz="1800" b="0" dirty="0">
              <a:solidFill>
                <a:schemeClr val="bg1"/>
              </a:solidFill>
              <a:effectLst/>
            </a:endParaRPr>
          </a:p>
        </p:txBody>
      </p:sp>
      <p:pic>
        <p:nvPicPr>
          <p:cNvPr id="13" name="Содержимое 12" descr="post-908-1163681726.jpg"/>
          <p:cNvPicPr>
            <a:picLocks noGrp="1" noChangeAspect="1"/>
          </p:cNvPicPr>
          <p:nvPr>
            <p:ph sz="quarter" idx="4"/>
          </p:nvPr>
        </p:nvPicPr>
        <p:blipFill>
          <a:blip r:embed="rId2"/>
          <a:stretch>
            <a:fillRect/>
          </a:stretch>
        </p:blipFill>
        <p:spPr>
          <a:xfrm>
            <a:off x="214282" y="3000374"/>
            <a:ext cx="2286016" cy="1714512"/>
          </a:xfrm>
        </p:spPr>
      </p:pic>
      <p:pic>
        <p:nvPicPr>
          <p:cNvPr id="15" name="Содержимое 14" descr="прудовая Л. 2.jpeg"/>
          <p:cNvPicPr>
            <a:picLocks noGrp="1" noChangeAspect="1"/>
          </p:cNvPicPr>
          <p:nvPr>
            <p:ph sz="quarter" idx="2"/>
          </p:nvPr>
        </p:nvPicPr>
        <p:blipFill>
          <a:blip r:embed="rId3" cstate="print"/>
          <a:stretch>
            <a:fillRect/>
          </a:stretch>
        </p:blipFill>
        <p:spPr>
          <a:xfrm>
            <a:off x="1785918" y="5020542"/>
            <a:ext cx="2425687" cy="1837458"/>
          </a:xfrm>
        </p:spPr>
      </p:pic>
      <p:pic>
        <p:nvPicPr>
          <p:cNvPr id="16" name="Рисунок 15" descr="3 травяная Л..jpg"/>
          <p:cNvPicPr>
            <a:picLocks noChangeAspect="1"/>
          </p:cNvPicPr>
          <p:nvPr/>
        </p:nvPicPr>
        <p:blipFill>
          <a:blip r:embed="rId4"/>
          <a:stretch>
            <a:fillRect/>
          </a:stretch>
        </p:blipFill>
        <p:spPr>
          <a:xfrm>
            <a:off x="6572264" y="5086840"/>
            <a:ext cx="2357454" cy="1771160"/>
          </a:xfrm>
          <a:prstGeom prst="rect">
            <a:avLst/>
          </a:prstGeom>
        </p:spPr>
      </p:pic>
      <p:pic>
        <p:nvPicPr>
          <p:cNvPr id="18" name="Рисунок 17" descr="остромордая лягушка 1.jpg"/>
          <p:cNvPicPr>
            <a:picLocks noChangeAspect="1"/>
          </p:cNvPicPr>
          <p:nvPr/>
        </p:nvPicPr>
        <p:blipFill>
          <a:blip r:embed="rId5"/>
          <a:stretch>
            <a:fillRect/>
          </a:stretch>
        </p:blipFill>
        <p:spPr>
          <a:xfrm>
            <a:off x="4071935" y="2928934"/>
            <a:ext cx="2643206" cy="175281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Содержимое 8" descr="развитие Л. план.jpg"/>
          <p:cNvPicPr>
            <a:picLocks noGrp="1" noChangeAspect="1"/>
          </p:cNvPicPr>
          <p:nvPr>
            <p:ph idx="1"/>
          </p:nvPr>
        </p:nvPicPr>
        <p:blipFill>
          <a:blip r:embed="rId2"/>
          <a:stretch>
            <a:fillRect/>
          </a:stretch>
        </p:blipFill>
        <p:spPr>
          <a:xfrm>
            <a:off x="1785918" y="997840"/>
            <a:ext cx="5504075" cy="5591441"/>
          </a:xfrm>
        </p:spPr>
      </p:pic>
      <p:pic>
        <p:nvPicPr>
          <p:cNvPr id="10" name="Рисунок 9" descr="0_68f67_995b9b92_XL.jpeg"/>
          <p:cNvPicPr>
            <a:picLocks noChangeAspect="1"/>
          </p:cNvPicPr>
          <p:nvPr/>
        </p:nvPicPr>
        <p:blipFill>
          <a:blip r:embed="rId3" cstate="print"/>
          <a:stretch>
            <a:fillRect/>
          </a:stretch>
        </p:blipFill>
        <p:spPr>
          <a:xfrm rot="20998009">
            <a:off x="143784" y="698090"/>
            <a:ext cx="1670304" cy="1309787"/>
          </a:xfrm>
          <a:prstGeom prst="rect">
            <a:avLst/>
          </a:prstGeom>
        </p:spPr>
      </p:pic>
      <p:pic>
        <p:nvPicPr>
          <p:cNvPr id="11" name="Рисунок 10" descr="0441.jpg"/>
          <p:cNvPicPr>
            <a:picLocks noChangeAspect="1"/>
          </p:cNvPicPr>
          <p:nvPr/>
        </p:nvPicPr>
        <p:blipFill>
          <a:blip r:embed="rId4" cstate="print"/>
          <a:stretch>
            <a:fillRect/>
          </a:stretch>
        </p:blipFill>
        <p:spPr>
          <a:xfrm rot="1199245">
            <a:off x="7000892" y="857232"/>
            <a:ext cx="2000264" cy="1738314"/>
          </a:xfrm>
          <a:prstGeom prst="rect">
            <a:avLst/>
          </a:prstGeom>
        </p:spPr>
      </p:pic>
      <p:pic>
        <p:nvPicPr>
          <p:cNvPr id="13" name="Рисунок 12" descr="www.spaghettifile.com_img_735296.jpg"/>
          <p:cNvPicPr>
            <a:picLocks noChangeAspect="1"/>
          </p:cNvPicPr>
          <p:nvPr/>
        </p:nvPicPr>
        <p:blipFill>
          <a:blip r:embed="rId5" cstate="print"/>
          <a:stretch>
            <a:fillRect/>
          </a:stretch>
        </p:blipFill>
        <p:spPr>
          <a:xfrm rot="1495085">
            <a:off x="7224375" y="4385196"/>
            <a:ext cx="1809744" cy="1460722"/>
          </a:xfrm>
          <a:prstGeom prst="rect">
            <a:avLst/>
          </a:prstGeom>
        </p:spPr>
      </p:pic>
      <p:pic>
        <p:nvPicPr>
          <p:cNvPr id="14" name="Рисунок 13" descr="мадагаскарская Л.jpg"/>
          <p:cNvPicPr>
            <a:picLocks noChangeAspect="1"/>
          </p:cNvPicPr>
          <p:nvPr/>
        </p:nvPicPr>
        <p:blipFill>
          <a:blip r:embed="rId6" cstate="print"/>
          <a:stretch>
            <a:fillRect/>
          </a:stretch>
        </p:blipFill>
        <p:spPr>
          <a:xfrm rot="20512421">
            <a:off x="142844" y="3929066"/>
            <a:ext cx="2071702" cy="1369673"/>
          </a:xfrm>
          <a:prstGeom prst="rect">
            <a:avLst/>
          </a:prstGeom>
        </p:spPr>
      </p:pic>
      <p:pic>
        <p:nvPicPr>
          <p:cNvPr id="12" name="Рисунок 11" descr="d-mysteriosus-sb.jpg"/>
          <p:cNvPicPr>
            <a:picLocks noChangeAspect="1"/>
          </p:cNvPicPr>
          <p:nvPr/>
        </p:nvPicPr>
        <p:blipFill>
          <a:blip r:embed="rId7"/>
          <a:stretch>
            <a:fillRect/>
          </a:stretch>
        </p:blipFill>
        <p:spPr>
          <a:xfrm rot="20493191">
            <a:off x="437216" y="5440347"/>
            <a:ext cx="1531802" cy="1206294"/>
          </a:xfrm>
          <a:prstGeom prst="rect">
            <a:avLst/>
          </a:prstGeom>
        </p:spPr>
      </p:pic>
      <p:pic>
        <p:nvPicPr>
          <p:cNvPr id="15" name="Рисунок 14" descr="пятнистый древолаз  см.jpg"/>
          <p:cNvPicPr>
            <a:picLocks noChangeAspect="1"/>
          </p:cNvPicPr>
          <p:nvPr/>
        </p:nvPicPr>
        <p:blipFill>
          <a:blip r:embed="rId8"/>
          <a:stretch>
            <a:fillRect/>
          </a:stretch>
        </p:blipFill>
        <p:spPr>
          <a:xfrm rot="1437829">
            <a:off x="7302487" y="2692700"/>
            <a:ext cx="1611806" cy="1473190"/>
          </a:xfrm>
          <a:prstGeom prst="rect">
            <a:avLst/>
          </a:prstGeom>
        </p:spPr>
      </p:pic>
      <p:pic>
        <p:nvPicPr>
          <p:cNvPr id="16" name="Рисунок 15" descr="яд. троп.ляг.jpg"/>
          <p:cNvPicPr>
            <a:picLocks noChangeAspect="1"/>
          </p:cNvPicPr>
          <p:nvPr/>
        </p:nvPicPr>
        <p:blipFill>
          <a:blip r:embed="rId9" cstate="print"/>
          <a:stretch>
            <a:fillRect/>
          </a:stretch>
        </p:blipFill>
        <p:spPr>
          <a:xfrm rot="1679675">
            <a:off x="6317713" y="5539133"/>
            <a:ext cx="1669964" cy="1158004"/>
          </a:xfrm>
          <a:prstGeom prst="rect">
            <a:avLst/>
          </a:prstGeom>
        </p:spPr>
      </p:pic>
      <p:pic>
        <p:nvPicPr>
          <p:cNvPr id="17" name="Рисунок 16" descr="пятнистый древолаз.jpg"/>
          <p:cNvPicPr>
            <a:picLocks noChangeAspect="1"/>
          </p:cNvPicPr>
          <p:nvPr/>
        </p:nvPicPr>
        <p:blipFill>
          <a:blip r:embed="rId10"/>
          <a:stretch>
            <a:fillRect/>
          </a:stretch>
        </p:blipFill>
        <p:spPr>
          <a:xfrm rot="20568227">
            <a:off x="297186" y="2228762"/>
            <a:ext cx="1743654" cy="1307741"/>
          </a:xfrm>
          <a:prstGeom prst="rect">
            <a:avLst/>
          </a:prstGeom>
        </p:spPr>
      </p:pic>
      <p:sp>
        <p:nvSpPr>
          <p:cNvPr id="7" name="Заголовок 6"/>
          <p:cNvSpPr>
            <a:spLocks noGrp="1"/>
          </p:cNvSpPr>
          <p:nvPr>
            <p:ph type="title"/>
          </p:nvPr>
        </p:nvSpPr>
        <p:spPr>
          <a:xfrm>
            <a:off x="142844" y="142852"/>
            <a:ext cx="8715436" cy="785818"/>
          </a:xfrm>
        </p:spPr>
        <p:txBody>
          <a:bodyPr>
            <a:normAutofit fontScale="90000"/>
          </a:bodyPr>
          <a:lstStyle/>
          <a:p>
            <a:r>
              <a:rPr lang="ru-RU" sz="5400" dirty="0" smtClean="0">
                <a:solidFill>
                  <a:srgbClr val="FF0000"/>
                </a:solidFill>
              </a:rPr>
              <a:t>Развитие лягушек</a:t>
            </a:r>
            <a:endParaRPr lang="ru-RU" sz="5400"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42852"/>
            <a:ext cx="8715436" cy="1162050"/>
          </a:xfrm>
        </p:spPr>
        <p:txBody>
          <a:bodyPr>
            <a:noAutofit/>
          </a:bodyPr>
          <a:lstStyle/>
          <a:p>
            <a:pPr algn="ctr"/>
            <a:r>
              <a:rPr lang="ru-RU" sz="3200" b="1" dirty="0" smtClean="0">
                <a:solidFill>
                  <a:srgbClr val="00B050"/>
                </a:solidFill>
                <a:effectLst>
                  <a:outerShdw blurRad="38100" dist="38100" dir="2700000" algn="tl">
                    <a:srgbClr val="000000">
                      <a:alpha val="43137"/>
                    </a:srgbClr>
                  </a:outerShdw>
                </a:effectLst>
              </a:rPr>
              <a:t>Удивительно разнообразие лягушек, их насчитывается около 3500 видов</a:t>
            </a:r>
            <a:endParaRPr lang="ru-RU" sz="3200" b="1" dirty="0">
              <a:solidFill>
                <a:srgbClr val="00B050"/>
              </a:solidFill>
              <a:effectLst>
                <a:outerShdw blurRad="38100" dist="38100" dir="2700000" algn="tl">
                  <a:srgbClr val="000000">
                    <a:alpha val="43137"/>
                  </a:srgbClr>
                </a:outerShdw>
              </a:effectLst>
            </a:endParaRPr>
          </a:p>
        </p:txBody>
      </p:sp>
      <p:sp>
        <p:nvSpPr>
          <p:cNvPr id="3" name="Текст 2"/>
          <p:cNvSpPr>
            <a:spLocks noGrp="1"/>
          </p:cNvSpPr>
          <p:nvPr>
            <p:ph type="body" idx="2"/>
          </p:nvPr>
        </p:nvSpPr>
        <p:spPr>
          <a:xfrm>
            <a:off x="285720" y="1524000"/>
            <a:ext cx="4429156" cy="4905396"/>
          </a:xfrm>
        </p:spPr>
        <p:txBody>
          <a:bodyPr>
            <a:noAutofit/>
          </a:bodyPr>
          <a:lstStyle/>
          <a:p>
            <a:r>
              <a:rPr lang="ru-RU" sz="2200" dirty="0" smtClean="0">
                <a:solidFill>
                  <a:schemeClr val="bg1"/>
                </a:solidFill>
                <a:latin typeface="+mj-lt"/>
              </a:rPr>
              <a:t>Знаменитая </a:t>
            </a:r>
            <a:r>
              <a:rPr lang="ru-RU" sz="2200" b="1" u="sng" dirty="0" smtClean="0">
                <a:solidFill>
                  <a:schemeClr val="bg1"/>
                </a:solidFill>
                <a:latin typeface="+mj-lt"/>
              </a:rPr>
              <a:t>лягушка-голиаф</a:t>
            </a:r>
            <a:r>
              <a:rPr lang="ru-RU" sz="2200" dirty="0" smtClean="0">
                <a:solidFill>
                  <a:schemeClr val="bg1"/>
                </a:solidFill>
                <a:latin typeface="+mj-lt"/>
              </a:rPr>
              <a:t> – крупнейший сохранившийся вид  на Земле. Ее размеры достигают 33 см в длину, а весит она до 3 кг. Этот вид обитает в основном в западной Африке. Лягушка-голиаф может жить до 15 лет. Питаются они скорпионами, насекомыми и маленькими лягушками. Эти лягушки имеют отличный слух, но не имеют голосового резонатора.</a:t>
            </a:r>
            <a:endParaRPr lang="ru-RU" sz="2200" dirty="0">
              <a:solidFill>
                <a:schemeClr val="bg1"/>
              </a:solidFill>
              <a:latin typeface="+mj-lt"/>
            </a:endParaRPr>
          </a:p>
        </p:txBody>
      </p:sp>
      <p:pic>
        <p:nvPicPr>
          <p:cNvPr id="7" name="Содержимое 6" descr="Л-голиаф.jpg"/>
          <p:cNvPicPr>
            <a:picLocks noGrp="1" noChangeAspect="1"/>
          </p:cNvPicPr>
          <p:nvPr>
            <p:ph sz="half" idx="1"/>
          </p:nvPr>
        </p:nvPicPr>
        <p:blipFill>
          <a:blip r:embed="rId2"/>
          <a:stretch>
            <a:fillRect/>
          </a:stretch>
        </p:blipFill>
        <p:spPr>
          <a:xfrm>
            <a:off x="5143504" y="1428736"/>
            <a:ext cx="3490910" cy="518452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571480"/>
            <a:ext cx="3786214" cy="3071834"/>
          </a:xfrm>
        </p:spPr>
        <p:txBody>
          <a:bodyPr>
            <a:noAutofit/>
          </a:bodyPr>
          <a:lstStyle/>
          <a:p>
            <a:r>
              <a:rPr lang="ru-RU" sz="2000" b="1" u="sng" dirty="0" smtClean="0">
                <a:solidFill>
                  <a:schemeClr val="bg1"/>
                </a:solidFill>
                <a:effectLst/>
              </a:rPr>
              <a:t>Вьетнамская болотная лягушка </a:t>
            </a:r>
            <a:r>
              <a:rPr lang="ru-RU" sz="2000" dirty="0" smtClean="0">
                <a:solidFill>
                  <a:schemeClr val="bg1"/>
                </a:solidFill>
                <a:effectLst/>
              </a:rPr>
              <a:t>– лягушку также часто называют моховой из-за того, что ее кожа напоминает мох, растущий на скале, который, кстати, предоставляет ей отличную маскировку. Её можно встретить во Вьетнаме и в Китае.</a:t>
            </a:r>
            <a:endParaRPr lang="ru-RU" sz="2000" dirty="0">
              <a:solidFill>
                <a:schemeClr val="bg1"/>
              </a:solidFill>
              <a:effectLst/>
            </a:endParaRPr>
          </a:p>
        </p:txBody>
      </p:sp>
      <p:sp>
        <p:nvSpPr>
          <p:cNvPr id="3" name="Текст 2"/>
          <p:cNvSpPr>
            <a:spLocks noGrp="1"/>
          </p:cNvSpPr>
          <p:nvPr>
            <p:ph type="body" idx="2"/>
          </p:nvPr>
        </p:nvSpPr>
        <p:spPr>
          <a:xfrm>
            <a:off x="4071934" y="4786322"/>
            <a:ext cx="4643470" cy="1428760"/>
          </a:xfrm>
        </p:spPr>
        <p:txBody>
          <a:bodyPr>
            <a:normAutofit/>
          </a:bodyPr>
          <a:lstStyle/>
          <a:p>
            <a:r>
              <a:rPr lang="ru-RU" sz="2000" b="1" u="sng" dirty="0" smtClean="0">
                <a:solidFill>
                  <a:schemeClr val="bg1"/>
                </a:solidFill>
                <a:latin typeface="+mj-lt"/>
              </a:rPr>
              <a:t>Лягушка </a:t>
            </a:r>
            <a:r>
              <a:rPr lang="ru-RU" sz="2000" b="1" u="sng" dirty="0" err="1" smtClean="0">
                <a:solidFill>
                  <a:schemeClr val="bg1"/>
                </a:solidFill>
                <a:latin typeface="+mj-lt"/>
              </a:rPr>
              <a:t>Мантелла</a:t>
            </a:r>
            <a:r>
              <a:rPr lang="ru-RU" sz="2000" dirty="0" smtClean="0">
                <a:solidFill>
                  <a:schemeClr val="bg1"/>
                </a:solidFill>
                <a:latin typeface="+mj-lt"/>
              </a:rPr>
              <a:t> имеет красный, оранжевый окрас. Это маленькие лягушки, достигающие в длину до 2,5 см. Обитает она на Мадагаскаре.</a:t>
            </a:r>
            <a:endParaRPr lang="ru-RU" sz="2000" dirty="0">
              <a:solidFill>
                <a:schemeClr val="bg1"/>
              </a:solidFill>
              <a:latin typeface="+mj-lt"/>
            </a:endParaRPr>
          </a:p>
        </p:txBody>
      </p:sp>
      <p:pic>
        <p:nvPicPr>
          <p:cNvPr id="5" name="Содержимое 4" descr="вьетнамская болотная лягушка.jpg"/>
          <p:cNvPicPr>
            <a:picLocks noGrp="1" noChangeAspect="1"/>
          </p:cNvPicPr>
          <p:nvPr>
            <p:ph sz="half" idx="1"/>
          </p:nvPr>
        </p:nvPicPr>
        <p:blipFill>
          <a:blip r:embed="rId2"/>
          <a:stretch>
            <a:fillRect/>
          </a:stretch>
        </p:blipFill>
        <p:spPr>
          <a:xfrm>
            <a:off x="4143372" y="214290"/>
            <a:ext cx="4754560" cy="3833813"/>
          </a:xfrm>
        </p:spPr>
      </p:pic>
      <p:pic>
        <p:nvPicPr>
          <p:cNvPr id="6" name="Рисунок 5" descr="мадагаскарская лягушка.jpg"/>
          <p:cNvPicPr>
            <a:picLocks noChangeAspect="1"/>
          </p:cNvPicPr>
          <p:nvPr/>
        </p:nvPicPr>
        <p:blipFill>
          <a:blip r:embed="rId3"/>
          <a:stretch>
            <a:fillRect/>
          </a:stretch>
        </p:blipFill>
        <p:spPr>
          <a:xfrm>
            <a:off x="285720" y="4214818"/>
            <a:ext cx="3357566" cy="239506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786190"/>
            <a:ext cx="4714908" cy="2714644"/>
          </a:xfrm>
        </p:spPr>
        <p:txBody>
          <a:bodyPr>
            <a:normAutofit/>
          </a:bodyPr>
          <a:lstStyle/>
          <a:p>
            <a:r>
              <a:rPr lang="ru-RU" sz="1900" dirty="0" smtClean="0">
                <a:solidFill>
                  <a:schemeClr val="bg1"/>
                </a:solidFill>
                <a:effectLst/>
              </a:rPr>
              <a:t>Обычно эти лягушки едят существ размером вполовину своего тела, но часто (очевидно, из жадности), пытаются съесть даже тех, кто больше их. К несчастью, их рот так устроен, что уже не может выпускать добычу после поглощения, поэтому лягушки-жадюги, бывает, умирают от удушья.</a:t>
            </a:r>
            <a:endParaRPr lang="ru-RU" sz="1900" dirty="0">
              <a:effectLst/>
            </a:endParaRPr>
          </a:p>
        </p:txBody>
      </p:sp>
      <p:sp>
        <p:nvSpPr>
          <p:cNvPr id="3" name="Текст 2"/>
          <p:cNvSpPr>
            <a:spLocks noGrp="1"/>
          </p:cNvSpPr>
          <p:nvPr>
            <p:ph type="body" idx="2"/>
          </p:nvPr>
        </p:nvSpPr>
        <p:spPr>
          <a:xfrm>
            <a:off x="5143504" y="357166"/>
            <a:ext cx="3786182" cy="3429024"/>
          </a:xfrm>
        </p:spPr>
        <p:txBody>
          <a:bodyPr>
            <a:normAutofit fontScale="92500" lnSpcReduction="10000"/>
          </a:bodyPr>
          <a:lstStyle/>
          <a:p>
            <a:endParaRPr lang="ru-RU" sz="2000" b="1" u="sng" dirty="0" smtClean="0">
              <a:solidFill>
                <a:schemeClr val="bg1"/>
              </a:solidFill>
              <a:latin typeface="+mj-lt"/>
            </a:endParaRPr>
          </a:p>
          <a:p>
            <a:r>
              <a:rPr lang="ru-RU" sz="2000" b="1" u="sng" dirty="0" smtClean="0">
                <a:solidFill>
                  <a:schemeClr val="bg1"/>
                </a:solidFill>
                <a:latin typeface="+mj-lt"/>
              </a:rPr>
              <a:t>Рогатая лягушка </a:t>
            </a:r>
            <a:r>
              <a:rPr lang="ru-RU" sz="2000" dirty="0" smtClean="0">
                <a:solidFill>
                  <a:schemeClr val="bg1"/>
                </a:solidFill>
                <a:latin typeface="+mj-lt"/>
              </a:rPr>
              <a:t>может дорасти до 15 см в длину. Хоть эта громадина и похожа на лепешку, она очень быстро реагирует.  Они необычайно прожорливы, поэтому будут есть все, что угодно, в том числе сверчков, червей, мух, тараканов, жуков, молодых мышей, других лягушек, рыб и т.д..</a:t>
            </a:r>
            <a:endParaRPr lang="ru-RU" sz="2000" dirty="0">
              <a:solidFill>
                <a:schemeClr val="bg1"/>
              </a:solidFill>
              <a:latin typeface="+mj-lt"/>
            </a:endParaRPr>
          </a:p>
        </p:txBody>
      </p:sp>
      <p:pic>
        <p:nvPicPr>
          <p:cNvPr id="5" name="Содержимое 4" descr="рогатая лягушка.jpg"/>
          <p:cNvPicPr>
            <a:picLocks noGrp="1" noChangeAspect="1"/>
          </p:cNvPicPr>
          <p:nvPr>
            <p:ph sz="half" idx="1"/>
          </p:nvPr>
        </p:nvPicPr>
        <p:blipFill>
          <a:blip r:embed="rId2"/>
          <a:stretch>
            <a:fillRect/>
          </a:stretch>
        </p:blipFill>
        <p:spPr>
          <a:xfrm>
            <a:off x="214282" y="357166"/>
            <a:ext cx="4714908" cy="3405703"/>
          </a:xfrm>
        </p:spPr>
      </p:pic>
      <p:pic>
        <p:nvPicPr>
          <p:cNvPr id="6" name="Рисунок 5" descr="рогатая лягушка 1.jpg"/>
          <p:cNvPicPr>
            <a:picLocks noChangeAspect="1"/>
          </p:cNvPicPr>
          <p:nvPr/>
        </p:nvPicPr>
        <p:blipFill>
          <a:blip r:embed="rId3"/>
          <a:stretch>
            <a:fillRect/>
          </a:stretch>
        </p:blipFill>
        <p:spPr>
          <a:xfrm>
            <a:off x="4929190" y="3786190"/>
            <a:ext cx="4071934" cy="270603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2529051</TotalTime>
  <Words>794</Words>
  <Application>Microsoft Office PowerPoint</Application>
  <PresentationFormat>Экран (4:3)</PresentationFormat>
  <Paragraphs>49</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Апекс</vt:lpstr>
      <vt:lpstr>лЯгушки</vt:lpstr>
      <vt:lpstr>Лягушка принадлежит к земноводным, а точнее к бесхвостым амфибиям. Они появились на Земле примерно 300 миллионов лет назад и очень хорошо освоили нашу планету.  Их можно встретить   в лесах и болотах, и в диких, почти неосвоенных человеком районах планеты, и в крупных городах. Они живут и на деревьях, и в земле.  Разнообразие мест обитания лягушек отразилось и на их видовом разнообразии. </vt:lpstr>
      <vt:lpstr>Внешнее  строение  лягушки </vt:lpstr>
      <vt:lpstr>Взрослая лягушка – плотоядное животное: она питается мухами, комарами, червями и гусеницами, улитками, а также мелкими ракообразными и рыбами; у некоторых из этих существ твёрдый панцирь, который лягушка разгрызает при помощи своих зубов.  У лягушек очень длинный язык: он закреплён во рту особым образом, не так, как у других животных, и лягушка может высунуть его изо рта на несколько сантиметров. Он весь покрыт клейкой жидкостью, и, когда лягушка видит поблизости насекомое, она “выстреливает” языком в его сторону: насекомое прилипает и становится добычей лягушки. </vt:lpstr>
      <vt:lpstr> В нашей стране встречаются 4 вида лягушек: озёрная и прудовая (зелёной окраски), а также травяная и остромордая (коричневой окраски).   Самая крупная из них озёрная (до 17 см длиной). Представители этого вида так велики, что могут проглотить даже мышь или мелкую птицу. Живут озёрные лягушки всегда около воды. А вот остромордую или травяную лягушек можно найти в воде только в период размножения: потом они переселяются в леса, на луга, в болота и живут там до осени. Там, где климат холодный, лягушки на зиму впадают в оцепенение и прячутся до весны в прелых листьях или на дне водоёмов.</vt:lpstr>
      <vt:lpstr>Развитие лягушек</vt:lpstr>
      <vt:lpstr>Удивительно разнообразие лягушек, их насчитывается около 3500 видов</vt:lpstr>
      <vt:lpstr>Вьетнамская болотная лягушка – лягушку также часто называют моховой из-за того, что ее кожа напоминает мох, растущий на скале, который, кстати, предоставляет ей отличную маскировку. Её можно встретить во Вьетнаме и в Китае.</vt:lpstr>
      <vt:lpstr>Обычно эти лягушки едят существ размером вполовину своего тела, но часто (очевидно, из жадности), пытаются съесть даже тех, кто больше их. К несчастью, их рот так устроен, что уже не может выпускать добычу после поглощения, поэтому лягушки-жадюги, бывает, умирают от удушья.</vt:lpstr>
      <vt:lpstr>Презентация PowerPoint</vt:lpstr>
      <vt:lpstr>Самая маленькая лягушка</vt:lpstr>
      <vt:lpstr>Волосатая лягушка получила такое название из-за плотно расположенных друг к другу лоскутков кожи («волосы»), которые образуются у самцов в период размножения. Волосатая лягушка достигает длины в среднем 11 см, причём самцы значительно больше самок. Окрас от оливково-зелёного до коричневого цвета, между глазами и на спине находятся чёрные полоски. У лягушки широкая голова с короткой, округлённой мордочкой. Ноздри лежат ближе к глазам, а глаза имеют вертикальные зрачки.</vt:lpstr>
      <vt:lpstr>Очень ядовита лягушка коки, длиной всего 2-3 см обитает в Колумбии, а также древолаз – 2 миллиграмма яда которого способны убить человека, обитает  в Южной Америке. Часто о ядовитости свидетельствует предостерегающая яркая окраска, но потрясающе красивы. Окраска служит также для маскировки.</vt:lpstr>
      <vt:lpstr>Лягушки и жабы - полезные животные. Неоценим их вклад в науку - на них ученые проводят свои многочисленные опыты, а также большая польза от лягушек в фермерском хозяйстве по уничтожению вредителей.</vt:lpstr>
      <vt:lpstr>загадки</vt:lpstr>
      <vt:lpstr>ПРЕЗЕНТАЦИЯ ОКОНЧЕНА</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Учитель</cp:lastModifiedBy>
  <cp:revision>63</cp:revision>
  <dcterms:created xsi:type="dcterms:W3CDTF">2008-04-22T17:30:14Z</dcterms:created>
  <dcterms:modified xsi:type="dcterms:W3CDTF">2013-03-20T11:27:23Z</dcterms:modified>
</cp:coreProperties>
</file>