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4" r:id="rId5"/>
    <p:sldId id="265" r:id="rId6"/>
    <p:sldId id="267" r:id="rId7"/>
    <p:sldId id="268" r:id="rId8"/>
    <p:sldId id="266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7" autoAdjust="0"/>
    <p:restoredTop sz="94660"/>
  </p:normalViewPr>
  <p:slideViewPr>
    <p:cSldViewPr>
      <p:cViewPr>
        <p:scale>
          <a:sx n="80" d="100"/>
          <a:sy n="80" d="100"/>
        </p:scale>
        <p:origin x="-191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C4DEB-1492-4D40-8DFF-2FA7FB44B42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6F4D1-BDD3-488E-9C80-FBBE06DA0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D62FC-BD43-49D6-9AFE-871F733B5714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B3D88-36F2-4F10-8EE2-E31EC4D2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142873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>
              <a:spcBef>
                <a:spcPts val="0"/>
              </a:spcBef>
            </a:pPr>
            <a:r>
              <a:rPr lang="ru-RU" sz="3200" b="1" dirty="0">
                <a:solidFill>
                  <a:srgbClr val="FBA905"/>
                </a:solidFill>
                <a:latin typeface="Constantia" pitchFamily="18" charset="0"/>
                <a:ea typeface="+mn-ea"/>
                <a:cs typeface="+mn-cs"/>
              </a:rPr>
              <a:t>Онтогенез – индивидуальное развитие организма</a:t>
            </a:r>
            <a:br>
              <a:rPr lang="ru-RU" sz="3200" b="1" dirty="0">
                <a:solidFill>
                  <a:srgbClr val="FBA905"/>
                </a:solidFill>
                <a:latin typeface="Constantia" pitchFamily="18" charset="0"/>
                <a:ea typeface="+mn-ea"/>
                <a:cs typeface="+mn-cs"/>
              </a:rPr>
            </a:br>
            <a:endParaRPr lang="ru-RU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26" y="5000636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Подготовила</a:t>
            </a:r>
          </a:p>
          <a:p>
            <a:pPr algn="l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ученица 10 класса</a:t>
            </a:r>
          </a:p>
          <a:p>
            <a:pPr algn="l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Каныгина Ангелина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06" y="71414"/>
            <a:ext cx="391767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nstantia" pitchFamily="18" charset="0"/>
              </a:rPr>
              <a:t>Что такое онтогенез?</a:t>
            </a:r>
            <a:endParaRPr lang="ru-RU" sz="28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7509" y="714356"/>
            <a:ext cx="876898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>
                <a:solidFill>
                  <a:srgbClr val="0070C0"/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rPr>
              <a:t>Онтогенезом</a:t>
            </a:r>
            <a:r>
              <a:rPr lang="ru-RU" sz="2600" dirty="0" smtClean="0">
                <a:latin typeface="+mj-lt"/>
              </a:rPr>
              <a:t>, или </a:t>
            </a:r>
            <a:r>
              <a:rPr lang="ru-RU" sz="2600" dirty="0">
                <a:solidFill>
                  <a:srgbClr val="0070C0"/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rPr>
              <a:t>и</a:t>
            </a:r>
            <a:r>
              <a:rPr lang="ru-RU" sz="2600" dirty="0" smtClean="0">
                <a:solidFill>
                  <a:srgbClr val="0070C0"/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rPr>
              <a:t>ндивидуальным развитием</a:t>
            </a:r>
            <a:r>
              <a:rPr lang="ru-RU" sz="2600" dirty="0" smtClean="0">
                <a:latin typeface="+mj-lt"/>
              </a:rPr>
              <a:t>, называют весь период жизни особи с момента слияния сперматозоида с яйцеклеткой и образования зиготы до конца жизни.</a:t>
            </a:r>
            <a:endParaRPr lang="ru-RU" sz="2600" dirty="0">
              <a:latin typeface="+mj-lt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857224" y="2571744"/>
            <a:ext cx="7429552" cy="3714776"/>
            <a:chOff x="857224" y="2571744"/>
            <a:chExt cx="7429552" cy="3714776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321835" y="2571744"/>
              <a:ext cx="2500330" cy="1000132"/>
            </a:xfrm>
            <a:prstGeom prst="round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800" b="1" cap="all" dirty="0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</a:rPr>
                <a:t>ОНТОГЕНЕЗ</a:t>
              </a:r>
              <a:endPara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857224" y="4643446"/>
              <a:ext cx="2571768" cy="16430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Эмбриональный</a:t>
              </a:r>
              <a:r>
                <a:rPr lang="ru-RU" sz="2000" dirty="0" smtClean="0"/>
                <a:t> – от образования зиготы до рождения.</a:t>
              </a:r>
              <a:endParaRPr lang="ru-RU" sz="2000" dirty="0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5715008" y="4643446"/>
              <a:ext cx="2571768" cy="164307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</a:effectLst>
                </a:rPr>
                <a:t>Пост - эмбриональный</a:t>
              </a:r>
              <a:r>
                <a:rPr lang="ru-RU" sz="2000" dirty="0" smtClean="0"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</a:effectLst>
                </a:rPr>
                <a:t> </a:t>
              </a:r>
              <a:r>
                <a:rPr lang="ru-RU" sz="2000" dirty="0" smtClean="0"/>
                <a:t>– от рождения до смерти.</a:t>
              </a:r>
              <a:endParaRPr lang="ru-RU" sz="2000" dirty="0"/>
            </a:p>
          </p:txBody>
        </p:sp>
        <p:cxnSp>
          <p:nvCxnSpPr>
            <p:cNvPr id="13" name="Прямая соединительная линия 12"/>
            <p:cNvCxnSpPr>
              <a:stCxn id="9" idx="2"/>
            </p:cNvCxnSpPr>
            <p:nvPr/>
          </p:nvCxnSpPr>
          <p:spPr>
            <a:xfrm rot="5400000">
              <a:off x="4214810" y="3929066"/>
              <a:ext cx="71438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10" idx="0"/>
            </p:cNvCxnSpPr>
            <p:nvPr/>
          </p:nvCxnSpPr>
          <p:spPr>
            <a:xfrm rot="5400000" flipH="1" flipV="1">
              <a:off x="1964513" y="4464851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>
              <a:off x="2143108" y="4286256"/>
              <a:ext cx="242889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572000" y="4286256"/>
              <a:ext cx="242889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endCxn id="11" idx="0"/>
            </p:cNvCxnSpPr>
            <p:nvPr/>
          </p:nvCxnSpPr>
          <p:spPr>
            <a:xfrm rot="5400000">
              <a:off x="6822297" y="4464851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707578"/>
            <a:ext cx="85011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>
                <a:solidFill>
                  <a:srgbClr val="0070C0"/>
                </a:solidFill>
                <a:effectLst>
                  <a:innerShdw blurRad="114300">
                    <a:prstClr val="black"/>
                  </a:innerShdw>
                </a:effectLst>
              </a:rPr>
              <a:t>Эмбриология – </a:t>
            </a:r>
            <a:r>
              <a:rPr lang="ru-RU" sz="2600" dirty="0" smtClean="0"/>
              <a:t>наука о развитии зародыша.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7961" y="1834210"/>
            <a:ext cx="4518353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nstantia" pitchFamily="18" charset="0"/>
              </a:rPr>
              <a:t>Исторические сведения </a:t>
            </a:r>
          </a:p>
        </p:txBody>
      </p:sp>
      <p:pic>
        <p:nvPicPr>
          <p:cNvPr id="12" name="Рисунок 11" descr="XA_BA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36" y="1913534"/>
            <a:ext cx="3714744" cy="465873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5752" y="2775892"/>
            <a:ext cx="46434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Основателем эмбриологии считается </a:t>
            </a:r>
            <a:r>
              <a:rPr lang="ru-RU" sz="2400" dirty="0" smtClean="0">
                <a:solidFill>
                  <a:srgbClr val="0070C0"/>
                </a:solidFill>
                <a:effectLst>
                  <a:innerShdw blurRad="114300">
                    <a:prstClr val="black"/>
                  </a:innerShdw>
                </a:effectLst>
              </a:rPr>
              <a:t>Карл Максимович Бэр (1792-1876)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В 1828 г. он сформулировал закон зародышевого сходства.</a:t>
            </a:r>
            <a:endParaRPr lang="ru-RU" sz="2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2844" y="5643578"/>
            <a:ext cx="8786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 эмбриональном периоде выделяют три основных этапа: </a:t>
            </a:r>
            <a:r>
              <a:rPr lang="ru-RU" sz="2400" dirty="0" smtClean="0">
                <a:solidFill>
                  <a:srgbClr val="0070C0"/>
                </a:solidFill>
                <a:effectLst>
                  <a:innerShdw blurRad="114300">
                    <a:prstClr val="black"/>
                  </a:innerShdw>
                </a:effectLst>
              </a:rPr>
              <a:t>дробление</a:t>
            </a:r>
            <a:r>
              <a:rPr lang="ru-RU" sz="2400" dirty="0" smtClean="0"/>
              <a:t>, </a:t>
            </a:r>
            <a:r>
              <a:rPr lang="ru-RU" sz="2400" dirty="0" smtClean="0">
                <a:solidFill>
                  <a:srgbClr val="0070C0"/>
                </a:solidFill>
                <a:effectLst>
                  <a:innerShdw blurRad="114300">
                    <a:prstClr val="black"/>
                  </a:innerShdw>
                </a:effectLst>
              </a:rPr>
              <a:t>гаструляцию</a:t>
            </a:r>
            <a:r>
              <a:rPr lang="ru-RU" sz="2400" dirty="0" smtClean="0"/>
              <a:t> и </a:t>
            </a:r>
            <a:r>
              <a:rPr lang="ru-RU" sz="2400" dirty="0" smtClean="0">
                <a:solidFill>
                  <a:srgbClr val="0070C0"/>
                </a:solidFill>
                <a:effectLst>
                  <a:innerShdw blurRad="114300">
                    <a:prstClr val="black"/>
                  </a:innerShdw>
                </a:effectLst>
              </a:rPr>
              <a:t>первичный органогенез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 flipH="1">
            <a:off x="1920871" y="357166"/>
            <a:ext cx="9366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sz="2400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6950126" y="427018"/>
            <a:ext cx="10080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sz="2400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90508" y="728473"/>
            <a:ext cx="350996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Внутриутробное – </a:t>
            </a:r>
            <a:r>
              <a:rPr lang="ru-RU" sz="2800" dirty="0" smtClean="0"/>
              <a:t> начинается с зиготы и оканчивается </a:t>
            </a:r>
            <a:endParaRPr lang="ru-RU" sz="2800" dirty="0"/>
          </a:p>
          <a:p>
            <a:r>
              <a:rPr lang="ru-RU" sz="2800" dirty="0"/>
              <a:t>рождением (большинство млекопитающих, в том числе человек)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4957793" y="682165"/>
            <a:ext cx="390048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Вне тела матери – </a:t>
            </a:r>
            <a:r>
              <a:rPr lang="ru-RU" sz="2800" dirty="0" smtClean="0"/>
              <a:t>начинается с зиготы и оканчивается </a:t>
            </a:r>
            <a:r>
              <a:rPr lang="ru-RU" sz="2800" dirty="0"/>
              <a:t>выходом из яйцевых </a:t>
            </a:r>
            <a:r>
              <a:rPr lang="ru-RU" sz="2800" dirty="0" smtClean="0"/>
              <a:t>оболочек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( яйцекладущие и выметывающие икру животные, рыбы земноводные, иглокожие, моллюски, птицы, пресмыкающиеся 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901051" y="142852"/>
            <a:ext cx="40868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ЭМБРИОНАЛЬНОЕ РАЗВИТИЕ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 animBg="1"/>
      <p:bldP spid="19" grpId="0" animBg="1"/>
      <p:bldP spid="16" grpId="0"/>
      <p:bldP spid="17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06" y="71414"/>
            <a:ext cx="215020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nstantia" pitchFamily="18" charset="0"/>
              </a:rPr>
              <a:t>Дробление</a:t>
            </a:r>
            <a:endParaRPr lang="ru-RU" sz="28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785794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Возникшее при оплодотворении ядро, обычно уже через несколько минут начинает делиться, вместе с ним делиться и цитоплазма.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8824" t="47071" r="23529" b="29492"/>
          <a:stretch>
            <a:fillRect/>
          </a:stretch>
        </p:blipFill>
        <p:spPr bwMode="auto">
          <a:xfrm>
            <a:off x="6084168" y="1628800"/>
            <a:ext cx="2476517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14282" y="2227258"/>
            <a:ext cx="47863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Образующиеся клетки, ещё сильно отличаются от клеток взрослого организма, называются </a:t>
            </a:r>
            <a:r>
              <a:rPr lang="ru-RU" sz="2400" dirty="0" smtClean="0"/>
              <a:t>бластомерами. </a:t>
            </a:r>
            <a:r>
              <a:rPr lang="ru-RU" sz="2400" dirty="0"/>
              <a:t>При делении бластомеров размеры их не увеличиваются, поэтому процесс деления носит название дробления.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57818" y="3714752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Первое деление (2 клетки) - бластомеры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44670" t="52148" r="39338" b="28320"/>
          <a:stretch>
            <a:fillRect/>
          </a:stretch>
        </p:blipFill>
        <p:spPr bwMode="auto">
          <a:xfrm>
            <a:off x="5220072" y="1988840"/>
            <a:ext cx="269321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286380" y="3857628"/>
            <a:ext cx="3284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Второе деление (4 бластомера)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 l="50551" t="44141" r="26287" b="25585"/>
          <a:stretch>
            <a:fillRect/>
          </a:stretch>
        </p:blipFill>
        <p:spPr bwMode="auto">
          <a:xfrm>
            <a:off x="5148064" y="3861048"/>
            <a:ext cx="367786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5508104" y="602128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Бластула с полостью внутри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7971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Стадия морулы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 l="50735" t="39062" r="29412" b="32617"/>
          <a:stretch>
            <a:fillRect/>
          </a:stretch>
        </p:blipFill>
        <p:spPr bwMode="auto">
          <a:xfrm>
            <a:off x="5004048" y="1700808"/>
            <a:ext cx="3571900" cy="287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 l="47794" t="45910" r="30698" b="25586"/>
          <a:stretch>
            <a:fillRect/>
          </a:stretch>
        </p:blipFill>
        <p:spPr bwMode="auto">
          <a:xfrm>
            <a:off x="5004048" y="1988840"/>
            <a:ext cx="3429024" cy="256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5508104" y="4365104"/>
            <a:ext cx="3360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Третье деление (8 бластомеров)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decel="100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decel="100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decel="10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decel="100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9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decel="100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" decel="100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1" grpId="1"/>
      <p:bldP spid="17" grpId="0"/>
      <p:bldP spid="17" grpId="1"/>
      <p:bldP spid="15" grpId="0"/>
      <p:bldP spid="15" grpId="1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06" y="71414"/>
            <a:ext cx="216751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err="1" smtClean="0">
                <a:solidFill>
                  <a:srgbClr val="006600"/>
                </a:solidFill>
                <a:latin typeface="Constantia" pitchFamily="18" charset="0"/>
              </a:rPr>
              <a:t>Гастуляция</a:t>
            </a:r>
            <a:endParaRPr lang="ru-RU" sz="28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635857"/>
            <a:ext cx="807246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/>
              <a:t>Совокупность процессов, приводящих к образованию гаструлы, называется гаструляцией. Гаструла ( от греч</a:t>
            </a:r>
            <a:r>
              <a:rPr lang="ru-RU" sz="2600" dirty="0" smtClean="0"/>
              <a:t>. </a:t>
            </a:r>
            <a:r>
              <a:rPr lang="ru-RU" sz="2600" dirty="0"/>
              <a:t>желудок) – зародыш, состоящий из двух зародышевых листков: эктодермы ( от греч. </a:t>
            </a:r>
            <a:r>
              <a:rPr lang="ru-RU" sz="2600" dirty="0" smtClean="0"/>
              <a:t> </a:t>
            </a:r>
            <a:r>
              <a:rPr lang="ru-RU" sz="2600" dirty="0"/>
              <a:t>– находящийся снаружи); </a:t>
            </a:r>
            <a:r>
              <a:rPr lang="ru-RU" sz="2600" dirty="0" smtClean="0"/>
              <a:t>энтодермы </a:t>
            </a:r>
            <a:r>
              <a:rPr lang="ru-RU" sz="2600" dirty="0"/>
              <a:t>( от греч. </a:t>
            </a:r>
            <a:r>
              <a:rPr lang="ru-RU" sz="2600" dirty="0" smtClean="0"/>
              <a:t>– </a:t>
            </a:r>
            <a:r>
              <a:rPr lang="ru-RU" sz="2600" dirty="0"/>
              <a:t>находящийся </a:t>
            </a:r>
            <a:r>
              <a:rPr lang="ru-RU" sz="2600" dirty="0" smtClean="0"/>
              <a:t>внутри).</a:t>
            </a:r>
            <a:endParaRPr lang="ru-RU" sz="2600" dirty="0"/>
          </a:p>
        </p:txBody>
      </p:sp>
      <p:pic>
        <p:nvPicPr>
          <p:cNvPr id="4" name="Рисунок 3" descr="800px-Gastrul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9577" y="3500438"/>
            <a:ext cx="4024846" cy="24400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28892" y="592933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/>
              <a:t>Один из механизмов гаструляции — инвагинация (</a:t>
            </a:r>
            <a:r>
              <a:rPr lang="ru-RU" sz="1600" dirty="0" err="1"/>
              <a:t>впячивание</a:t>
            </a:r>
            <a:r>
              <a:rPr lang="ru-RU" sz="1600" dirty="0"/>
              <a:t> части стенки бластулы внутрь зародыша)</a:t>
            </a:r>
            <a:r>
              <a:rPr lang="ru-RU" sz="1600" i="1" dirty="0"/>
              <a:t>1 — бластула, 2 — гаструла.</a:t>
            </a:r>
            <a:endParaRPr lang="ru-RU" sz="16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06" y="71414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nstantia" pitchFamily="18" charset="0"/>
              </a:rPr>
              <a:t>Нейрула - стадия формирования                 органов и систем органов.</a:t>
            </a:r>
            <a:endParaRPr lang="ru-RU" sz="28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28677" t="60547" r="55882" b="16016"/>
          <a:stretch>
            <a:fillRect/>
          </a:stretch>
        </p:blipFill>
        <p:spPr bwMode="auto">
          <a:xfrm>
            <a:off x="2285985" y="3714752"/>
            <a:ext cx="2142376" cy="183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643438" y="3704586"/>
            <a:ext cx="20717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</a:rPr>
              <a:t>1 – эктодерма; </a:t>
            </a:r>
            <a:endParaRPr lang="ru-RU" sz="2000" dirty="0" smtClean="0">
              <a:solidFill>
                <a:prstClr val="black"/>
              </a:solidFill>
            </a:endParaRPr>
          </a:p>
          <a:p>
            <a:r>
              <a:rPr lang="ru-RU" sz="2000" dirty="0" smtClean="0">
                <a:solidFill>
                  <a:prstClr val="black"/>
                </a:solidFill>
              </a:rPr>
              <a:t>2 </a:t>
            </a:r>
            <a:r>
              <a:rPr lang="ru-RU" sz="2000" dirty="0">
                <a:solidFill>
                  <a:prstClr val="black"/>
                </a:solidFill>
              </a:rPr>
              <a:t>– энтодерма; </a:t>
            </a:r>
            <a:endParaRPr lang="ru-RU" sz="2000" dirty="0" smtClean="0">
              <a:solidFill>
                <a:prstClr val="black"/>
              </a:solidFill>
            </a:endParaRPr>
          </a:p>
          <a:p>
            <a:r>
              <a:rPr lang="ru-RU" sz="2000" dirty="0" smtClean="0">
                <a:solidFill>
                  <a:prstClr val="black"/>
                </a:solidFill>
              </a:rPr>
              <a:t>3 </a:t>
            </a:r>
            <a:r>
              <a:rPr lang="ru-RU" sz="2000" dirty="0">
                <a:solidFill>
                  <a:prstClr val="black"/>
                </a:solidFill>
              </a:rPr>
              <a:t>– мезодерма; </a:t>
            </a:r>
            <a:endParaRPr lang="ru-RU" sz="2000" dirty="0" smtClean="0">
              <a:solidFill>
                <a:prstClr val="black"/>
              </a:solidFill>
            </a:endParaRPr>
          </a:p>
          <a:p>
            <a:r>
              <a:rPr lang="ru-RU" sz="2000" dirty="0" smtClean="0">
                <a:solidFill>
                  <a:prstClr val="black"/>
                </a:solidFill>
              </a:rPr>
              <a:t>4 </a:t>
            </a:r>
            <a:r>
              <a:rPr lang="ru-RU" sz="2000" dirty="0">
                <a:solidFill>
                  <a:prstClr val="black"/>
                </a:solidFill>
              </a:rPr>
              <a:t>– нервная пластинка; </a:t>
            </a:r>
            <a:endParaRPr lang="ru-RU" sz="2000" dirty="0" smtClean="0">
              <a:solidFill>
                <a:prstClr val="black"/>
              </a:solidFill>
            </a:endParaRPr>
          </a:p>
          <a:p>
            <a:r>
              <a:rPr lang="ru-RU" sz="2000" dirty="0" smtClean="0">
                <a:solidFill>
                  <a:prstClr val="black"/>
                </a:solidFill>
              </a:rPr>
              <a:t>5 </a:t>
            </a:r>
            <a:r>
              <a:rPr lang="ru-RU" sz="2000" dirty="0">
                <a:solidFill>
                  <a:prstClr val="black"/>
                </a:solidFill>
              </a:rPr>
              <a:t>– хорда.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268760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ЭКТОДЕРМА –  нервная система, органы чувств, покровы. </a:t>
            </a:r>
          </a:p>
          <a:p>
            <a:r>
              <a:rPr lang="ru-RU" sz="2000" dirty="0" smtClean="0"/>
              <a:t>    МЕЗОДЕРМА – половая, выделительная, кровеносная, </a:t>
            </a:r>
            <a:r>
              <a:rPr lang="ru-RU" sz="2000" dirty="0" err="1" smtClean="0"/>
              <a:t>опорно</a:t>
            </a:r>
            <a:r>
              <a:rPr lang="ru-RU" sz="2000" dirty="0" smtClean="0"/>
              <a:t>-                                          двигательная системы.</a:t>
            </a:r>
          </a:p>
          <a:p>
            <a:r>
              <a:rPr lang="ru-RU" sz="2000" dirty="0" smtClean="0"/>
              <a:t>    ЭНТОДЕРМА – пищеварительная, дыхательная системы.</a:t>
            </a:r>
            <a:endParaRPr lang="ru-RU" sz="20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06" y="71414"/>
            <a:ext cx="4566763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nstantia" pitchFamily="18" charset="0"/>
              </a:rPr>
              <a:t>Первичный органогенез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642918"/>
            <a:ext cx="8286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Органогенез – закладка из зародышевых листков различных органов, специализация клеток.</a:t>
            </a:r>
          </a:p>
        </p:txBody>
      </p:sp>
      <p:pic>
        <p:nvPicPr>
          <p:cNvPr id="8" name="Рисунок 7" descr="embr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916832"/>
            <a:ext cx="5904656" cy="3888432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06" y="71414"/>
            <a:ext cx="5324663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nstantia" pitchFamily="18" charset="0"/>
              </a:rPr>
              <a:t>Постэмбриональный период</a:t>
            </a:r>
            <a:endParaRPr lang="ru-RU" sz="2800" b="1" dirty="0">
              <a:solidFill>
                <a:srgbClr val="006600"/>
              </a:solidFill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642918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Период начинается с рождения человека, заканчивая его смертью.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988840"/>
            <a:ext cx="75608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Различают следующие стадии развития: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b="1" dirty="0" smtClean="0"/>
              <a:t>новорожденный возраст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b="1" dirty="0" smtClean="0"/>
              <a:t>грудной возраст </a:t>
            </a:r>
            <a:r>
              <a:rPr lang="ru-RU" sz="2400" dirty="0" smtClean="0"/>
              <a:t>– до 12 мес.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b="1" dirty="0" smtClean="0"/>
              <a:t>дошкольный возраст </a:t>
            </a:r>
            <a:r>
              <a:rPr lang="ru-RU" sz="2400" dirty="0" smtClean="0"/>
              <a:t>– до 7 </a:t>
            </a:r>
            <a:r>
              <a:rPr lang="ru-RU" sz="2400" dirty="0" smtClean="0"/>
              <a:t>0,до </a:t>
            </a:r>
            <a:r>
              <a:rPr lang="ru-RU" sz="2400" dirty="0" smtClean="0"/>
              <a:t>18 лет;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/>
              <a:t> </a:t>
            </a:r>
            <a:r>
              <a:rPr lang="ru-RU" sz="2400" b="1" dirty="0" smtClean="0"/>
              <a:t>зрелость </a:t>
            </a:r>
            <a:r>
              <a:rPr lang="ru-RU" sz="2400" dirty="0" smtClean="0"/>
              <a:t>– от 18 до 45 лет;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b="1" dirty="0" smtClean="0"/>
              <a:t>менопауза</a:t>
            </a:r>
            <a:r>
              <a:rPr lang="ru-RU" sz="2400" dirty="0" smtClean="0"/>
              <a:t> – возраст 48-54 лет;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b="1" dirty="0" smtClean="0"/>
              <a:t>старость</a:t>
            </a:r>
            <a:r>
              <a:rPr lang="ru-RU" sz="2400" dirty="0" smtClean="0"/>
              <a:t> – самый последний период жизни человека. </a:t>
            </a:r>
            <a:endParaRPr lang="ru-RU" sz="2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409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Онтогенез – индивидуальное развитие организма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SamLab.ws</cp:lastModifiedBy>
  <cp:revision>34</cp:revision>
  <dcterms:created xsi:type="dcterms:W3CDTF">2013-03-19T16:21:11Z</dcterms:created>
  <dcterms:modified xsi:type="dcterms:W3CDTF">2013-03-20T15:44:43Z</dcterms:modified>
</cp:coreProperties>
</file>