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276" r:id="rId2"/>
    <p:sldId id="257" r:id="rId3"/>
    <p:sldId id="256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7" r:id="rId15"/>
    <p:sldId id="270" r:id="rId16"/>
    <p:sldId id="271" r:id="rId17"/>
    <p:sldId id="272" r:id="rId18"/>
    <p:sldId id="274" r:id="rId19"/>
    <p:sldId id="275" r:id="rId20"/>
    <p:sldId id="273" r:id="rId21"/>
    <p:sldId id="283" r:id="rId22"/>
    <p:sldId id="284" r:id="rId23"/>
    <p:sldId id="286" r:id="rId24"/>
    <p:sldId id="292" r:id="rId25"/>
    <p:sldId id="313" r:id="rId26"/>
    <p:sldId id="287" r:id="rId27"/>
    <p:sldId id="288" r:id="rId28"/>
    <p:sldId id="290" r:id="rId29"/>
    <p:sldId id="291" r:id="rId30"/>
    <p:sldId id="314" r:id="rId31"/>
    <p:sldId id="315" r:id="rId32"/>
    <p:sldId id="316" r:id="rId33"/>
    <p:sldId id="317" r:id="rId34"/>
    <p:sldId id="318" r:id="rId35"/>
    <p:sldId id="319" r:id="rId36"/>
    <p:sldId id="320" r:id="rId37"/>
    <p:sldId id="321" r:id="rId38"/>
    <p:sldId id="279" r:id="rId3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C1A3"/>
    <a:srgbClr val="FFFF00"/>
    <a:srgbClr val="66FF66"/>
    <a:srgbClr val="FFFF66"/>
    <a:srgbClr val="66FF33"/>
    <a:srgbClr val="FF6600"/>
    <a:srgbClr val="FF3300"/>
    <a:srgbClr val="FF99CC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36" autoAdjust="0"/>
    <p:restoredTop sz="92520" autoAdjust="0"/>
  </p:normalViewPr>
  <p:slideViewPr>
    <p:cSldViewPr>
      <p:cViewPr>
        <p:scale>
          <a:sx n="66" d="100"/>
          <a:sy n="66" d="100"/>
        </p:scale>
        <p:origin x="-1704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1CD2AC-F152-4D91-9F88-93328B4236E2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3CA633-4E2B-450D-94C1-AF0D47F131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0516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F040A2C-10B3-4B08-B2BE-5B3F5772FE75}" type="slidenum">
              <a:rPr lang="en-GB"/>
              <a:pPr/>
              <a:t>30</a:t>
            </a:fld>
            <a:endParaRPr lang="en-GB"/>
          </a:p>
        </p:txBody>
      </p:sp>
      <p:sp>
        <p:nvSpPr>
          <p:cNvPr id="120833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56125" cy="34131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083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68938" cy="409733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EC1B926-BE1B-4E44-BB0F-AE2706729B9E}" type="slidenum">
              <a:rPr lang="en-GB"/>
              <a:pPr/>
              <a:t>31</a:t>
            </a:fld>
            <a:endParaRPr lang="en-GB"/>
          </a:p>
        </p:txBody>
      </p:sp>
      <p:sp>
        <p:nvSpPr>
          <p:cNvPr id="121857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56125" cy="34131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185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68938" cy="409733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4B2CFE7-6F2F-4FA9-82D0-EDC9666BD03F}" type="slidenum">
              <a:rPr lang="en-GB"/>
              <a:pPr/>
              <a:t>32</a:t>
            </a:fld>
            <a:endParaRPr lang="en-GB"/>
          </a:p>
        </p:txBody>
      </p:sp>
      <p:sp>
        <p:nvSpPr>
          <p:cNvPr id="12288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56125" cy="34131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88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68938" cy="409733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1175550-CB5D-4999-BCF7-FF9DD61FEEBC}" type="slidenum">
              <a:rPr lang="en-GB"/>
              <a:pPr/>
              <a:t>33</a:t>
            </a:fld>
            <a:endParaRPr lang="en-GB"/>
          </a:p>
        </p:txBody>
      </p:sp>
      <p:sp>
        <p:nvSpPr>
          <p:cNvPr id="123905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56125" cy="34131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390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68938" cy="409733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37C8A21-7AA4-4B40-B52A-019244A34A64}" type="slidenum">
              <a:rPr lang="en-GB"/>
              <a:pPr/>
              <a:t>34</a:t>
            </a:fld>
            <a:endParaRPr lang="en-GB"/>
          </a:p>
        </p:txBody>
      </p:sp>
      <p:sp>
        <p:nvSpPr>
          <p:cNvPr id="124929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56125" cy="34131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493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68938" cy="409733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37C8A21-7AA4-4B40-B52A-019244A34A64}" type="slidenum">
              <a:rPr lang="en-GB"/>
              <a:pPr/>
              <a:t>35</a:t>
            </a:fld>
            <a:endParaRPr lang="en-GB"/>
          </a:p>
        </p:txBody>
      </p:sp>
      <p:sp>
        <p:nvSpPr>
          <p:cNvPr id="124929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56125" cy="34131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493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68938" cy="409733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44515E7-A750-4E47-B2AB-EFEDCC736DC6}" type="slidenum">
              <a:rPr lang="en-GB"/>
              <a:pPr/>
              <a:t>36</a:t>
            </a:fld>
            <a:endParaRPr lang="en-GB"/>
          </a:p>
        </p:txBody>
      </p:sp>
      <p:sp>
        <p:nvSpPr>
          <p:cNvPr id="125953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56125" cy="34131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595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68938" cy="409733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99FABFA-69AB-4114-96BA-AE97590C4207}" type="slidenum">
              <a:rPr lang="en-GB"/>
              <a:pPr/>
              <a:t>37</a:t>
            </a:fld>
            <a:endParaRPr lang="en-GB"/>
          </a:p>
        </p:txBody>
      </p:sp>
      <p:sp>
        <p:nvSpPr>
          <p:cNvPr id="126977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56125" cy="34131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697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68938" cy="409733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9E3533-9A87-4C52-9F53-C1F3F99000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B17E3-C5AC-4833-AC17-EDD47FD5BE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F21E10-D411-4160-9432-4EBFC4BB1C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BB4824-E70A-4D9A-A254-026D16BF8D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0638"/>
            <a:ext cx="8210550" cy="137318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>
          <a:xfrm>
            <a:off x="5791200" y="6203950"/>
            <a:ext cx="2571750" cy="365125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1"/>
          </p:nvPr>
        </p:nvSpPr>
        <p:spPr>
          <a:xfrm>
            <a:off x="8410575" y="6181725"/>
            <a:ext cx="590550" cy="438150"/>
          </a:xfrm>
        </p:spPr>
        <p:txBody>
          <a:bodyPr/>
          <a:lstStyle>
            <a:lvl1pPr>
              <a:defRPr/>
            </a:lvl1pPr>
          </a:lstStyle>
          <a:p>
            <a:fld id="{35B1ADA4-0F9D-4827-94F5-026293FF828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B4F7A8-05DE-43A1-9BCB-20AFB507C7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EBF5D5-EE05-44E4-AAA1-7E9418727D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93D27B-AD0B-4722-BC9D-77C2C488D8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2D59A-780B-4F5E-B696-EB2BB1D387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CE365D-6A2A-4FBB-9D41-BB122A49C6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2279A3-3526-4D3E-A92D-DAA8134F3B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5FC731-E662-4969-8A60-A67AC42DFF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035BA5-76E1-47F8-B47F-76B9DDF6E2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F8E29842-A3FB-487C-A92C-541F30467C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&#1087;&#1054;%20&#1044;&#1054;&#1056;&#1054;&#1043;&#1040;&#1052;%20&#1057;&#1050;&#1040;&#1047;&#1050;&#1048;.pptx#-1,11,&#1057;&#1083;&#1072;&#1081;&#1076; 11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mrz.ru/catimg/33/336945.jpg" TargetMode="External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&#1087;&#1054;%20&#1044;&#1054;&#1056;&#1054;&#1043;&#1040;&#1052;%20&#1057;&#1050;&#1040;&#1047;&#1050;&#1048;.pptx#-1,12,&#1057;&#1083;&#1072;&#1081;&#1076; 12" TargetMode="Externa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gshop.ru/photos1/872/8724074.jpg" TargetMode="External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&#1087;&#1054;%20&#1044;&#1054;&#1056;&#1054;&#1043;&#1040;&#1052;%20&#1057;&#1050;&#1040;&#1047;&#1050;&#1048;.pptx#-1,13,&#1057;&#1083;&#1072;&#1081;&#1076; 13" TargetMode="Externa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&#1087;&#1054;%20&#1044;&#1054;&#1056;&#1054;&#1043;&#1040;&#1052;%20&#1057;&#1050;&#1040;&#1047;&#1050;&#1048;.pptx#-1,14,&#1057;&#1083;&#1072;&#1081;&#1076; 14" TargetMode="External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&#1087;&#1054;%20&#1044;&#1054;&#1056;&#1054;&#1043;&#1040;&#1052;%20&#1057;&#1050;&#1040;&#1047;&#1050;&#1048;.pptx#-1,16,&#1057;&#1083;&#1072;&#1081;&#1076; 16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4" Type="http://schemas.openxmlformats.org/officeDocument/2006/relationships/hyperlink" Target="&#1087;&#1054;%20&#1044;&#1054;&#1056;&#1054;&#1043;&#1040;&#1052;%20&#1057;&#1050;&#1040;&#1047;&#1050;&#1048;.pptx#-1,17,&#1057;&#1083;&#1072;&#1081;&#1076; 17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&#1087;&#1054;%20&#1044;&#1054;&#1056;&#1054;&#1043;&#1040;&#1052;%20&#1057;&#1050;&#1040;&#1047;&#1050;&#1048;.pptx#-1,18,&#1057;&#1083;&#1072;&#1081;&#1076; 18" TargetMode="External"/><Relationship Id="rId5" Type="http://schemas.openxmlformats.org/officeDocument/2006/relationships/image" Target="../media/image27.jpeg"/><Relationship Id="rId4" Type="http://schemas.openxmlformats.org/officeDocument/2006/relationships/hyperlink" Target="http://xxlbook.ru/img156864.jpg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uskniga.com/images_c.asp?path=E:\www\ruskniga.com\picfsite/42820.jpg&amp;Width=110" TargetMode="External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&#1087;&#1054;%20&#1044;&#1054;&#1056;&#1054;&#1043;&#1040;&#1052;%20&#1057;&#1050;&#1040;&#1047;&#1050;&#1048;.pptx#-1,19,&#1057;&#1083;&#1072;&#1081;&#1076; 19" TargetMode="External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&#1087;&#1054;%20&#1044;&#1054;&#1056;&#1054;&#1043;&#1040;&#1052;%20&#1057;&#1050;&#1040;&#1047;&#1050;&#1048;.pptx#-1,20,&#1057;&#1083;&#1072;&#1081;&#1076; 20" TargetMode="Externa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&#1087;&#1054;%20&#1044;&#1054;&#1056;&#1054;&#1043;&#1040;&#1052;%20&#1057;&#1050;&#1040;&#1047;&#1050;&#1048;.pptx#-1,24,&#1057;&#1083;&#1072;&#1081;&#1076; 24" TargetMode="External"/><Relationship Id="rId3" Type="http://schemas.openxmlformats.org/officeDocument/2006/relationships/hyperlink" Target="&#1087;&#1054;%20&#1044;&#1054;&#1056;&#1054;&#1043;&#1040;&#1052;%20&#1057;&#1050;&#1040;&#1047;&#1050;&#1048;.pptx#-1,3,&#1057;&#1083;&#1072;&#1081;&#1076; 3" TargetMode="External"/><Relationship Id="rId7" Type="http://schemas.openxmlformats.org/officeDocument/2006/relationships/hyperlink" Target="&#1087;&#1054;%20&#1044;&#1054;&#1056;&#1054;&#1043;&#1040;&#1052;%20&#1057;&#1050;&#1040;&#1047;&#1050;&#1048;.pptx#-1,26,&#1055;&#1088;&#1086;&#1074;&#1077;&#1088;&#1100; &#1089;&#1077;&#1073;&#1103;" TargetMode="External"/><Relationship Id="rId2" Type="http://schemas.openxmlformats.org/officeDocument/2006/relationships/hyperlink" Target="&#1087;&#1054;%20&#1044;&#1054;&#1056;&#1054;&#1043;&#1040;&#1052;%20&#1057;&#1050;&#1040;&#1047;&#1050;&#1048;.pptx#-1,21,&#1057;&#1083;&#1072;&#1081;&#1076; 21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&#1087;&#1054;%20&#1044;&#1054;&#1056;&#1054;&#1043;&#1040;&#1052;%20&#1057;&#1050;&#1040;&#1047;&#1050;&#1048;.pptx#-1,9,&#1057;&#1083;&#1072;&#1081;&#1076; 9" TargetMode="External"/><Relationship Id="rId11" Type="http://schemas.openxmlformats.org/officeDocument/2006/relationships/image" Target="../media/image5.png"/><Relationship Id="rId5" Type="http://schemas.openxmlformats.org/officeDocument/2006/relationships/hyperlink" Target="&#1087;&#1054;%20&#1044;&#1054;&#1056;&#1054;&#1043;&#1040;&#1052;%20&#1057;&#1050;&#1040;&#1047;&#1050;&#1048;.pptx#-1,15,&#1057;&#1083;&#1072;&#1081;&#1076; 15" TargetMode="External"/><Relationship Id="rId10" Type="http://schemas.openxmlformats.org/officeDocument/2006/relationships/hyperlink" Target="&#1087;&#1054;%20&#1044;&#1054;&#1056;&#1054;&#1043;&#1040;&#1052;%20&#1057;&#1050;&#1040;&#1047;&#1050;&#1048;.pptx#-1,30,&#1055;&#1088;&#1086;&#1074;&#1077;&#1088;&#1100; &#1089;&#1077;&#1073;&#1103;" TargetMode="External"/><Relationship Id="rId4" Type="http://schemas.openxmlformats.org/officeDocument/2006/relationships/slide" Target="slide3.xml"/><Relationship Id="rId9" Type="http://schemas.openxmlformats.org/officeDocument/2006/relationships/hyperlink" Target="&#1087;&#1054;%20&#1044;&#1054;&#1056;&#1054;&#1043;&#1040;&#1052;%20&#1057;&#1050;&#1040;&#1047;&#1050;&#1048;.pptx#-1,26,&#1057;&#1083;&#1072;&#1081;&#1076; 26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&#1087;&#1054;%20&#1044;&#1054;&#1056;&#1054;&#1043;&#1040;&#1052;%20&#1057;&#1050;&#1040;&#1047;&#1050;&#1048;.pptx#-1,22,&#1057;&#1083;&#1072;&#1081;&#1076; 22" TargetMode="Externa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&#1087;&#1054;%20&#1044;&#1054;&#1056;&#1054;&#1043;&#1040;&#1052;%20&#1057;&#1050;&#1040;&#1047;&#1050;&#1048;.pptx#-1,23,&#1057;&#1083;&#1072;&#1081;&#1076; 23" TargetMode="External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Relationship Id="rId4" Type="http://schemas.openxmlformats.org/officeDocument/2006/relationships/hyperlink" Target="&#1087;&#1054;%20&#1044;&#1054;&#1056;&#1054;&#1043;&#1040;&#1052;%20&#1057;&#1050;&#1040;&#1047;&#1050;&#1048;.pptx#-1,25,&#1057;&#1083;&#1072;&#1081;&#1076; 25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slide" Target="slide2.xml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9.pn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Relationship Id="rId4" Type="http://schemas.openxmlformats.org/officeDocument/2006/relationships/hyperlink" Target="&#1087;&#1054;%20&#1044;&#1054;&#1056;&#1054;&#1043;&#1040;&#1052;%20&#1057;&#1050;&#1040;&#1047;&#1050;&#1048;.pptx#-1,27,&#1057;&#1083;&#1072;&#1081;&#1076; 27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&#1087;&#1054;%20&#1044;&#1054;&#1056;&#1054;&#1043;&#1040;&#1052;%20&#1057;&#1050;&#1040;&#1047;&#1050;&#1048;.pptx#-1,28,&#1057;&#1083;&#1072;&#1081;&#1076; 28" TargetMode="External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&#1087;&#1054;%20&#1044;&#1054;&#1056;&#1054;&#1043;&#1040;&#1052;%20&#1057;&#1050;&#1040;&#1047;&#1050;&#1048;.pptx#-1,29,&#1057;&#1083;&#1072;&#1081;&#1076; 29" TargetMode="Externa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hyperlink" Target="&#1087;&#1054;%20&#1044;&#1054;&#1056;&#1054;&#1043;&#1040;&#1052;%20&#1057;&#1050;&#1040;&#1047;&#1050;&#1048;.pptx#-1,4,&#1057;&#1083;&#1072;&#1081;&#1076; 4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hyperlink" Target="&#1087;&#1054;%20&#1044;&#1054;&#1056;&#1054;&#1043;&#1040;&#1052;%20&#1057;&#1050;&#1040;&#1047;&#1050;&#1048;.pptx#-1,31,&#1050;&#1072;&#1082;&#1086;&#1077;  &#1087;&#1088;&#1086;&#1080;&#1079;&#1074;&#1077;&#1076;&#1077;&#1085;&#1080;&#1077; &#1103;&#1074;&#1083;&#1103;&#1077;&#1090;&#1089;&#1103; &#1089;&#1082;&#1072;&#1079;&#1082;&#1086;&#1081;?" TargetMode="External"/><Relationship Id="rId4" Type="http://schemas.openxmlformats.org/officeDocument/2006/relationships/image" Target="../media/image34.gif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http://www.yarfoto.ru/picture&#5209;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&#1087;&#1054;%20&#1044;&#1054;&#1056;&#1054;&#1043;&#1040;&#1052;%20&#1057;&#1050;&#1040;&#1047;&#1050;&#1048;.pptx#-1,5,&#1057;&#1083;&#1072;&#1081;&#1076; 5" TargetMode="Externa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hop.avanta.ru/covers/covers_big6/ast132016.jpg?1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hyperlink" Target="&#1087;&#1054;%20&#1044;&#1054;&#1056;&#1054;&#1043;&#1040;&#1052;%20&#1057;&#1050;&#1040;&#1047;&#1050;&#1048;.pptx#-1,6,&#1057;&#1083;&#1072;&#1081;&#1076; 6" TargetMode="Externa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&#1087;&#1054;%20&#1044;&#1054;&#1056;&#1054;&#1043;&#1040;&#1052;%20&#1057;&#1050;&#1040;&#1047;&#1050;&#1048;.pptx#-1,7,&#1057;&#1083;&#1072;&#1081;&#1076; 7" TargetMode="External"/><Relationship Id="rId5" Type="http://schemas.openxmlformats.org/officeDocument/2006/relationships/image" Target="../media/image13.jpeg"/><Relationship Id="rId4" Type="http://schemas.openxmlformats.org/officeDocument/2006/relationships/hyperlink" Target="http://www.centrmag.ru/catalog/oz117396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shima.com/images/25000090002.jpg" TargetMode="External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&#1087;&#1054;%20&#1044;&#1054;&#1056;&#1054;&#1043;&#1040;&#1052;%20&#1057;&#1050;&#1040;&#1047;&#1050;&#1048;.pptx#-1,8,&#1057;&#1083;&#1072;&#1081;&#1076; 8" TargetMode="Externa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&#1087;&#1054;%20&#1044;&#1054;&#1056;&#1054;&#1043;&#1040;&#1052;%20&#1057;&#1050;&#1040;&#1047;&#1050;&#1048;.pptx#-1,10,&#1057;&#1083;&#1072;&#1081;&#1076; 1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FF66"/>
            </a:gs>
            <a:gs pos="100000">
              <a:srgbClr val="66FF33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96"/>
          <p:cNvSpPr txBox="1">
            <a:spLocks noChangeArrowheads="1"/>
          </p:cNvSpPr>
          <p:nvPr/>
        </p:nvSpPr>
        <p:spPr bwMode="auto">
          <a:xfrm>
            <a:off x="-112713" y="3389313"/>
            <a:ext cx="104616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051" name="WordArt 160"/>
          <p:cNvSpPr>
            <a:spLocks noChangeArrowheads="1" noChangeShapeType="1" noTextEdit="1"/>
          </p:cNvSpPr>
          <p:nvPr/>
        </p:nvSpPr>
        <p:spPr bwMode="auto">
          <a:xfrm>
            <a:off x="642910" y="642918"/>
            <a:ext cx="8072493" cy="2786058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FF33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Monotype Corsiva"/>
              </a:rPr>
              <a:t>ПО </a:t>
            </a:r>
            <a:r>
              <a:rPr lang="ru-RU" sz="3600" b="1" kern="10" dirty="0" smtClean="0">
                <a:ln w="9525">
                  <a:solidFill>
                    <a:srgbClr val="FF33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Monotype Corsiva"/>
              </a:rPr>
              <a:t>  ДОРОГАМ </a:t>
            </a:r>
            <a:endParaRPr lang="ru-RU" sz="3600" b="1" kern="10" dirty="0">
              <a:ln w="9525">
                <a:solidFill>
                  <a:srgbClr val="FF3300"/>
                </a:solidFill>
                <a:round/>
                <a:headEnd/>
                <a:tailEnd/>
              </a:ln>
              <a:solidFill>
                <a:srgbClr val="FF3300"/>
              </a:solidFill>
              <a:latin typeface="Monotype Corsiva"/>
            </a:endParaRPr>
          </a:p>
          <a:p>
            <a:pPr algn="ctr"/>
            <a:r>
              <a:rPr lang="ru-RU" sz="3600" b="1" kern="10" dirty="0">
                <a:ln w="9525">
                  <a:solidFill>
                    <a:srgbClr val="FF33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Monotype Corsiva"/>
              </a:rPr>
              <a:t>СКАЗКИ</a:t>
            </a:r>
          </a:p>
        </p:txBody>
      </p:sp>
      <p:pic>
        <p:nvPicPr>
          <p:cNvPr id="2052" name="Picture 164" descr="цветная картинка лиса и колобо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23850" y="2924175"/>
            <a:ext cx="2808288" cy="305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168" descr="цветной рисованный клипарт с прозрачным фоном Мы из Простоквашино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60" y="2071678"/>
            <a:ext cx="4125912" cy="450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170" descr="красная шапочка рисованный клипарт на прозрачном сло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72264" y="2857496"/>
            <a:ext cx="2916237" cy="291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214546" y="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/>
              <a:t>Составитель:  Закирова Н.С. </a:t>
            </a:r>
            <a:endParaRPr lang="ru-RU" dirty="0" smtClean="0"/>
          </a:p>
          <a:p>
            <a:pPr algn="ctr"/>
            <a:r>
              <a:rPr lang="ru-RU" dirty="0" smtClean="0"/>
              <a:t>учитель </a:t>
            </a:r>
            <a:r>
              <a:rPr lang="ru-RU" dirty="0" smtClean="0"/>
              <a:t>–логопед </a:t>
            </a:r>
          </a:p>
          <a:p>
            <a:pPr algn="ctr"/>
            <a:r>
              <a:rPr lang="ru-RU" dirty="0" smtClean="0"/>
              <a:t>МБОУ «Гимназия №18»</a:t>
            </a:r>
            <a:endParaRPr lang="ru-RU" dirty="0"/>
          </a:p>
        </p:txBody>
      </p:sp>
      <p:pic>
        <p:nvPicPr>
          <p:cNvPr id="9" name="Picture 2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в гостях у сказки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85113" y="63817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72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6084888" y="2276475"/>
            <a:ext cx="2808287" cy="3887788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1267" name="AutoShape 3"/>
          <p:cNvSpPr>
            <a:spLocks noChangeArrowheads="1"/>
          </p:cNvSpPr>
          <p:nvPr/>
        </p:nvSpPr>
        <p:spPr bwMode="auto">
          <a:xfrm>
            <a:off x="250825" y="1341438"/>
            <a:ext cx="5329238" cy="2159000"/>
          </a:xfrm>
          <a:prstGeom prst="horizontalScroll">
            <a:avLst>
              <a:gd name="adj" fmla="val 12500"/>
            </a:avLst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68" name="Text Box 6"/>
          <p:cNvSpPr txBox="1">
            <a:spLocks noChangeArrowheads="1"/>
          </p:cNvSpPr>
          <p:nvPr/>
        </p:nvSpPr>
        <p:spPr bwMode="auto">
          <a:xfrm>
            <a:off x="755650" y="1700213"/>
            <a:ext cx="4681538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dirty="0"/>
              <a:t>В кого был заколдован багдадский калиф Хасид, герой сказки В. </a:t>
            </a:r>
            <a:r>
              <a:rPr lang="ru-RU" sz="2800" dirty="0" err="1"/>
              <a:t>Гауфа</a:t>
            </a:r>
            <a:r>
              <a:rPr lang="ru-RU" sz="2800" dirty="0"/>
              <a:t>?</a:t>
            </a:r>
          </a:p>
        </p:txBody>
      </p:sp>
      <p:sp>
        <p:nvSpPr>
          <p:cNvPr id="13319" name="Oval 7"/>
          <p:cNvSpPr>
            <a:spLocks noChangeArrowheads="1"/>
          </p:cNvSpPr>
          <p:nvPr/>
        </p:nvSpPr>
        <p:spPr bwMode="auto">
          <a:xfrm>
            <a:off x="1116013" y="4149725"/>
            <a:ext cx="3671887" cy="1511300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dirty="0"/>
              <a:t>В аиста.</a:t>
            </a:r>
          </a:p>
          <a:p>
            <a:pPr algn="ctr"/>
            <a:endParaRPr lang="ru-RU" sz="2000" dirty="0" smtClean="0"/>
          </a:p>
          <a:p>
            <a:pPr algn="ctr"/>
            <a:r>
              <a:rPr lang="ru-RU" sz="2000" dirty="0" smtClean="0"/>
              <a:t>В</a:t>
            </a:r>
            <a:r>
              <a:rPr lang="ru-RU" sz="2000" dirty="0"/>
              <a:t>. </a:t>
            </a:r>
            <a:r>
              <a:rPr lang="ru-RU" sz="2000" dirty="0" err="1"/>
              <a:t>Гауф</a:t>
            </a:r>
            <a:endParaRPr lang="ru-RU" sz="2000" dirty="0"/>
          </a:p>
          <a:p>
            <a:pPr algn="ctr"/>
            <a:r>
              <a:rPr lang="ru-RU" sz="2000" dirty="0"/>
              <a:t>«Калиф-аист»</a:t>
            </a:r>
          </a:p>
        </p:txBody>
      </p:sp>
      <p:grpSp>
        <p:nvGrpSpPr>
          <p:cNvPr id="11270" name="Group 8"/>
          <p:cNvGrpSpPr>
            <a:grpSpLocks/>
          </p:cNvGrpSpPr>
          <p:nvPr/>
        </p:nvGrpSpPr>
        <p:grpSpPr bwMode="auto">
          <a:xfrm>
            <a:off x="0" y="0"/>
            <a:ext cx="9144000" cy="908050"/>
            <a:chOff x="0" y="0"/>
            <a:chExt cx="5760" cy="572"/>
          </a:xfrm>
        </p:grpSpPr>
        <p:sp>
          <p:nvSpPr>
            <p:cNvPr id="11275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5760" cy="572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76" name="Text Box 10"/>
            <p:cNvSpPr txBox="1">
              <a:spLocks noChangeArrowheads="1"/>
            </p:cNvSpPr>
            <p:nvPr/>
          </p:nvSpPr>
          <p:spPr bwMode="auto">
            <a:xfrm>
              <a:off x="975" y="119"/>
              <a:ext cx="362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>
                  <a:latin typeface="Georgia" pitchFamily="18" charset="0"/>
                </a:rPr>
                <a:t>Удивительные превращения</a:t>
              </a:r>
            </a:p>
          </p:txBody>
        </p:sp>
      </p:grpSp>
      <p:pic>
        <p:nvPicPr>
          <p:cNvPr id="13324" name="Picture 12" descr="card33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5963" y="2276475"/>
            <a:ext cx="2644775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6" name="Rectangle 14"/>
          <p:cNvSpPr>
            <a:spLocks noChangeArrowheads="1"/>
          </p:cNvSpPr>
          <p:nvPr/>
        </p:nvSpPr>
        <p:spPr bwMode="auto">
          <a:xfrm>
            <a:off x="7380288" y="6381750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400" b="1" dirty="0" smtClean="0">
                <a:solidFill>
                  <a:srgbClr val="FF0000"/>
                </a:solidFill>
                <a:hlinkClick r:id="rId3" action="ppaction://hlinkpres?slideindex=11&amp;slidetitle=Слайд 11"/>
              </a:rPr>
              <a:t>Продолжить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nimBg="1"/>
      <p:bldP spid="1331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6084888" y="2276475"/>
            <a:ext cx="2808287" cy="3887788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2291" name="AutoShape 3"/>
          <p:cNvSpPr>
            <a:spLocks noChangeArrowheads="1"/>
          </p:cNvSpPr>
          <p:nvPr/>
        </p:nvSpPr>
        <p:spPr bwMode="auto">
          <a:xfrm>
            <a:off x="250825" y="1341438"/>
            <a:ext cx="4826000" cy="1800225"/>
          </a:xfrm>
          <a:prstGeom prst="horizontalScroll">
            <a:avLst>
              <a:gd name="adj" fmla="val 12500"/>
            </a:avLst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/>
              <a:t>В кого был</a:t>
            </a:r>
          </a:p>
          <a:p>
            <a:pPr algn="ctr"/>
            <a:r>
              <a:rPr lang="ru-RU" sz="2800"/>
              <a:t> превращён Нильс?</a:t>
            </a:r>
          </a:p>
        </p:txBody>
      </p:sp>
      <p:sp>
        <p:nvSpPr>
          <p:cNvPr id="12292" name="Text Box 6"/>
          <p:cNvSpPr txBox="1">
            <a:spLocks noChangeArrowheads="1"/>
          </p:cNvSpPr>
          <p:nvPr/>
        </p:nvSpPr>
        <p:spPr bwMode="auto">
          <a:xfrm>
            <a:off x="755650" y="1700213"/>
            <a:ext cx="46815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/>
          </a:p>
        </p:txBody>
      </p:sp>
      <p:sp>
        <p:nvSpPr>
          <p:cNvPr id="15367" name="Oval 7"/>
          <p:cNvSpPr>
            <a:spLocks noChangeArrowheads="1"/>
          </p:cNvSpPr>
          <p:nvPr/>
        </p:nvSpPr>
        <p:spPr bwMode="auto">
          <a:xfrm>
            <a:off x="785786" y="3929066"/>
            <a:ext cx="4176713" cy="2159000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dirty="0"/>
              <a:t>В крошечного человечка.</a:t>
            </a:r>
          </a:p>
          <a:p>
            <a:pPr algn="ctr"/>
            <a:endParaRPr lang="ru-RU" sz="2000" dirty="0" smtClean="0"/>
          </a:p>
          <a:p>
            <a:pPr algn="ctr"/>
            <a:r>
              <a:rPr lang="ru-RU" sz="2000" dirty="0" smtClean="0"/>
              <a:t>С</a:t>
            </a:r>
            <a:r>
              <a:rPr lang="ru-RU" sz="2000" dirty="0"/>
              <a:t>. Лагерлёф</a:t>
            </a:r>
          </a:p>
          <a:p>
            <a:pPr algn="ctr"/>
            <a:r>
              <a:rPr lang="ru-RU" sz="2000" dirty="0"/>
              <a:t>«Чудесное путешествие </a:t>
            </a:r>
          </a:p>
          <a:p>
            <a:pPr algn="ctr"/>
            <a:r>
              <a:rPr lang="ru-RU" sz="2000" dirty="0"/>
              <a:t>Нильса с дикими гусями»</a:t>
            </a:r>
          </a:p>
        </p:txBody>
      </p:sp>
      <p:grpSp>
        <p:nvGrpSpPr>
          <p:cNvPr id="12294" name="Group 8"/>
          <p:cNvGrpSpPr>
            <a:grpSpLocks/>
          </p:cNvGrpSpPr>
          <p:nvPr/>
        </p:nvGrpSpPr>
        <p:grpSpPr bwMode="auto">
          <a:xfrm>
            <a:off x="0" y="0"/>
            <a:ext cx="9144000" cy="908050"/>
            <a:chOff x="0" y="0"/>
            <a:chExt cx="5760" cy="572"/>
          </a:xfrm>
        </p:grpSpPr>
        <p:sp>
          <p:nvSpPr>
            <p:cNvPr id="12299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5760" cy="572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00" name="Text Box 10"/>
            <p:cNvSpPr txBox="1">
              <a:spLocks noChangeArrowheads="1"/>
            </p:cNvSpPr>
            <p:nvPr/>
          </p:nvSpPr>
          <p:spPr bwMode="auto">
            <a:xfrm>
              <a:off x="975" y="119"/>
              <a:ext cx="362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>
                  <a:latin typeface="Georgia" pitchFamily="18" charset="0"/>
                </a:rPr>
                <a:t>Удивительные превращения</a:t>
              </a:r>
            </a:p>
          </p:txBody>
        </p:sp>
      </p:grpSp>
      <p:pic>
        <p:nvPicPr>
          <p:cNvPr id="15372" name="Picture 12" descr="Картинка 12 из 303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5600" y="2205038"/>
            <a:ext cx="3095625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6" name="Rectangle 16"/>
          <p:cNvSpPr>
            <a:spLocks noChangeArrowheads="1"/>
          </p:cNvSpPr>
          <p:nvPr/>
        </p:nvSpPr>
        <p:spPr bwMode="auto">
          <a:xfrm>
            <a:off x="7380288" y="6381750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400" b="1" dirty="0" smtClean="0">
                <a:solidFill>
                  <a:srgbClr val="FF0000"/>
                </a:solidFill>
                <a:hlinkClick r:id="rId5" action="ppaction://hlinkpres?slideindex=12&amp;slidetitle=Слайд 12"/>
              </a:rPr>
              <a:t>Продолжить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nimBg="1"/>
      <p:bldP spid="1536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6084888" y="2276475"/>
            <a:ext cx="2808287" cy="3887788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3315" name="AutoShape 3"/>
          <p:cNvSpPr>
            <a:spLocks noChangeArrowheads="1"/>
          </p:cNvSpPr>
          <p:nvPr/>
        </p:nvSpPr>
        <p:spPr bwMode="auto">
          <a:xfrm>
            <a:off x="250825" y="981075"/>
            <a:ext cx="5400675" cy="2303463"/>
          </a:xfrm>
          <a:prstGeom prst="horizontalScroll">
            <a:avLst>
              <a:gd name="adj" fmla="val 12500"/>
            </a:avLst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16" name="Text Box 6"/>
          <p:cNvSpPr txBox="1">
            <a:spLocks noChangeArrowheads="1"/>
          </p:cNvSpPr>
          <p:nvPr/>
        </p:nvSpPr>
        <p:spPr bwMode="auto">
          <a:xfrm>
            <a:off x="539750" y="1484313"/>
            <a:ext cx="4967288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/>
              <a:t>В кого был превращён Женя Богорад из повести-сказки «Старик Хоттабыч»?</a:t>
            </a:r>
          </a:p>
        </p:txBody>
      </p:sp>
      <p:sp>
        <p:nvSpPr>
          <p:cNvPr id="16391" name="Oval 7"/>
          <p:cNvSpPr>
            <a:spLocks noChangeArrowheads="1"/>
          </p:cNvSpPr>
          <p:nvPr/>
        </p:nvSpPr>
        <p:spPr bwMode="auto">
          <a:xfrm>
            <a:off x="1042988" y="4005263"/>
            <a:ext cx="3671887" cy="1727200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dirty="0"/>
              <a:t>В старика.</a:t>
            </a:r>
          </a:p>
          <a:p>
            <a:pPr algn="ctr"/>
            <a:endParaRPr lang="ru-RU" sz="2000" dirty="0" smtClean="0"/>
          </a:p>
          <a:p>
            <a:pPr algn="ctr"/>
            <a:r>
              <a:rPr lang="ru-RU" sz="2000" dirty="0" smtClean="0"/>
              <a:t>Л</a:t>
            </a:r>
            <a:r>
              <a:rPr lang="ru-RU" sz="2000" dirty="0"/>
              <a:t>. </a:t>
            </a:r>
            <a:r>
              <a:rPr lang="ru-RU" sz="2000" dirty="0" err="1"/>
              <a:t>Лагин</a:t>
            </a:r>
            <a:endParaRPr lang="ru-RU" sz="2000" dirty="0"/>
          </a:p>
          <a:p>
            <a:pPr algn="ctr"/>
            <a:r>
              <a:rPr lang="ru-RU" sz="2000" dirty="0"/>
              <a:t>«</a:t>
            </a:r>
            <a:r>
              <a:rPr lang="ru-RU" sz="2000" dirty="0" err="1"/>
              <a:t>Старик-Хоттабыч</a:t>
            </a:r>
            <a:r>
              <a:rPr lang="ru-RU" sz="2000" dirty="0"/>
              <a:t>»</a:t>
            </a:r>
          </a:p>
        </p:txBody>
      </p:sp>
      <p:grpSp>
        <p:nvGrpSpPr>
          <p:cNvPr id="13318" name="Group 8"/>
          <p:cNvGrpSpPr>
            <a:grpSpLocks/>
          </p:cNvGrpSpPr>
          <p:nvPr/>
        </p:nvGrpSpPr>
        <p:grpSpPr bwMode="auto">
          <a:xfrm>
            <a:off x="0" y="0"/>
            <a:ext cx="9144000" cy="908050"/>
            <a:chOff x="0" y="0"/>
            <a:chExt cx="5760" cy="572"/>
          </a:xfrm>
        </p:grpSpPr>
        <p:sp>
          <p:nvSpPr>
            <p:cNvPr id="13323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5760" cy="572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24" name="Text Box 10"/>
            <p:cNvSpPr txBox="1">
              <a:spLocks noChangeArrowheads="1"/>
            </p:cNvSpPr>
            <p:nvPr/>
          </p:nvSpPr>
          <p:spPr bwMode="auto">
            <a:xfrm>
              <a:off x="975" y="119"/>
              <a:ext cx="362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>
                  <a:latin typeface="Georgia" pitchFamily="18" charset="0"/>
                </a:rPr>
                <a:t>Удивительные превращения</a:t>
              </a:r>
            </a:p>
          </p:txBody>
        </p:sp>
      </p:grpSp>
      <p:pic>
        <p:nvPicPr>
          <p:cNvPr id="16396" name="Picture 12" descr="Картинка 6 из 165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2205038"/>
            <a:ext cx="2562225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8" name="Rectangle 14">
            <a:hlinkClick r:id="rId5" action="ppaction://hlinkpres?slideindex=13&amp;slidetitle=Слайд 13"/>
          </p:cNvPr>
          <p:cNvSpPr>
            <a:spLocks noChangeArrowheads="1"/>
          </p:cNvSpPr>
          <p:nvPr/>
        </p:nvSpPr>
        <p:spPr bwMode="auto">
          <a:xfrm>
            <a:off x="7380288" y="6381750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400" b="1" dirty="0" smtClean="0">
                <a:solidFill>
                  <a:srgbClr val="FF0000"/>
                </a:solidFill>
              </a:rPr>
              <a:t>Продолжить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nimBg="1"/>
      <p:bldP spid="1639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6084888" y="2276475"/>
            <a:ext cx="2808287" cy="3887788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4339" name="AutoShape 3"/>
          <p:cNvSpPr>
            <a:spLocks noChangeArrowheads="1"/>
          </p:cNvSpPr>
          <p:nvPr/>
        </p:nvSpPr>
        <p:spPr bwMode="auto">
          <a:xfrm>
            <a:off x="285720" y="1357298"/>
            <a:ext cx="5256213" cy="1800225"/>
          </a:xfrm>
          <a:prstGeom prst="horizontalScroll">
            <a:avLst>
              <a:gd name="adj" fmla="val 12500"/>
            </a:avLst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marL="0" indent="0" algn="ctr">
              <a:buFont typeface="Wingdings 2" pitchFamily="18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dirty="0" smtClean="0"/>
              <a:t>В кого  превратилась лягушка?</a:t>
            </a:r>
            <a:endParaRPr lang="ru-RU" sz="2400" dirty="0"/>
          </a:p>
        </p:txBody>
      </p:sp>
      <p:grpSp>
        <p:nvGrpSpPr>
          <p:cNvPr id="14340" name="Group 8"/>
          <p:cNvGrpSpPr>
            <a:grpSpLocks/>
          </p:cNvGrpSpPr>
          <p:nvPr/>
        </p:nvGrpSpPr>
        <p:grpSpPr bwMode="auto">
          <a:xfrm>
            <a:off x="0" y="0"/>
            <a:ext cx="9144000" cy="908050"/>
            <a:chOff x="0" y="0"/>
            <a:chExt cx="5760" cy="572"/>
          </a:xfrm>
        </p:grpSpPr>
        <p:sp>
          <p:nvSpPr>
            <p:cNvPr id="14347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760" cy="572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48" name="Text Box 5"/>
            <p:cNvSpPr txBox="1">
              <a:spLocks noChangeArrowheads="1"/>
            </p:cNvSpPr>
            <p:nvPr/>
          </p:nvSpPr>
          <p:spPr bwMode="auto">
            <a:xfrm>
              <a:off x="975" y="119"/>
              <a:ext cx="362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>
                  <a:latin typeface="Georgia" pitchFamily="18" charset="0"/>
                </a:rPr>
                <a:t>Удивительные превращения</a:t>
              </a:r>
            </a:p>
          </p:txBody>
        </p:sp>
      </p:grpSp>
      <p:sp>
        <p:nvSpPr>
          <p:cNvPr id="17415" name="Oval 7"/>
          <p:cNvSpPr>
            <a:spLocks noChangeArrowheads="1"/>
          </p:cNvSpPr>
          <p:nvPr/>
        </p:nvSpPr>
        <p:spPr bwMode="auto">
          <a:xfrm>
            <a:off x="900113" y="4005263"/>
            <a:ext cx="3671887" cy="1584325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marL="0" indent="0" algn="ctr">
              <a:buFont typeface="Wingdings 2" pitchFamily="18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 dirty="0" smtClean="0"/>
              <a:t> В царевну</a:t>
            </a:r>
          </a:p>
          <a:p>
            <a:pPr marL="0" indent="0" algn="ctr">
              <a:buFont typeface="Wingdings 2" pitchFamily="18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000" b="1" dirty="0" smtClean="0"/>
          </a:p>
          <a:p>
            <a:pPr marL="0" indent="0" algn="ctr">
              <a:buFont typeface="Wingdings 2" pitchFamily="18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000" b="1" dirty="0" err="1" smtClean="0"/>
              <a:t>Русская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народная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сказка</a:t>
            </a:r>
            <a:r>
              <a:rPr lang="en-GB" sz="2000" b="1" dirty="0" smtClean="0"/>
              <a:t> </a:t>
            </a:r>
          </a:p>
          <a:p>
            <a:pPr marL="0" indent="0" algn="ctr">
              <a:buFont typeface="Wingdings 2" pitchFamily="18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000" b="1" dirty="0" smtClean="0"/>
              <a:t>«</a:t>
            </a:r>
            <a:r>
              <a:rPr lang="en-GB" sz="2000" b="1" dirty="0" err="1" smtClean="0"/>
              <a:t>Царевна</a:t>
            </a:r>
            <a:r>
              <a:rPr lang="en-GB" sz="2000" b="1" dirty="0" smtClean="0"/>
              <a:t> - </a:t>
            </a:r>
            <a:r>
              <a:rPr lang="en-GB" sz="2000" b="1" dirty="0" err="1" smtClean="0"/>
              <a:t>лягушка</a:t>
            </a:r>
            <a:r>
              <a:rPr lang="en-GB" sz="2000" b="1" dirty="0" smtClean="0"/>
              <a:t>»</a:t>
            </a:r>
            <a:endParaRPr lang="ru-RU" sz="2000" dirty="0"/>
          </a:p>
        </p:txBody>
      </p:sp>
      <p:sp>
        <p:nvSpPr>
          <p:cNvPr id="17420" name="Rectangle 12">
            <a:hlinkClick r:id="rId3" action="ppaction://hlinkpres?slideindex=14&amp;slidetitle=Слайд 14"/>
          </p:cNvPr>
          <p:cNvSpPr>
            <a:spLocks noChangeArrowheads="1"/>
          </p:cNvSpPr>
          <p:nvPr/>
        </p:nvSpPr>
        <p:spPr bwMode="auto">
          <a:xfrm>
            <a:off x="7380288" y="6381750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400" b="1" dirty="0">
                <a:solidFill>
                  <a:srgbClr val="FF0000"/>
                </a:solidFill>
              </a:rPr>
              <a:t>Продолжить </a:t>
            </a:r>
          </a:p>
        </p:txBody>
      </p:sp>
      <p:pic>
        <p:nvPicPr>
          <p:cNvPr id="11" name="Picture 2" descr="G:\сказки\картинки сказки\1251652522_photo_3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2000240"/>
            <a:ext cx="3114675" cy="428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nimBg="1"/>
      <p:bldP spid="174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6084888" y="2276475"/>
            <a:ext cx="2808287" cy="3887788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363" name="AutoShape 3"/>
          <p:cNvSpPr>
            <a:spLocks noChangeArrowheads="1"/>
          </p:cNvSpPr>
          <p:nvPr/>
        </p:nvSpPr>
        <p:spPr bwMode="auto">
          <a:xfrm>
            <a:off x="250825" y="1341438"/>
            <a:ext cx="5329238" cy="2087562"/>
          </a:xfrm>
          <a:prstGeom prst="horizontalScroll">
            <a:avLst>
              <a:gd name="adj" fmla="val 12500"/>
            </a:avLst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ru-RU" sz="2800" dirty="0" smtClean="0"/>
              <a:t>В кого был заколдован </a:t>
            </a:r>
          </a:p>
          <a:p>
            <a:pPr algn="ctr">
              <a:spcBef>
                <a:spcPct val="50000"/>
              </a:spcBef>
            </a:pPr>
            <a:r>
              <a:rPr lang="ru-RU" sz="2800" dirty="0" smtClean="0"/>
              <a:t>братец Иванушка?</a:t>
            </a:r>
            <a:endParaRPr lang="ru-RU" sz="2800" dirty="0"/>
          </a:p>
        </p:txBody>
      </p:sp>
      <p:sp>
        <p:nvSpPr>
          <p:cNvPr id="32773" name="Oval 5"/>
          <p:cNvSpPr>
            <a:spLocks noChangeArrowheads="1"/>
          </p:cNvSpPr>
          <p:nvPr/>
        </p:nvSpPr>
        <p:spPr bwMode="auto">
          <a:xfrm>
            <a:off x="900113" y="4149724"/>
            <a:ext cx="3886201" cy="2136795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 smtClean="0"/>
              <a:t>В козлёночка</a:t>
            </a:r>
          </a:p>
          <a:p>
            <a:pPr algn="ctr"/>
            <a:endParaRPr lang="ru-RU" sz="2000" dirty="0" smtClean="0"/>
          </a:p>
          <a:p>
            <a:pPr algn="ctr"/>
            <a:r>
              <a:rPr lang="ru-RU" sz="2000" dirty="0" smtClean="0"/>
              <a:t>Русская народная сказка</a:t>
            </a:r>
          </a:p>
          <a:p>
            <a:pPr algn="ctr"/>
            <a:r>
              <a:rPr lang="ru-RU" sz="2000" dirty="0" smtClean="0"/>
              <a:t>Сестрица </a:t>
            </a:r>
            <a:r>
              <a:rPr lang="ru-RU" sz="2000" dirty="0" err="1" smtClean="0"/>
              <a:t>Алёнушка</a:t>
            </a:r>
            <a:r>
              <a:rPr lang="ru-RU" sz="2000" dirty="0" smtClean="0"/>
              <a:t> </a:t>
            </a:r>
          </a:p>
          <a:p>
            <a:pPr algn="ctr"/>
            <a:r>
              <a:rPr lang="ru-RU" sz="2000" dirty="0" smtClean="0"/>
              <a:t>и братец Иванушка</a:t>
            </a:r>
            <a:endParaRPr lang="ru-RU" sz="2000" dirty="0"/>
          </a:p>
        </p:txBody>
      </p:sp>
      <p:grpSp>
        <p:nvGrpSpPr>
          <p:cNvPr id="15366" name="Group 6"/>
          <p:cNvGrpSpPr>
            <a:grpSpLocks/>
          </p:cNvGrpSpPr>
          <p:nvPr/>
        </p:nvGrpSpPr>
        <p:grpSpPr bwMode="auto">
          <a:xfrm>
            <a:off x="0" y="0"/>
            <a:ext cx="9144000" cy="908050"/>
            <a:chOff x="0" y="0"/>
            <a:chExt cx="5760" cy="572"/>
          </a:xfrm>
        </p:grpSpPr>
        <p:sp>
          <p:nvSpPr>
            <p:cNvPr id="15371" name="Rectangle 7"/>
            <p:cNvSpPr>
              <a:spLocks noChangeArrowheads="1"/>
            </p:cNvSpPr>
            <p:nvPr/>
          </p:nvSpPr>
          <p:spPr bwMode="auto">
            <a:xfrm>
              <a:off x="0" y="0"/>
              <a:ext cx="5760" cy="572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2" name="Text Box 8"/>
            <p:cNvSpPr txBox="1">
              <a:spLocks noChangeArrowheads="1"/>
            </p:cNvSpPr>
            <p:nvPr/>
          </p:nvSpPr>
          <p:spPr bwMode="auto">
            <a:xfrm>
              <a:off x="975" y="119"/>
              <a:ext cx="362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>
                  <a:latin typeface="Georgia" pitchFamily="18" charset="0"/>
                </a:rPr>
                <a:t>Удивительные превращения</a:t>
              </a:r>
            </a:p>
          </p:txBody>
        </p:sp>
      </p:grpSp>
      <p:sp>
        <p:nvSpPr>
          <p:cNvPr id="9" name="Управляющая кнопка: домой 8">
            <a:hlinkClick r:id="rId3" action="ppaction://hlinksldjump" highlightClick="1"/>
          </p:cNvPr>
          <p:cNvSpPr/>
          <p:nvPr/>
        </p:nvSpPr>
        <p:spPr>
          <a:xfrm>
            <a:off x="8286776" y="6072206"/>
            <a:ext cx="857224" cy="78579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7" descr="skaz_ale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2285992"/>
            <a:ext cx="2930271" cy="38973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AutoShape 3"/>
          <p:cNvSpPr>
            <a:spLocks noChangeArrowheads="1"/>
          </p:cNvSpPr>
          <p:nvPr/>
        </p:nvSpPr>
        <p:spPr bwMode="auto">
          <a:xfrm>
            <a:off x="250825" y="1341438"/>
            <a:ext cx="6321439" cy="1301744"/>
          </a:xfrm>
          <a:prstGeom prst="horizontalScroll">
            <a:avLst>
              <a:gd name="adj" fmla="val 12500"/>
            </a:avLst>
          </a:prstGeom>
          <a:solidFill>
            <a:srgbClr val="66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0"/>
            <a:ext cx="9144000" cy="908050"/>
          </a:xfrm>
          <a:prstGeom prst="rect">
            <a:avLst/>
          </a:prstGeom>
          <a:solidFill>
            <a:srgbClr val="66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1547813" y="188913"/>
            <a:ext cx="57610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latin typeface="Georgia" pitchFamily="18" charset="0"/>
              </a:rPr>
              <a:t>Волшебное средство</a:t>
            </a: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755650" y="1700213"/>
            <a:ext cx="5673738" cy="523220"/>
          </a:xfrm>
          <a:prstGeom prst="rect">
            <a:avLst/>
          </a:prstGeom>
          <a:solidFill>
            <a:srgbClr val="66FF66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dirty="0"/>
              <a:t>Что бы ты попросил у </a:t>
            </a:r>
            <a:r>
              <a:rPr lang="ru-RU" sz="2800" dirty="0" smtClean="0"/>
              <a:t>феи?</a:t>
            </a:r>
            <a:endParaRPr lang="ru-RU" sz="2800" dirty="0"/>
          </a:p>
        </p:txBody>
      </p:sp>
      <p:sp>
        <p:nvSpPr>
          <p:cNvPr id="19463" name="Oval 7"/>
          <p:cNvSpPr>
            <a:spLocks noChangeArrowheads="1"/>
          </p:cNvSpPr>
          <p:nvPr/>
        </p:nvSpPr>
        <p:spPr bwMode="auto">
          <a:xfrm>
            <a:off x="5214942" y="3857628"/>
            <a:ext cx="3929058" cy="1655762"/>
          </a:xfrm>
          <a:prstGeom prst="ellipse">
            <a:avLst/>
          </a:prstGeom>
          <a:solidFill>
            <a:srgbClr val="66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/>
              <a:t>Волшебную палочку</a:t>
            </a:r>
          </a:p>
          <a:p>
            <a:pPr algn="ctr"/>
            <a:endParaRPr lang="ru-RU" sz="2400" b="1" dirty="0" smtClean="0"/>
          </a:p>
          <a:p>
            <a:pPr algn="ctr"/>
            <a:r>
              <a:rPr lang="ru-RU" sz="2400" b="1" dirty="0" smtClean="0"/>
              <a:t>Сказка «Золушка»</a:t>
            </a:r>
            <a:endParaRPr lang="ru-RU" sz="2400" b="1" dirty="0"/>
          </a:p>
        </p:txBody>
      </p:sp>
      <p:sp>
        <p:nvSpPr>
          <p:cNvPr id="19469" name="Rectangle 13">
            <a:hlinkClick r:id="rId2" action="ppaction://hlinkpres?slideindex=16&amp;slidetitle=Слайд 16"/>
          </p:cNvPr>
          <p:cNvSpPr>
            <a:spLocks noChangeArrowheads="1"/>
          </p:cNvSpPr>
          <p:nvPr/>
        </p:nvSpPr>
        <p:spPr bwMode="auto">
          <a:xfrm>
            <a:off x="7380288" y="6381750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400" b="1" dirty="0">
                <a:solidFill>
                  <a:srgbClr val="FF0000"/>
                </a:solidFill>
                <a:hlinkClick r:id="rId2" action="ppaction://hlinkpres?slideindex=16&amp;slidetitle=Слайд 16"/>
              </a:rPr>
              <a:t>Продолжить</a:t>
            </a:r>
            <a:r>
              <a:rPr lang="ru-RU" sz="1400" b="1" dirty="0">
                <a:solidFill>
                  <a:srgbClr val="FF0000"/>
                </a:solidFill>
              </a:rPr>
              <a:t> игру</a:t>
            </a: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428604"/>
            <a:ext cx="2264060" cy="305401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2" name="Picture 2" descr="G:\сказки\картинки сказки\93891490d85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286125"/>
            <a:ext cx="4857752" cy="3571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6084888" y="2276475"/>
            <a:ext cx="2808287" cy="3887788"/>
          </a:xfrm>
          <a:prstGeom prst="rect">
            <a:avLst/>
          </a:prstGeom>
          <a:solidFill>
            <a:srgbClr val="66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7411" name="AutoShape 3"/>
          <p:cNvSpPr>
            <a:spLocks noChangeArrowheads="1"/>
          </p:cNvSpPr>
          <p:nvPr/>
        </p:nvSpPr>
        <p:spPr bwMode="auto">
          <a:xfrm>
            <a:off x="250825" y="1341438"/>
            <a:ext cx="5256213" cy="1800225"/>
          </a:xfrm>
          <a:prstGeom prst="horizontalScroll">
            <a:avLst>
              <a:gd name="adj" fmla="val 12500"/>
            </a:avLst>
          </a:prstGeom>
          <a:solidFill>
            <a:srgbClr val="66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0" y="0"/>
            <a:ext cx="9144000" cy="908050"/>
          </a:xfrm>
          <a:prstGeom prst="rect">
            <a:avLst/>
          </a:prstGeom>
          <a:solidFill>
            <a:srgbClr val="66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1547813" y="188913"/>
            <a:ext cx="57610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latin typeface="Georgia" pitchFamily="18" charset="0"/>
              </a:rPr>
              <a:t>Волшебное средство</a:t>
            </a:r>
          </a:p>
        </p:txBody>
      </p:sp>
      <p:sp>
        <p:nvSpPr>
          <p:cNvPr id="20487" name="Oval 7"/>
          <p:cNvSpPr>
            <a:spLocks noChangeArrowheads="1"/>
          </p:cNvSpPr>
          <p:nvPr/>
        </p:nvSpPr>
        <p:spPr bwMode="auto">
          <a:xfrm>
            <a:off x="1547813" y="3284538"/>
            <a:ext cx="3814762" cy="1871662"/>
          </a:xfrm>
          <a:prstGeom prst="ellipse">
            <a:avLst/>
          </a:prstGeom>
          <a:solidFill>
            <a:srgbClr val="66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Золотой ключик.</a:t>
            </a:r>
          </a:p>
          <a:p>
            <a:pPr algn="ctr"/>
            <a:r>
              <a:rPr lang="ru-RU" sz="2000"/>
              <a:t>А. Толстой</a:t>
            </a:r>
          </a:p>
          <a:p>
            <a:pPr algn="ctr"/>
            <a:r>
              <a:rPr lang="ru-RU" sz="2000"/>
              <a:t>«Золотой ключик или </a:t>
            </a:r>
          </a:p>
          <a:p>
            <a:pPr algn="ctr"/>
            <a:r>
              <a:rPr lang="ru-RU" sz="2000"/>
              <a:t>приключения Буратино»</a:t>
            </a:r>
          </a:p>
        </p:txBody>
      </p:sp>
      <p:sp>
        <p:nvSpPr>
          <p:cNvPr id="17415" name="Text Box 8"/>
          <p:cNvSpPr txBox="1">
            <a:spLocks noChangeArrowheads="1"/>
          </p:cNvSpPr>
          <p:nvPr/>
        </p:nvSpPr>
        <p:spPr bwMode="auto">
          <a:xfrm>
            <a:off x="755650" y="1700213"/>
            <a:ext cx="4681538" cy="946150"/>
          </a:xfrm>
          <a:prstGeom prst="rect">
            <a:avLst/>
          </a:prstGeom>
          <a:solidFill>
            <a:srgbClr val="66FF6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/>
              <a:t>Что бы ты попросил у Буратино?</a:t>
            </a:r>
          </a:p>
        </p:txBody>
      </p:sp>
      <p:pic>
        <p:nvPicPr>
          <p:cNvPr id="20490" name="Picture 10" descr="burtn3%20%20Knigi%20detstva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1500" y="2276475"/>
            <a:ext cx="2808288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1" name="Picture 11" descr="буратино растровый клипарт на прозрачном фон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291013"/>
            <a:ext cx="2627313" cy="25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3" name="Rectangle 13">
            <a:hlinkClick r:id="rId4" action="ppaction://hlinkpres?slideindex=17&amp;slidetitle=Слайд 17"/>
          </p:cNvPr>
          <p:cNvSpPr>
            <a:spLocks noChangeArrowheads="1"/>
          </p:cNvSpPr>
          <p:nvPr/>
        </p:nvSpPr>
        <p:spPr bwMode="auto">
          <a:xfrm>
            <a:off x="7380288" y="6381750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400" b="1" dirty="0">
                <a:solidFill>
                  <a:srgbClr val="FF0000"/>
                </a:solidFill>
                <a:hlinkClick r:id="rId4" action="ppaction://hlinkpres?slideindex=17&amp;slidetitle=Слайд 17"/>
              </a:rPr>
              <a:t>Продолжить</a:t>
            </a:r>
            <a:r>
              <a:rPr lang="ru-RU" sz="1400" b="1" dirty="0">
                <a:solidFill>
                  <a:srgbClr val="FF0000"/>
                </a:solidFill>
              </a:rPr>
              <a:t> игру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nimBg="1"/>
      <p:bldP spid="2048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4" name="Picture 10" descr="Muk%20Knigi%20detstva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4652963"/>
            <a:ext cx="2001838" cy="200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6084888" y="2276475"/>
            <a:ext cx="2808287" cy="3887788"/>
          </a:xfrm>
          <a:prstGeom prst="rect">
            <a:avLst/>
          </a:prstGeom>
          <a:solidFill>
            <a:srgbClr val="66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8436" name="AutoShape 3"/>
          <p:cNvSpPr>
            <a:spLocks noChangeArrowheads="1"/>
          </p:cNvSpPr>
          <p:nvPr/>
        </p:nvSpPr>
        <p:spPr bwMode="auto">
          <a:xfrm>
            <a:off x="250825" y="1341438"/>
            <a:ext cx="5256213" cy="1800225"/>
          </a:xfrm>
          <a:prstGeom prst="horizontalScroll">
            <a:avLst>
              <a:gd name="adj" fmla="val 12500"/>
            </a:avLst>
          </a:prstGeom>
          <a:solidFill>
            <a:srgbClr val="66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37" name="Rectangle 4"/>
          <p:cNvSpPr>
            <a:spLocks noChangeArrowheads="1"/>
          </p:cNvSpPr>
          <p:nvPr/>
        </p:nvSpPr>
        <p:spPr bwMode="auto">
          <a:xfrm>
            <a:off x="0" y="0"/>
            <a:ext cx="9144000" cy="908050"/>
          </a:xfrm>
          <a:prstGeom prst="rect">
            <a:avLst/>
          </a:prstGeom>
          <a:solidFill>
            <a:srgbClr val="66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38" name="Text Box 5"/>
          <p:cNvSpPr txBox="1">
            <a:spLocks noChangeArrowheads="1"/>
          </p:cNvSpPr>
          <p:nvPr/>
        </p:nvSpPr>
        <p:spPr bwMode="auto">
          <a:xfrm>
            <a:off x="1547813" y="188913"/>
            <a:ext cx="57610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latin typeface="Georgia" pitchFamily="18" charset="0"/>
              </a:rPr>
              <a:t>Волшебное средство</a:t>
            </a:r>
          </a:p>
        </p:txBody>
      </p:sp>
      <p:sp>
        <p:nvSpPr>
          <p:cNvPr id="21511" name="Oval 7"/>
          <p:cNvSpPr>
            <a:spLocks noChangeArrowheads="1"/>
          </p:cNvSpPr>
          <p:nvPr/>
        </p:nvSpPr>
        <p:spPr bwMode="auto">
          <a:xfrm>
            <a:off x="1835150" y="3573463"/>
            <a:ext cx="3671888" cy="1727200"/>
          </a:xfrm>
          <a:prstGeom prst="ellipse">
            <a:avLst/>
          </a:prstGeom>
          <a:solidFill>
            <a:srgbClr val="66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Туфли и тросточку.</a:t>
            </a:r>
          </a:p>
          <a:p>
            <a:pPr algn="ctr"/>
            <a:r>
              <a:rPr lang="ru-RU" sz="2000"/>
              <a:t>В. Гауф</a:t>
            </a:r>
          </a:p>
          <a:p>
            <a:pPr algn="ctr"/>
            <a:r>
              <a:rPr lang="ru-RU" sz="2000"/>
              <a:t>«Маленький Мук»</a:t>
            </a:r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755650" y="1700213"/>
            <a:ext cx="4681538" cy="946150"/>
          </a:xfrm>
          <a:prstGeom prst="rect">
            <a:avLst/>
          </a:prstGeom>
          <a:solidFill>
            <a:srgbClr val="66FF6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/>
              <a:t>Что бы ты попросил у Маленького Мука?</a:t>
            </a:r>
          </a:p>
        </p:txBody>
      </p:sp>
      <p:pic>
        <p:nvPicPr>
          <p:cNvPr id="21516" name="Picture 12" descr="Картинка 14 из 146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5963" y="2276475"/>
            <a:ext cx="2600325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8" name="Rectangle 14">
            <a:hlinkClick r:id="rId6" action="ppaction://hlinkpres?slideindex=18&amp;slidetitle=Слайд 18"/>
          </p:cNvPr>
          <p:cNvSpPr>
            <a:spLocks noChangeArrowheads="1"/>
          </p:cNvSpPr>
          <p:nvPr/>
        </p:nvSpPr>
        <p:spPr bwMode="auto">
          <a:xfrm>
            <a:off x="7380288" y="6381750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400" b="1" dirty="0">
                <a:solidFill>
                  <a:srgbClr val="FF0000"/>
                </a:solidFill>
                <a:hlinkClick r:id="rId6" action="ppaction://hlinkpres?slideindex=18&amp;slidetitle=Слайд 18"/>
              </a:rPr>
              <a:t>Продолжить</a:t>
            </a:r>
            <a:r>
              <a:rPr lang="ru-RU" sz="1400" b="1" dirty="0">
                <a:solidFill>
                  <a:srgbClr val="FF0000"/>
                </a:solidFill>
              </a:rPr>
              <a:t> игру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animBg="1"/>
      <p:bldP spid="215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6084888" y="2276475"/>
            <a:ext cx="2808287" cy="3887788"/>
          </a:xfrm>
          <a:prstGeom prst="rect">
            <a:avLst/>
          </a:prstGeom>
          <a:solidFill>
            <a:srgbClr val="66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0483" name="AutoShape 3"/>
          <p:cNvSpPr>
            <a:spLocks noChangeArrowheads="1"/>
          </p:cNvSpPr>
          <p:nvPr/>
        </p:nvSpPr>
        <p:spPr bwMode="auto">
          <a:xfrm>
            <a:off x="250825" y="1341438"/>
            <a:ext cx="5256213" cy="1800225"/>
          </a:xfrm>
          <a:prstGeom prst="horizontalScroll">
            <a:avLst>
              <a:gd name="adj" fmla="val 12500"/>
            </a:avLst>
          </a:prstGeom>
          <a:solidFill>
            <a:srgbClr val="66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0"/>
            <a:ext cx="9144000" cy="908050"/>
          </a:xfrm>
          <a:prstGeom prst="rect">
            <a:avLst/>
          </a:prstGeom>
          <a:solidFill>
            <a:srgbClr val="66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1547813" y="188913"/>
            <a:ext cx="57610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latin typeface="Georgia" pitchFamily="18" charset="0"/>
              </a:rPr>
              <a:t>Волшебное средство</a:t>
            </a:r>
          </a:p>
        </p:txBody>
      </p:sp>
      <p:sp>
        <p:nvSpPr>
          <p:cNvPr id="23559" name="Oval 7"/>
          <p:cNvSpPr>
            <a:spLocks noChangeArrowheads="1"/>
          </p:cNvSpPr>
          <p:nvPr/>
        </p:nvSpPr>
        <p:spPr bwMode="auto">
          <a:xfrm>
            <a:off x="827088" y="3716338"/>
            <a:ext cx="3671887" cy="1727200"/>
          </a:xfrm>
          <a:prstGeom prst="ellipse">
            <a:avLst/>
          </a:prstGeom>
          <a:solidFill>
            <a:srgbClr val="66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Волшебную дудочку.</a:t>
            </a:r>
          </a:p>
          <a:p>
            <a:pPr algn="ctr"/>
            <a:r>
              <a:rPr lang="ru-RU" sz="2000"/>
              <a:t>С. Лагерлёф</a:t>
            </a:r>
          </a:p>
          <a:p>
            <a:pPr algn="ctr"/>
            <a:r>
              <a:rPr lang="ru-RU" sz="2000"/>
              <a:t>«Путешествие Нильса с </a:t>
            </a:r>
          </a:p>
          <a:p>
            <a:pPr algn="ctr"/>
            <a:r>
              <a:rPr lang="ru-RU" sz="2000"/>
              <a:t>дикими гусями»</a:t>
            </a:r>
          </a:p>
        </p:txBody>
      </p:sp>
      <p:sp>
        <p:nvSpPr>
          <p:cNvPr id="20487" name="Text Box 8"/>
          <p:cNvSpPr txBox="1">
            <a:spLocks noChangeArrowheads="1"/>
          </p:cNvSpPr>
          <p:nvPr/>
        </p:nvSpPr>
        <p:spPr bwMode="auto">
          <a:xfrm>
            <a:off x="755650" y="1700213"/>
            <a:ext cx="4681538" cy="946150"/>
          </a:xfrm>
          <a:prstGeom prst="rect">
            <a:avLst/>
          </a:prstGeom>
          <a:solidFill>
            <a:srgbClr val="66FF6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/>
              <a:t>Что бы ты попросил у Нильса?</a:t>
            </a:r>
          </a:p>
        </p:txBody>
      </p:sp>
      <p:pic>
        <p:nvPicPr>
          <p:cNvPr id="23562" name="Picture 10" descr="Картинка 14 из 27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1500" y="2205038"/>
            <a:ext cx="2784475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3" name="Rectangle 11">
            <a:hlinkClick r:id="rId5" action="ppaction://hlinkpres?slideindex=19&amp;slidetitle=Слайд 19"/>
          </p:cNvPr>
          <p:cNvSpPr>
            <a:spLocks noChangeArrowheads="1"/>
          </p:cNvSpPr>
          <p:nvPr/>
        </p:nvSpPr>
        <p:spPr bwMode="auto">
          <a:xfrm>
            <a:off x="7380288" y="6381750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400" b="1" dirty="0">
                <a:solidFill>
                  <a:srgbClr val="FF0000"/>
                </a:solidFill>
              </a:rPr>
              <a:t>Прод</a:t>
            </a:r>
            <a:r>
              <a:rPr lang="ru-RU" sz="1400" b="1" dirty="0">
                <a:solidFill>
                  <a:srgbClr val="FF0000"/>
                </a:solidFill>
                <a:hlinkClick r:id="rId5" action="ppaction://hlinkpres?slideindex=19&amp;slidetitle=Слайд 19"/>
              </a:rPr>
              <a:t>о</a:t>
            </a:r>
            <a:r>
              <a:rPr lang="ru-RU" sz="1400" b="1" dirty="0">
                <a:solidFill>
                  <a:srgbClr val="FF0000"/>
                </a:solidFill>
              </a:rPr>
              <a:t>лжить игру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animBg="1"/>
      <p:bldP spid="2355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6084888" y="2276475"/>
            <a:ext cx="2808287" cy="3887788"/>
          </a:xfrm>
          <a:prstGeom prst="rect">
            <a:avLst/>
          </a:prstGeom>
          <a:solidFill>
            <a:srgbClr val="66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1507" name="AutoShape 3"/>
          <p:cNvSpPr>
            <a:spLocks noChangeArrowheads="1"/>
          </p:cNvSpPr>
          <p:nvPr/>
        </p:nvSpPr>
        <p:spPr bwMode="auto">
          <a:xfrm>
            <a:off x="250825" y="1341438"/>
            <a:ext cx="5256213" cy="1800225"/>
          </a:xfrm>
          <a:prstGeom prst="horizontalScroll">
            <a:avLst>
              <a:gd name="adj" fmla="val 12500"/>
            </a:avLst>
          </a:prstGeom>
          <a:solidFill>
            <a:srgbClr val="66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908050"/>
          </a:xfrm>
          <a:prstGeom prst="rect">
            <a:avLst/>
          </a:prstGeom>
          <a:solidFill>
            <a:srgbClr val="66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1547813" y="188913"/>
            <a:ext cx="57610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latin typeface="Georgia" pitchFamily="18" charset="0"/>
              </a:rPr>
              <a:t>Волшебное средство</a:t>
            </a:r>
          </a:p>
        </p:txBody>
      </p:sp>
      <p:sp>
        <p:nvSpPr>
          <p:cNvPr id="24583" name="Oval 7"/>
          <p:cNvSpPr>
            <a:spLocks noChangeArrowheads="1"/>
          </p:cNvSpPr>
          <p:nvPr/>
        </p:nvSpPr>
        <p:spPr bwMode="auto">
          <a:xfrm>
            <a:off x="468313" y="3429000"/>
            <a:ext cx="4175125" cy="2014538"/>
          </a:xfrm>
          <a:prstGeom prst="ellipse">
            <a:avLst/>
          </a:prstGeom>
          <a:solidFill>
            <a:srgbClr val="66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dirty="0"/>
              <a:t>Волшебную лампу.</a:t>
            </a:r>
          </a:p>
          <a:p>
            <a:pPr algn="ctr"/>
            <a:r>
              <a:rPr lang="ru-RU" sz="2000" dirty="0"/>
              <a:t>Арабская сказка</a:t>
            </a:r>
          </a:p>
          <a:p>
            <a:pPr algn="ctr"/>
            <a:r>
              <a:rPr lang="ru-RU" sz="2000" dirty="0"/>
              <a:t>«Волшебная лампа Аладдина»</a:t>
            </a:r>
          </a:p>
        </p:txBody>
      </p:sp>
      <p:sp>
        <p:nvSpPr>
          <p:cNvPr id="21511" name="Text Box 8"/>
          <p:cNvSpPr txBox="1">
            <a:spLocks noChangeArrowheads="1"/>
          </p:cNvSpPr>
          <p:nvPr/>
        </p:nvSpPr>
        <p:spPr bwMode="auto">
          <a:xfrm>
            <a:off x="755650" y="1700213"/>
            <a:ext cx="4681538" cy="1160462"/>
          </a:xfrm>
          <a:prstGeom prst="rect">
            <a:avLst/>
          </a:prstGeom>
          <a:solidFill>
            <a:srgbClr val="66FF6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/>
              <a:t>Что бы ты попросил у </a:t>
            </a:r>
          </a:p>
          <a:p>
            <a:pPr algn="ctr">
              <a:spcBef>
                <a:spcPct val="50000"/>
              </a:spcBef>
            </a:pPr>
            <a:r>
              <a:rPr lang="ru-RU" sz="2800"/>
              <a:t>Аладдина?</a:t>
            </a:r>
          </a:p>
        </p:txBody>
      </p:sp>
      <p:pic>
        <p:nvPicPr>
          <p:cNvPr id="24586" name="Picture 10" descr="Club_694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1500" y="2205038"/>
            <a:ext cx="2881313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8" name="Rectangle 12">
            <a:hlinkClick r:id="rId3" action="ppaction://hlinkpres?slideindex=20&amp;slidetitle=Слайд 20"/>
          </p:cNvPr>
          <p:cNvSpPr>
            <a:spLocks noChangeArrowheads="1"/>
          </p:cNvSpPr>
          <p:nvPr/>
        </p:nvSpPr>
        <p:spPr bwMode="auto">
          <a:xfrm>
            <a:off x="7380288" y="6381750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400" b="1" dirty="0" smtClean="0">
                <a:solidFill>
                  <a:srgbClr val="FF0000"/>
                </a:solidFill>
                <a:hlinkClick r:id="rId3" action="ppaction://hlinkpres?slideindex=20&amp;slidetitle=Слайд 20"/>
              </a:rPr>
              <a:t>Продолжить</a:t>
            </a:r>
            <a:r>
              <a:rPr lang="ru-RU" sz="1400" b="1" dirty="0" smtClean="0">
                <a:solidFill>
                  <a:srgbClr val="FF0000"/>
                </a:solidFill>
              </a:rPr>
              <a:t> </a:t>
            </a:r>
            <a:r>
              <a:rPr lang="ru-RU" sz="1400" b="1" dirty="0">
                <a:solidFill>
                  <a:srgbClr val="FF0000"/>
                </a:solidFill>
              </a:rPr>
              <a:t>игру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animBg="1"/>
      <p:bldP spid="2458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17"/>
          <p:cNvSpPr txBox="1">
            <a:spLocks noChangeArrowheads="1"/>
          </p:cNvSpPr>
          <p:nvPr/>
        </p:nvSpPr>
        <p:spPr bwMode="auto">
          <a:xfrm>
            <a:off x="847725" y="484188"/>
            <a:ext cx="104616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080" name="Text Box 22"/>
          <p:cNvSpPr txBox="1">
            <a:spLocks noChangeArrowheads="1"/>
          </p:cNvSpPr>
          <p:nvPr/>
        </p:nvSpPr>
        <p:spPr bwMode="auto">
          <a:xfrm>
            <a:off x="-328613" y="3173413"/>
            <a:ext cx="104616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082" name="Text Box 27"/>
          <p:cNvSpPr txBox="1">
            <a:spLocks noChangeArrowheads="1"/>
          </p:cNvSpPr>
          <p:nvPr/>
        </p:nvSpPr>
        <p:spPr bwMode="auto">
          <a:xfrm>
            <a:off x="1631950" y="1155700"/>
            <a:ext cx="104616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084" name="Text Box 32"/>
          <p:cNvSpPr txBox="1">
            <a:spLocks noChangeArrowheads="1"/>
          </p:cNvSpPr>
          <p:nvPr/>
        </p:nvSpPr>
        <p:spPr bwMode="auto">
          <a:xfrm>
            <a:off x="4508500" y="2724150"/>
            <a:ext cx="10461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086" name="Text Box 37"/>
          <p:cNvSpPr txBox="1">
            <a:spLocks noChangeArrowheads="1"/>
          </p:cNvSpPr>
          <p:nvPr/>
        </p:nvSpPr>
        <p:spPr bwMode="auto">
          <a:xfrm>
            <a:off x="2928926" y="1714488"/>
            <a:ext cx="104616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grpSp>
        <p:nvGrpSpPr>
          <p:cNvPr id="3074" name="Group 29"/>
          <p:cNvGrpSpPr>
            <a:grpSpLocks/>
          </p:cNvGrpSpPr>
          <p:nvPr/>
        </p:nvGrpSpPr>
        <p:grpSpPr bwMode="auto">
          <a:xfrm>
            <a:off x="571472" y="2857496"/>
            <a:ext cx="1285884" cy="1000132"/>
            <a:chOff x="1156" y="890"/>
            <a:chExt cx="635" cy="454"/>
          </a:xfrm>
        </p:grpSpPr>
        <p:sp>
          <p:nvSpPr>
            <p:cNvPr id="3150" name="Rectangle 30"/>
            <p:cNvSpPr>
              <a:spLocks noChangeArrowheads="1"/>
            </p:cNvSpPr>
            <p:nvPr/>
          </p:nvSpPr>
          <p:spPr bwMode="auto">
            <a:xfrm>
              <a:off x="1156" y="890"/>
              <a:ext cx="635" cy="454"/>
            </a:xfrm>
            <a:prstGeom prst="rect">
              <a:avLst/>
            </a:prstGeom>
            <a:gradFill rotWithShape="1">
              <a:gsLst>
                <a:gs pos="0">
                  <a:srgbClr val="66FF66"/>
                </a:gs>
                <a:gs pos="100000">
                  <a:srgbClr val="2F762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51" name="Rectangle 31">
              <a:hlinkClick r:id="rId2" action="ppaction://hlinkpres?slideindex=21&amp;slidetitle=Слайд 21"/>
            </p:cNvPr>
            <p:cNvSpPr>
              <a:spLocks noChangeArrowheads="1"/>
            </p:cNvSpPr>
            <p:nvPr/>
          </p:nvSpPr>
          <p:spPr bwMode="auto">
            <a:xfrm>
              <a:off x="1247" y="981"/>
              <a:ext cx="454" cy="272"/>
            </a:xfrm>
            <a:prstGeom prst="rect">
              <a:avLst/>
            </a:prstGeom>
            <a:gradFill rotWithShape="1">
              <a:gsLst>
                <a:gs pos="0">
                  <a:srgbClr val="66FF66"/>
                </a:gs>
                <a:gs pos="100000">
                  <a:srgbClr val="2F762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075" name="Group 50"/>
          <p:cNvGrpSpPr>
            <a:grpSpLocks/>
          </p:cNvGrpSpPr>
          <p:nvPr/>
        </p:nvGrpSpPr>
        <p:grpSpPr bwMode="auto">
          <a:xfrm>
            <a:off x="571472" y="1928802"/>
            <a:ext cx="1285884" cy="928694"/>
            <a:chOff x="1156" y="890"/>
            <a:chExt cx="635" cy="454"/>
          </a:xfrm>
        </p:grpSpPr>
        <p:sp>
          <p:nvSpPr>
            <p:cNvPr id="3148" name="Rectangle 51"/>
            <p:cNvSpPr>
              <a:spLocks noChangeArrowheads="1"/>
            </p:cNvSpPr>
            <p:nvPr/>
          </p:nvSpPr>
          <p:spPr bwMode="auto">
            <a:xfrm>
              <a:off x="1156" y="890"/>
              <a:ext cx="635" cy="454"/>
            </a:xfrm>
            <a:prstGeom prst="rect">
              <a:avLst/>
            </a:prstGeom>
            <a:gradFill rotWithShape="1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49" name="Rectangle 52"/>
            <p:cNvSpPr>
              <a:spLocks noChangeArrowheads="1"/>
            </p:cNvSpPr>
            <p:nvPr/>
          </p:nvSpPr>
          <p:spPr bwMode="auto">
            <a:xfrm>
              <a:off x="1247" y="981"/>
              <a:ext cx="454" cy="272"/>
            </a:xfrm>
            <a:prstGeom prst="rect">
              <a:avLst/>
            </a:prstGeom>
            <a:gradFill rotWithShape="1">
              <a:gsLst>
                <a:gs pos="0">
                  <a:srgbClr val="FF3300">
                    <a:alpha val="39998"/>
                  </a:srgbClr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076" name="Group 16"/>
          <p:cNvGrpSpPr>
            <a:grpSpLocks/>
          </p:cNvGrpSpPr>
          <p:nvPr/>
        </p:nvGrpSpPr>
        <p:grpSpPr bwMode="auto">
          <a:xfrm>
            <a:off x="571472" y="357166"/>
            <a:ext cx="1285884" cy="785818"/>
            <a:chOff x="1156" y="890"/>
            <a:chExt cx="635" cy="454"/>
          </a:xfrm>
        </p:grpSpPr>
        <p:sp>
          <p:nvSpPr>
            <p:cNvPr id="3146" name="Rectangle 15"/>
            <p:cNvSpPr>
              <a:spLocks noChangeArrowheads="1"/>
            </p:cNvSpPr>
            <p:nvPr/>
          </p:nvSpPr>
          <p:spPr bwMode="auto">
            <a:xfrm>
              <a:off x="1156" y="890"/>
              <a:ext cx="635" cy="454"/>
            </a:xfrm>
            <a:prstGeom prst="rect">
              <a:avLst/>
            </a:prstGeom>
            <a:gradFill rotWithShape="1">
              <a:gsLst>
                <a:gs pos="0">
                  <a:srgbClr val="66FF66">
                    <a:alpha val="32001"/>
                  </a:srgbClr>
                </a:gs>
                <a:gs pos="100000">
                  <a:srgbClr val="2F762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47" name="Rectangle 14">
              <a:hlinkClick r:id="rId3" action="ppaction://hlinkpres?slideindex=3&amp;slidetitle=Слайд 3"/>
            </p:cNvPr>
            <p:cNvSpPr>
              <a:spLocks noChangeArrowheads="1"/>
            </p:cNvSpPr>
            <p:nvPr/>
          </p:nvSpPr>
          <p:spPr bwMode="auto">
            <a:xfrm>
              <a:off x="1247" y="981"/>
              <a:ext cx="454" cy="272"/>
            </a:xfrm>
            <a:prstGeom prst="rect">
              <a:avLst/>
            </a:prstGeom>
            <a:gradFill rotWithShape="1">
              <a:gsLst>
                <a:gs pos="0">
                  <a:srgbClr val="66FF66">
                    <a:alpha val="32001"/>
                  </a:srgbClr>
                </a:gs>
                <a:gs pos="100000">
                  <a:srgbClr val="2F762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078" name="Text Box 18"/>
          <p:cNvSpPr txBox="1">
            <a:spLocks noChangeArrowheads="1"/>
          </p:cNvSpPr>
          <p:nvPr/>
        </p:nvSpPr>
        <p:spPr bwMode="auto">
          <a:xfrm>
            <a:off x="1000100" y="500042"/>
            <a:ext cx="50006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FF66FF"/>
                </a:solidFill>
                <a:hlinkClick r:id="rId4" action="ppaction://hlinksldjump"/>
              </a:rPr>
              <a:t>1</a:t>
            </a:r>
            <a:endParaRPr lang="ru-RU" sz="2800" b="1" dirty="0">
              <a:solidFill>
                <a:srgbClr val="FF66FF"/>
              </a:solidFill>
            </a:endParaRPr>
          </a:p>
        </p:txBody>
      </p:sp>
      <p:grpSp>
        <p:nvGrpSpPr>
          <p:cNvPr id="3079" name="Group 19"/>
          <p:cNvGrpSpPr>
            <a:grpSpLocks/>
          </p:cNvGrpSpPr>
          <p:nvPr/>
        </p:nvGrpSpPr>
        <p:grpSpPr bwMode="auto">
          <a:xfrm>
            <a:off x="571472" y="1142984"/>
            <a:ext cx="1285884" cy="857256"/>
            <a:chOff x="1156" y="890"/>
            <a:chExt cx="635" cy="454"/>
          </a:xfrm>
        </p:grpSpPr>
        <p:sp>
          <p:nvSpPr>
            <p:cNvPr id="3144" name="Rectangle 20"/>
            <p:cNvSpPr>
              <a:spLocks noChangeArrowheads="1"/>
            </p:cNvSpPr>
            <p:nvPr/>
          </p:nvSpPr>
          <p:spPr bwMode="auto">
            <a:xfrm>
              <a:off x="1156" y="890"/>
              <a:ext cx="635" cy="454"/>
            </a:xfrm>
            <a:prstGeom prst="rect">
              <a:avLst/>
            </a:prstGeom>
            <a:gradFill rotWithShape="1">
              <a:gsLst>
                <a:gs pos="0">
                  <a:srgbClr val="FFFF00"/>
                </a:gs>
                <a:gs pos="100000">
                  <a:srgbClr val="7676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45" name="Rectangle 21"/>
            <p:cNvSpPr>
              <a:spLocks noChangeArrowheads="1"/>
            </p:cNvSpPr>
            <p:nvPr/>
          </p:nvSpPr>
          <p:spPr bwMode="auto">
            <a:xfrm>
              <a:off x="1247" y="981"/>
              <a:ext cx="454" cy="272"/>
            </a:xfrm>
            <a:prstGeom prst="rect">
              <a:avLst/>
            </a:prstGeom>
            <a:gradFill rotWithShape="1">
              <a:gsLst>
                <a:gs pos="0">
                  <a:srgbClr val="FFFF00"/>
                </a:gs>
                <a:gs pos="100000">
                  <a:srgbClr val="7676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083" name="Text Box 28"/>
          <p:cNvSpPr txBox="1">
            <a:spLocks noChangeArrowheads="1"/>
          </p:cNvSpPr>
          <p:nvPr/>
        </p:nvSpPr>
        <p:spPr bwMode="auto">
          <a:xfrm>
            <a:off x="1000100" y="3071810"/>
            <a:ext cx="6540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 smtClean="0">
                <a:solidFill>
                  <a:srgbClr val="FF66FF"/>
                </a:solidFill>
                <a:hlinkClick r:id="rId2" action="ppaction://hlinkpres?slideindex=21&amp;slidetitle=Слайд 21"/>
              </a:rPr>
              <a:t>4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3087" name="Text Box 38">
            <a:hlinkClick r:id="rId5" action="ppaction://hlinkpres?slideindex=15&amp;slidetitle=Слайд 15"/>
          </p:cNvPr>
          <p:cNvSpPr txBox="1">
            <a:spLocks noChangeArrowheads="1"/>
          </p:cNvSpPr>
          <p:nvPr/>
        </p:nvSpPr>
        <p:spPr bwMode="auto">
          <a:xfrm>
            <a:off x="928662" y="2143116"/>
            <a:ext cx="6540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 smtClean="0">
                <a:solidFill>
                  <a:srgbClr val="FF66FF"/>
                </a:solidFill>
              </a:rPr>
              <a:t> </a:t>
            </a:r>
            <a:r>
              <a:rPr lang="ru-RU" sz="2800" b="1" dirty="0" smtClean="0">
                <a:solidFill>
                  <a:srgbClr val="FF66FF"/>
                </a:solidFill>
                <a:hlinkClick r:id="rId5" action="ppaction://hlinkpres?slideindex=15&amp;slidetitle=Слайд 15"/>
              </a:rPr>
              <a:t>3</a:t>
            </a:r>
            <a:endParaRPr lang="ru-RU" sz="2800" b="1" dirty="0">
              <a:solidFill>
                <a:srgbClr val="FF66FF"/>
              </a:solidFill>
            </a:endParaRPr>
          </a:p>
        </p:txBody>
      </p:sp>
      <p:grpSp>
        <p:nvGrpSpPr>
          <p:cNvPr id="3088" name="Group 39"/>
          <p:cNvGrpSpPr>
            <a:grpSpLocks/>
          </p:cNvGrpSpPr>
          <p:nvPr/>
        </p:nvGrpSpPr>
        <p:grpSpPr bwMode="auto">
          <a:xfrm>
            <a:off x="571472" y="5643579"/>
            <a:ext cx="1285884" cy="857256"/>
            <a:chOff x="1156" y="890"/>
            <a:chExt cx="635" cy="454"/>
          </a:xfrm>
        </p:grpSpPr>
        <p:sp>
          <p:nvSpPr>
            <p:cNvPr id="3138" name="Rectangle 40"/>
            <p:cNvSpPr>
              <a:spLocks noChangeArrowheads="1"/>
            </p:cNvSpPr>
            <p:nvPr/>
          </p:nvSpPr>
          <p:spPr bwMode="auto">
            <a:xfrm>
              <a:off x="1156" y="890"/>
              <a:ext cx="635" cy="454"/>
            </a:xfrm>
            <a:prstGeom prst="rect">
              <a:avLst/>
            </a:prstGeom>
            <a:gradFill rotWithShape="1">
              <a:gsLst>
                <a:gs pos="0">
                  <a:srgbClr val="66FF66"/>
                </a:gs>
                <a:gs pos="100000">
                  <a:srgbClr val="2F762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39" name="Rectangle 41"/>
            <p:cNvSpPr>
              <a:spLocks noChangeArrowheads="1"/>
            </p:cNvSpPr>
            <p:nvPr/>
          </p:nvSpPr>
          <p:spPr bwMode="auto">
            <a:xfrm>
              <a:off x="1247" y="981"/>
              <a:ext cx="454" cy="272"/>
            </a:xfrm>
            <a:prstGeom prst="rect">
              <a:avLst/>
            </a:prstGeom>
            <a:gradFill rotWithShape="1">
              <a:gsLst>
                <a:gs pos="0">
                  <a:srgbClr val="66FF66"/>
                </a:gs>
                <a:gs pos="100000">
                  <a:srgbClr val="2F762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089" name="Text Box 43"/>
          <p:cNvSpPr txBox="1">
            <a:spLocks noChangeArrowheads="1"/>
          </p:cNvSpPr>
          <p:nvPr/>
        </p:nvSpPr>
        <p:spPr bwMode="auto">
          <a:xfrm>
            <a:off x="1000100" y="1285860"/>
            <a:ext cx="6556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 smtClean="0">
                <a:solidFill>
                  <a:srgbClr val="FF66FF"/>
                </a:solidFill>
                <a:hlinkClick r:id="rId6" action="ppaction://hlinkpres?slideindex=9&amp;slidetitle=Слайд 9"/>
              </a:rPr>
              <a:t> 2</a:t>
            </a:r>
            <a:endParaRPr lang="ru-RU" sz="2800" b="1" dirty="0">
              <a:solidFill>
                <a:srgbClr val="FF66FF"/>
              </a:solidFill>
            </a:endParaRPr>
          </a:p>
        </p:txBody>
      </p:sp>
      <p:grpSp>
        <p:nvGrpSpPr>
          <p:cNvPr id="3091" name="Group 47"/>
          <p:cNvGrpSpPr>
            <a:grpSpLocks/>
          </p:cNvGrpSpPr>
          <p:nvPr/>
        </p:nvGrpSpPr>
        <p:grpSpPr bwMode="auto">
          <a:xfrm>
            <a:off x="571472" y="4714884"/>
            <a:ext cx="1285884" cy="928694"/>
            <a:chOff x="1156" y="890"/>
            <a:chExt cx="635" cy="454"/>
          </a:xfrm>
        </p:grpSpPr>
        <p:sp>
          <p:nvSpPr>
            <p:cNvPr id="3134" name="Rectangle 48"/>
            <p:cNvSpPr>
              <a:spLocks noChangeArrowheads="1"/>
            </p:cNvSpPr>
            <p:nvPr/>
          </p:nvSpPr>
          <p:spPr bwMode="auto">
            <a:xfrm>
              <a:off x="1156" y="890"/>
              <a:ext cx="635" cy="454"/>
            </a:xfrm>
            <a:prstGeom prst="rect">
              <a:avLst/>
            </a:prstGeom>
            <a:gradFill rotWithShape="1">
              <a:gsLst>
                <a:gs pos="0">
                  <a:srgbClr val="FF3300">
                    <a:alpha val="40999"/>
                  </a:srgbClr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35" name="Rectangle 49">
              <a:hlinkClick r:id="rId7" action="ppaction://hlinkpres?slideindex=26&amp;slidetitle=Проверь себя"/>
            </p:cNvPr>
            <p:cNvSpPr>
              <a:spLocks noChangeArrowheads="1"/>
            </p:cNvSpPr>
            <p:nvPr/>
          </p:nvSpPr>
          <p:spPr bwMode="auto">
            <a:xfrm>
              <a:off x="1247" y="981"/>
              <a:ext cx="454" cy="272"/>
            </a:xfrm>
            <a:prstGeom prst="rect">
              <a:avLst/>
            </a:prstGeom>
            <a:gradFill rotWithShape="1">
              <a:gsLst>
                <a:gs pos="0">
                  <a:srgbClr val="FF3300">
                    <a:alpha val="40999"/>
                  </a:srgbClr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092" name="Group 53"/>
          <p:cNvGrpSpPr>
            <a:grpSpLocks/>
          </p:cNvGrpSpPr>
          <p:nvPr/>
        </p:nvGrpSpPr>
        <p:grpSpPr bwMode="auto">
          <a:xfrm>
            <a:off x="571472" y="3857628"/>
            <a:ext cx="1285884" cy="857256"/>
            <a:chOff x="1156" y="890"/>
            <a:chExt cx="635" cy="454"/>
          </a:xfrm>
        </p:grpSpPr>
        <p:sp>
          <p:nvSpPr>
            <p:cNvPr id="3132" name="Rectangle 54"/>
            <p:cNvSpPr>
              <a:spLocks noChangeArrowheads="1"/>
            </p:cNvSpPr>
            <p:nvPr/>
          </p:nvSpPr>
          <p:spPr bwMode="auto">
            <a:xfrm>
              <a:off x="1156" y="890"/>
              <a:ext cx="635" cy="454"/>
            </a:xfrm>
            <a:prstGeom prst="rect">
              <a:avLst/>
            </a:prstGeom>
            <a:gradFill rotWithShape="1">
              <a:gsLst>
                <a:gs pos="0">
                  <a:srgbClr val="FFFF00"/>
                </a:gs>
                <a:gs pos="100000">
                  <a:srgbClr val="7676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33" name="Rectangle 55"/>
            <p:cNvSpPr>
              <a:spLocks noChangeArrowheads="1"/>
            </p:cNvSpPr>
            <p:nvPr/>
          </p:nvSpPr>
          <p:spPr bwMode="auto">
            <a:xfrm>
              <a:off x="1247" y="981"/>
              <a:ext cx="454" cy="272"/>
            </a:xfrm>
            <a:prstGeom prst="rect">
              <a:avLst/>
            </a:prstGeom>
            <a:gradFill rotWithShape="1">
              <a:gsLst>
                <a:gs pos="0">
                  <a:srgbClr val="FFFF00"/>
                </a:gs>
                <a:gs pos="100000">
                  <a:srgbClr val="7676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101" name="Text Box 80">
            <a:hlinkClick r:id="rId8" action="ppaction://hlinkpres?slideindex=24&amp;slidetitle=Слайд 24"/>
          </p:cNvPr>
          <p:cNvSpPr txBox="1">
            <a:spLocks noChangeArrowheads="1"/>
          </p:cNvSpPr>
          <p:nvPr/>
        </p:nvSpPr>
        <p:spPr bwMode="auto">
          <a:xfrm>
            <a:off x="1000100" y="4000504"/>
            <a:ext cx="42862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FF66FF"/>
                </a:solidFill>
                <a:hlinkClick r:id="rId8" action="ppaction://hlinkpres?slideindex=24&amp;slidetitle=Слайд 24"/>
              </a:rPr>
              <a:t>5</a:t>
            </a:r>
            <a:endParaRPr lang="ru-RU" sz="2800" b="1" dirty="0">
              <a:solidFill>
                <a:srgbClr val="FF66FF"/>
              </a:solidFill>
            </a:endParaRPr>
          </a:p>
        </p:txBody>
      </p:sp>
      <p:sp>
        <p:nvSpPr>
          <p:cNvPr id="3102" name="Text Box 81"/>
          <p:cNvSpPr txBox="1">
            <a:spLocks noChangeArrowheads="1"/>
          </p:cNvSpPr>
          <p:nvPr/>
        </p:nvSpPr>
        <p:spPr bwMode="auto">
          <a:xfrm>
            <a:off x="1000100" y="4929198"/>
            <a:ext cx="42862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 smtClean="0">
                <a:solidFill>
                  <a:srgbClr val="FF66FF"/>
                </a:solidFill>
                <a:hlinkClick r:id="rId9" action="ppaction://hlinkpres?slideindex=26&amp;slidetitle=Слайд 26"/>
              </a:rPr>
              <a:t>6</a:t>
            </a:r>
            <a:endParaRPr lang="ru-RU" sz="2800" b="1" dirty="0">
              <a:solidFill>
                <a:srgbClr val="FF66FF"/>
              </a:solidFill>
            </a:endParaRPr>
          </a:p>
        </p:txBody>
      </p:sp>
      <p:sp>
        <p:nvSpPr>
          <p:cNvPr id="3103" name="Text Box 82"/>
          <p:cNvSpPr txBox="1">
            <a:spLocks noChangeArrowheads="1"/>
          </p:cNvSpPr>
          <p:nvPr/>
        </p:nvSpPr>
        <p:spPr bwMode="auto">
          <a:xfrm>
            <a:off x="1071538" y="5857892"/>
            <a:ext cx="50006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FF66FF"/>
                </a:solidFill>
                <a:hlinkClick r:id="rId10" action="ppaction://hlinkpres?slideindex=30&amp;slidetitle=Проверь себя"/>
              </a:rPr>
              <a:t>7</a:t>
            </a:r>
            <a:endParaRPr lang="ru-RU" sz="2800" b="1" dirty="0">
              <a:solidFill>
                <a:srgbClr val="FF66FF"/>
              </a:solidFill>
            </a:endParaRPr>
          </a:p>
        </p:txBody>
      </p:sp>
      <p:pic>
        <p:nvPicPr>
          <p:cNvPr id="3115" name="Picture 100" descr="Незнайка рисованный клипарт на прозрачном слое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357950" y="2714620"/>
            <a:ext cx="3363807" cy="3454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" name="Блок-схема: альтернативный процесс 40"/>
          <p:cNvSpPr/>
          <p:nvPr/>
        </p:nvSpPr>
        <p:spPr>
          <a:xfrm>
            <a:off x="2500298" y="500042"/>
            <a:ext cx="4143404" cy="61264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Волшебные слова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2" name="Блок-схема: альтернативный процесс 41"/>
          <p:cNvSpPr/>
          <p:nvPr/>
        </p:nvSpPr>
        <p:spPr>
          <a:xfrm>
            <a:off x="2500298" y="1285860"/>
            <a:ext cx="6000792" cy="61264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Удивительные  превращения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3" name="Блок-схема: альтернативный процесс 42"/>
          <p:cNvSpPr/>
          <p:nvPr/>
        </p:nvSpPr>
        <p:spPr>
          <a:xfrm>
            <a:off x="2571736" y="2143116"/>
            <a:ext cx="4143404" cy="61264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Волшебное  средство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4" name="Блок-схема: альтернативный процесс 43"/>
          <p:cNvSpPr/>
          <p:nvPr/>
        </p:nvSpPr>
        <p:spPr>
          <a:xfrm>
            <a:off x="2500298" y="3071810"/>
            <a:ext cx="4143404" cy="61264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Подбери   рифму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5" name="Блок-схема: альтернативный процесс 44"/>
          <p:cNvSpPr/>
          <p:nvPr/>
        </p:nvSpPr>
        <p:spPr>
          <a:xfrm>
            <a:off x="2500298" y="4000504"/>
            <a:ext cx="4143404" cy="61264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Фотоконкурс 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6" name="Блок-схема: альтернативный процесс 45"/>
          <p:cNvSpPr/>
          <p:nvPr/>
        </p:nvSpPr>
        <p:spPr>
          <a:xfrm>
            <a:off x="2643174" y="5857892"/>
            <a:ext cx="4143404" cy="61264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Проверь  себя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7" name="Блок-схема: альтернативный процесс 46"/>
          <p:cNvSpPr/>
          <p:nvPr/>
        </p:nvSpPr>
        <p:spPr>
          <a:xfrm>
            <a:off x="2571736" y="4929198"/>
            <a:ext cx="4143404" cy="61264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Чьи это слова?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6084888" y="2276475"/>
            <a:ext cx="2808287" cy="3887788"/>
          </a:xfrm>
          <a:prstGeom prst="rect">
            <a:avLst/>
          </a:prstGeom>
          <a:solidFill>
            <a:srgbClr val="66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9459" name="AutoShape 3"/>
          <p:cNvSpPr>
            <a:spLocks noChangeArrowheads="1"/>
          </p:cNvSpPr>
          <p:nvPr/>
        </p:nvSpPr>
        <p:spPr bwMode="auto">
          <a:xfrm>
            <a:off x="250825" y="1341438"/>
            <a:ext cx="5256213" cy="1800225"/>
          </a:xfrm>
          <a:prstGeom prst="horizontalScroll">
            <a:avLst>
              <a:gd name="adj" fmla="val 12500"/>
            </a:avLst>
          </a:prstGeom>
          <a:solidFill>
            <a:srgbClr val="66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0"/>
            <a:ext cx="9144000" cy="908050"/>
          </a:xfrm>
          <a:prstGeom prst="rect">
            <a:avLst/>
          </a:prstGeom>
          <a:solidFill>
            <a:srgbClr val="66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1547813" y="188913"/>
            <a:ext cx="57610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latin typeface="Georgia" pitchFamily="18" charset="0"/>
              </a:rPr>
              <a:t>Волшебное средство</a:t>
            </a:r>
          </a:p>
        </p:txBody>
      </p:sp>
      <p:sp>
        <p:nvSpPr>
          <p:cNvPr id="22535" name="Oval 7"/>
          <p:cNvSpPr>
            <a:spLocks noChangeArrowheads="1"/>
          </p:cNvSpPr>
          <p:nvPr/>
        </p:nvSpPr>
        <p:spPr bwMode="auto">
          <a:xfrm>
            <a:off x="571472" y="4071942"/>
            <a:ext cx="4967288" cy="2087562"/>
          </a:xfrm>
          <a:prstGeom prst="ellipse">
            <a:avLst/>
          </a:prstGeom>
          <a:solidFill>
            <a:srgbClr val="66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dirty="0" smtClean="0"/>
              <a:t>корыто, дом, дворянство</a:t>
            </a:r>
          </a:p>
          <a:p>
            <a:pPr algn="ctr"/>
            <a:endParaRPr lang="ru-RU" sz="2000" dirty="0" smtClean="0"/>
          </a:p>
          <a:p>
            <a:pPr algn="ctr"/>
            <a:r>
              <a:rPr lang="ru-RU" sz="2000" dirty="0" smtClean="0"/>
              <a:t>«Сказка о золотой рыбке»</a:t>
            </a:r>
            <a:endParaRPr lang="ru-RU" sz="2000" dirty="0"/>
          </a:p>
        </p:txBody>
      </p:sp>
      <p:sp>
        <p:nvSpPr>
          <p:cNvPr id="19463" name="Text Box 8"/>
          <p:cNvSpPr txBox="1">
            <a:spLocks noChangeArrowheads="1"/>
          </p:cNvSpPr>
          <p:nvPr/>
        </p:nvSpPr>
        <p:spPr bwMode="auto">
          <a:xfrm>
            <a:off x="755650" y="1700213"/>
            <a:ext cx="4681538" cy="1169551"/>
          </a:xfrm>
          <a:prstGeom prst="rect">
            <a:avLst/>
          </a:prstGeom>
          <a:solidFill>
            <a:srgbClr val="66FF6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dirty="0" smtClean="0"/>
              <a:t>Что  попросила старуха</a:t>
            </a:r>
          </a:p>
          <a:p>
            <a:pPr algn="ctr">
              <a:spcBef>
                <a:spcPct val="50000"/>
              </a:spcBef>
            </a:pPr>
            <a:r>
              <a:rPr lang="ru-RU" sz="2800" dirty="0" smtClean="0"/>
              <a:t>  у золотой рыбки</a:t>
            </a:r>
            <a:endParaRPr lang="ru-RU" sz="2800" dirty="0"/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1571612"/>
            <a:ext cx="3428992" cy="4643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Управляющая кнопка: домой 10">
            <a:hlinkClick r:id="rId3" action="ppaction://hlinksldjump" highlightClick="1"/>
          </p:cNvPr>
          <p:cNvSpPr/>
          <p:nvPr/>
        </p:nvSpPr>
        <p:spPr>
          <a:xfrm>
            <a:off x="8387336" y="6215058"/>
            <a:ext cx="756664" cy="6429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animBg="1"/>
      <p:bldP spid="2253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56080" y="3278948"/>
            <a:ext cx="4887920" cy="3579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90805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Clr>
                <a:srgbClr val="F5F52D"/>
              </a:buClr>
              <a:buSzPct val="100000"/>
            </a:pPr>
            <a:endParaRPr lang="ru-RU" sz="2400" b="1" dirty="0" smtClean="0">
              <a:cs typeface="Times New Roman" pitchFamily="18" charset="0"/>
            </a:endParaRPr>
          </a:p>
          <a:p>
            <a:pPr algn="ctr">
              <a:buClr>
                <a:srgbClr val="F5F52D"/>
              </a:buClr>
              <a:buSzPct val="100000"/>
            </a:pPr>
            <a:r>
              <a:rPr lang="en-GB" sz="2400" b="1" dirty="0" smtClean="0">
                <a:cs typeface="Times New Roman" pitchFamily="18" charset="0"/>
              </a:rPr>
              <a:t>Я </a:t>
            </a:r>
            <a:r>
              <a:rPr lang="en-GB" sz="2400" b="1" dirty="0" err="1" smtClean="0">
                <a:cs typeface="Times New Roman" pitchFamily="18" charset="0"/>
              </a:rPr>
              <a:t>начну</a:t>
            </a:r>
            <a:r>
              <a:rPr lang="en-GB" sz="2400" b="1" dirty="0" smtClean="0">
                <a:cs typeface="Times New Roman" pitchFamily="18" charset="0"/>
              </a:rPr>
              <a:t>, а </a:t>
            </a:r>
            <a:r>
              <a:rPr lang="en-GB" sz="2400" b="1" dirty="0" err="1" smtClean="0">
                <a:cs typeface="Times New Roman" pitchFamily="18" charset="0"/>
              </a:rPr>
              <a:t>вы</a:t>
            </a:r>
            <a:r>
              <a:rPr lang="en-GB" sz="2400" b="1" dirty="0" smtClean="0">
                <a:cs typeface="Times New Roman" pitchFamily="18" charset="0"/>
              </a:rPr>
              <a:t> </a:t>
            </a:r>
            <a:r>
              <a:rPr lang="en-GB" sz="2400" b="1" dirty="0" err="1" smtClean="0">
                <a:cs typeface="Times New Roman" pitchFamily="18" charset="0"/>
              </a:rPr>
              <a:t>кончайте</a:t>
            </a:r>
            <a:r>
              <a:rPr lang="en-GB" sz="2400" b="1" dirty="0" smtClean="0">
                <a:cs typeface="Times New Roman" pitchFamily="18" charset="0"/>
              </a:rPr>
              <a:t>,</a:t>
            </a:r>
          </a:p>
          <a:p>
            <a:pPr algn="ctr" eaLnBrk="0" hangingPunct="0">
              <a:buClr>
                <a:srgbClr val="F5F52D"/>
              </a:buClr>
              <a:buSzPct val="100000"/>
            </a:pPr>
            <a:r>
              <a:rPr lang="en-GB" sz="2400" b="1" dirty="0" err="1" smtClean="0">
                <a:cs typeface="Times New Roman" pitchFamily="18" charset="0"/>
              </a:rPr>
              <a:t>Только</a:t>
            </a:r>
            <a:r>
              <a:rPr lang="en-GB" sz="2400" b="1" dirty="0" smtClean="0">
                <a:cs typeface="Times New Roman" pitchFamily="18" charset="0"/>
              </a:rPr>
              <a:t> в </a:t>
            </a:r>
            <a:r>
              <a:rPr lang="en-GB" sz="2400" b="1" dirty="0" err="1" smtClean="0">
                <a:cs typeface="Times New Roman" pitchFamily="18" charset="0"/>
              </a:rPr>
              <a:t>рифму</a:t>
            </a:r>
            <a:r>
              <a:rPr lang="en-GB" sz="2400" b="1" dirty="0" smtClean="0">
                <a:cs typeface="Times New Roman" pitchFamily="18" charset="0"/>
              </a:rPr>
              <a:t> </a:t>
            </a:r>
            <a:r>
              <a:rPr lang="en-GB" sz="2400" b="1" dirty="0" err="1" smtClean="0">
                <a:cs typeface="Times New Roman" pitchFamily="18" charset="0"/>
              </a:rPr>
              <a:t>отвечайте</a:t>
            </a:r>
            <a:r>
              <a:rPr lang="en-GB" sz="2400" b="1" dirty="0" smtClean="0">
                <a:cs typeface="Times New Roman" pitchFamily="18" charset="0"/>
              </a:rPr>
              <a:t>!</a:t>
            </a:r>
          </a:p>
          <a:p>
            <a:endParaRPr lang="ru-RU" dirty="0"/>
          </a:p>
        </p:txBody>
      </p:sp>
      <p:sp>
        <p:nvSpPr>
          <p:cNvPr id="7" name="AutoShape 3"/>
          <p:cNvSpPr>
            <a:spLocks noChangeArrowheads="1"/>
          </p:cNvSpPr>
          <p:nvPr/>
        </p:nvSpPr>
        <p:spPr bwMode="auto">
          <a:xfrm>
            <a:off x="0" y="928670"/>
            <a:ext cx="5256213" cy="3786214"/>
          </a:xfrm>
          <a:prstGeom prst="horizontalScroll">
            <a:avLst>
              <a:gd name="adj" fmla="val 12500"/>
            </a:avLst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>
              <a:buClr>
                <a:srgbClr val="F5F52D"/>
              </a:buClr>
              <a:buSzPct val="100000"/>
            </a:pPr>
            <a:endParaRPr lang="ru-RU" b="1" dirty="0" smtClean="0">
              <a:solidFill>
                <a:srgbClr val="800000"/>
              </a:solidFill>
              <a:cs typeface="Times New Roman" pitchFamily="18" charset="0"/>
            </a:endParaRPr>
          </a:p>
          <a:p>
            <a:pPr algn="ctr" eaLnBrk="0" hangingPunct="0">
              <a:buClr>
                <a:srgbClr val="F5F52D"/>
              </a:buClr>
              <a:buSzPct val="100000"/>
            </a:pPr>
            <a:endParaRPr lang="ru-RU" b="1" dirty="0" smtClean="0">
              <a:solidFill>
                <a:srgbClr val="800000"/>
              </a:solidFill>
              <a:cs typeface="Times New Roman" pitchFamily="18" charset="0"/>
            </a:endParaRPr>
          </a:p>
          <a:p>
            <a:pPr algn="ctr" eaLnBrk="0" hangingPunct="0">
              <a:buClr>
                <a:srgbClr val="F5F52D"/>
              </a:buClr>
              <a:buSzPct val="100000"/>
            </a:pPr>
            <a:r>
              <a:rPr lang="en-GB" sz="2000" b="1" dirty="0" smtClean="0">
                <a:cs typeface="Times New Roman" pitchFamily="18" charset="0"/>
              </a:rPr>
              <a:t>В </a:t>
            </a:r>
            <a:r>
              <a:rPr lang="en-GB" sz="2000" b="1" dirty="0" err="1" smtClean="0">
                <a:cs typeface="Times New Roman" pitchFamily="18" charset="0"/>
              </a:rPr>
              <a:t>сказке</a:t>
            </a:r>
            <a:r>
              <a:rPr lang="en-GB" sz="2000" b="1" dirty="0" smtClean="0">
                <a:cs typeface="Times New Roman" pitchFamily="18" charset="0"/>
              </a:rPr>
              <a:t> </a:t>
            </a:r>
            <a:r>
              <a:rPr lang="en-GB" sz="2000" b="1" dirty="0" err="1" smtClean="0">
                <a:cs typeface="Times New Roman" pitchFamily="18" charset="0"/>
              </a:rPr>
              <a:t>лошадь</a:t>
            </a:r>
            <a:r>
              <a:rPr lang="en-GB" sz="2000" b="1" dirty="0" smtClean="0">
                <a:cs typeface="Times New Roman" pitchFamily="18" charset="0"/>
              </a:rPr>
              <a:t> </a:t>
            </a:r>
            <a:r>
              <a:rPr lang="en-GB" sz="2000" b="1" dirty="0" err="1" smtClean="0">
                <a:cs typeface="Times New Roman" pitchFamily="18" charset="0"/>
              </a:rPr>
              <a:t>не</a:t>
            </a:r>
            <a:r>
              <a:rPr lang="en-GB" sz="2000" b="1" dirty="0" smtClean="0">
                <a:cs typeface="Times New Roman" pitchFamily="18" charset="0"/>
              </a:rPr>
              <a:t> </a:t>
            </a:r>
            <a:r>
              <a:rPr lang="en-GB" sz="2000" b="1" dirty="0" err="1" smtClean="0">
                <a:cs typeface="Times New Roman" pitchFamily="18" charset="0"/>
              </a:rPr>
              <a:t>простая</a:t>
            </a:r>
            <a:r>
              <a:rPr lang="en-GB" sz="2000" b="1" dirty="0" smtClean="0">
                <a:cs typeface="Times New Roman" pitchFamily="18" charset="0"/>
              </a:rPr>
              <a:t>:</a:t>
            </a:r>
          </a:p>
          <a:p>
            <a:pPr algn="ctr" eaLnBrk="0" hangingPunct="0">
              <a:buClr>
                <a:srgbClr val="F5F52D"/>
              </a:buClr>
              <a:buSzPct val="100000"/>
            </a:pPr>
            <a:r>
              <a:rPr lang="en-GB" sz="2000" b="1" dirty="0" err="1" smtClean="0">
                <a:cs typeface="Times New Roman" pitchFamily="18" charset="0"/>
              </a:rPr>
              <a:t>Чудо</a:t>
            </a:r>
            <a:r>
              <a:rPr lang="en-GB" sz="2000" b="1" dirty="0" smtClean="0">
                <a:cs typeface="Times New Roman" pitchFamily="18" charset="0"/>
              </a:rPr>
              <a:t> – </a:t>
            </a:r>
            <a:r>
              <a:rPr lang="en-GB" sz="2000" b="1" dirty="0" err="1" smtClean="0">
                <a:cs typeface="Times New Roman" pitchFamily="18" charset="0"/>
              </a:rPr>
              <a:t>грива</a:t>
            </a:r>
            <a:r>
              <a:rPr lang="en-GB" sz="2000" b="1" dirty="0" smtClean="0">
                <a:cs typeface="Times New Roman" pitchFamily="18" charset="0"/>
              </a:rPr>
              <a:t> </a:t>
            </a:r>
            <a:r>
              <a:rPr lang="en-GB" sz="2000" b="1" dirty="0" err="1" smtClean="0">
                <a:cs typeface="Times New Roman" pitchFamily="18" charset="0"/>
              </a:rPr>
              <a:t>золотая</a:t>
            </a:r>
            <a:r>
              <a:rPr lang="en-GB" sz="2000" b="1" dirty="0" smtClean="0">
                <a:cs typeface="Times New Roman" pitchFamily="18" charset="0"/>
              </a:rPr>
              <a:t>,</a:t>
            </a:r>
          </a:p>
          <a:p>
            <a:pPr algn="ctr" eaLnBrk="0" hangingPunct="0">
              <a:buClr>
                <a:srgbClr val="F5F52D"/>
              </a:buClr>
              <a:buSzPct val="100000"/>
            </a:pPr>
            <a:r>
              <a:rPr lang="en-GB" sz="2000" b="1" dirty="0" err="1" smtClean="0">
                <a:cs typeface="Times New Roman" pitchFamily="18" charset="0"/>
              </a:rPr>
              <a:t>По</a:t>
            </a:r>
            <a:r>
              <a:rPr lang="en-GB" sz="2000" b="1" dirty="0" smtClean="0">
                <a:cs typeface="Times New Roman" pitchFamily="18" charset="0"/>
              </a:rPr>
              <a:t> </a:t>
            </a:r>
            <a:r>
              <a:rPr lang="en-GB" sz="2000" b="1" dirty="0" err="1" smtClean="0">
                <a:cs typeface="Times New Roman" pitchFamily="18" charset="0"/>
              </a:rPr>
              <a:t>горам</a:t>
            </a:r>
            <a:r>
              <a:rPr lang="en-GB" sz="2000" b="1" dirty="0" smtClean="0">
                <a:cs typeface="Times New Roman" pitchFamily="18" charset="0"/>
              </a:rPr>
              <a:t> </a:t>
            </a:r>
            <a:r>
              <a:rPr lang="en-GB" sz="2000" b="1" dirty="0" err="1" smtClean="0">
                <a:cs typeface="Times New Roman" pitchFamily="18" charset="0"/>
              </a:rPr>
              <a:t>парнишку</a:t>
            </a:r>
            <a:r>
              <a:rPr lang="en-GB" sz="2000" b="1" dirty="0" smtClean="0">
                <a:cs typeface="Times New Roman" pitchFamily="18" charset="0"/>
              </a:rPr>
              <a:t> </a:t>
            </a:r>
            <a:r>
              <a:rPr lang="en-GB" sz="2000" b="1" dirty="0" err="1" smtClean="0">
                <a:cs typeface="Times New Roman" pitchFamily="18" charset="0"/>
              </a:rPr>
              <a:t>носит</a:t>
            </a:r>
            <a:r>
              <a:rPr lang="en-GB" sz="2000" b="1" dirty="0" smtClean="0">
                <a:cs typeface="Times New Roman" pitchFamily="18" charset="0"/>
              </a:rPr>
              <a:t>,</a:t>
            </a:r>
          </a:p>
          <a:p>
            <a:pPr algn="ctr" eaLnBrk="0" hangingPunct="0">
              <a:buClr>
                <a:srgbClr val="F5F52D"/>
              </a:buClr>
              <a:buSzPct val="100000"/>
            </a:pPr>
            <a:r>
              <a:rPr lang="en-GB" sz="2000" b="1" dirty="0" err="1" smtClean="0">
                <a:cs typeface="Times New Roman" pitchFamily="18" charset="0"/>
              </a:rPr>
              <a:t>Да</a:t>
            </a:r>
            <a:r>
              <a:rPr lang="en-GB" sz="2000" b="1" dirty="0" smtClean="0">
                <a:cs typeface="Times New Roman" pitchFamily="18" charset="0"/>
              </a:rPr>
              <a:t> </a:t>
            </a:r>
            <a:r>
              <a:rPr lang="en-GB" sz="2000" b="1" dirty="0" err="1" smtClean="0">
                <a:cs typeface="Times New Roman" pitchFamily="18" charset="0"/>
              </a:rPr>
              <a:t>никак</a:t>
            </a:r>
            <a:r>
              <a:rPr lang="en-GB" sz="2000" b="1" dirty="0" smtClean="0">
                <a:cs typeface="Times New Roman" pitchFamily="18" charset="0"/>
              </a:rPr>
              <a:t> </a:t>
            </a:r>
            <a:r>
              <a:rPr lang="en-GB" sz="2000" b="1" dirty="0" err="1" smtClean="0">
                <a:cs typeface="Times New Roman" pitchFamily="18" charset="0"/>
              </a:rPr>
              <a:t>его</a:t>
            </a:r>
            <a:r>
              <a:rPr lang="en-GB" sz="2000" b="1" dirty="0" smtClean="0">
                <a:cs typeface="Times New Roman" pitchFamily="18" charset="0"/>
              </a:rPr>
              <a:t> </a:t>
            </a:r>
            <a:r>
              <a:rPr lang="en-GB" sz="2000" b="1" dirty="0" err="1" smtClean="0">
                <a:cs typeface="Times New Roman" pitchFamily="18" charset="0"/>
              </a:rPr>
              <a:t>не</a:t>
            </a:r>
            <a:r>
              <a:rPr lang="en-GB" sz="2000" b="1" dirty="0" smtClean="0">
                <a:cs typeface="Times New Roman" pitchFamily="18" charset="0"/>
              </a:rPr>
              <a:t> </a:t>
            </a:r>
            <a:r>
              <a:rPr lang="en-GB" sz="2000" b="1" dirty="0" err="1" smtClean="0">
                <a:cs typeface="Times New Roman" pitchFamily="18" charset="0"/>
              </a:rPr>
              <a:t>сбросит</a:t>
            </a:r>
            <a:r>
              <a:rPr lang="en-GB" sz="2000" b="1" dirty="0" smtClean="0">
                <a:cs typeface="Times New Roman" pitchFamily="18" charset="0"/>
              </a:rPr>
              <a:t>.</a:t>
            </a:r>
          </a:p>
          <a:p>
            <a:pPr algn="ctr" eaLnBrk="0" hangingPunct="0">
              <a:buClr>
                <a:srgbClr val="F5F52D"/>
              </a:buClr>
              <a:buSzPct val="100000"/>
            </a:pPr>
            <a:r>
              <a:rPr lang="en-GB" sz="2000" b="1" dirty="0" err="1" smtClean="0">
                <a:cs typeface="Times New Roman" pitchFamily="18" charset="0"/>
              </a:rPr>
              <a:t>Есть</a:t>
            </a:r>
            <a:r>
              <a:rPr lang="en-GB" sz="2000" b="1" dirty="0" smtClean="0">
                <a:cs typeface="Times New Roman" pitchFamily="18" charset="0"/>
              </a:rPr>
              <a:t> у </a:t>
            </a:r>
            <a:r>
              <a:rPr lang="en-GB" sz="2000" b="1" dirty="0" err="1" smtClean="0">
                <a:cs typeface="Times New Roman" pitchFamily="18" charset="0"/>
              </a:rPr>
              <a:t>лошади</a:t>
            </a:r>
            <a:r>
              <a:rPr lang="en-GB" sz="2000" b="1" dirty="0" smtClean="0">
                <a:cs typeface="Times New Roman" pitchFamily="18" charset="0"/>
              </a:rPr>
              <a:t> </a:t>
            </a:r>
            <a:r>
              <a:rPr lang="en-GB" sz="2000" b="1" dirty="0" err="1" smtClean="0">
                <a:cs typeface="Times New Roman" pitchFamily="18" charset="0"/>
              </a:rPr>
              <a:t>сынок</a:t>
            </a:r>
            <a:r>
              <a:rPr lang="en-GB" sz="2000" b="1" dirty="0" smtClean="0">
                <a:cs typeface="Times New Roman" pitchFamily="18" charset="0"/>
              </a:rPr>
              <a:t> –</a:t>
            </a:r>
          </a:p>
          <a:p>
            <a:pPr algn="ctr" eaLnBrk="0" hangingPunct="0">
              <a:buClr>
                <a:srgbClr val="F5F52D"/>
              </a:buClr>
              <a:buSzPct val="100000"/>
            </a:pPr>
            <a:r>
              <a:rPr lang="en-GB" sz="2000" b="1" dirty="0" err="1" smtClean="0">
                <a:cs typeface="Times New Roman" pitchFamily="18" charset="0"/>
              </a:rPr>
              <a:t>Удивительный</a:t>
            </a:r>
            <a:r>
              <a:rPr lang="en-GB" sz="2000" b="1" dirty="0" smtClean="0">
                <a:cs typeface="Times New Roman" pitchFamily="18" charset="0"/>
              </a:rPr>
              <a:t> </a:t>
            </a:r>
            <a:r>
              <a:rPr lang="en-GB" sz="2000" b="1" dirty="0" err="1" smtClean="0">
                <a:cs typeface="Times New Roman" pitchFamily="18" charset="0"/>
              </a:rPr>
              <a:t>конек</a:t>
            </a:r>
            <a:r>
              <a:rPr lang="en-GB" sz="2000" b="1" dirty="0" smtClean="0">
                <a:cs typeface="Times New Roman" pitchFamily="18" charset="0"/>
              </a:rPr>
              <a:t>, </a:t>
            </a:r>
          </a:p>
          <a:p>
            <a:pPr algn="ctr" eaLnBrk="0" hangingPunct="0">
              <a:buClr>
                <a:srgbClr val="F5F52D"/>
              </a:buClr>
              <a:buSzPct val="100000"/>
            </a:pPr>
            <a:r>
              <a:rPr lang="en-GB" sz="2000" b="1" dirty="0" err="1" smtClean="0">
                <a:cs typeface="Times New Roman" pitchFamily="18" charset="0"/>
              </a:rPr>
              <a:t>По</a:t>
            </a:r>
            <a:r>
              <a:rPr lang="en-GB" sz="2000" b="1" dirty="0" smtClean="0">
                <a:cs typeface="Times New Roman" pitchFamily="18" charset="0"/>
              </a:rPr>
              <a:t> </a:t>
            </a:r>
            <a:r>
              <a:rPr lang="en-GB" sz="2000" b="1" dirty="0" err="1" smtClean="0">
                <a:cs typeface="Times New Roman" pitchFamily="18" charset="0"/>
              </a:rPr>
              <a:t>прозванью</a:t>
            </a:r>
            <a:r>
              <a:rPr lang="en-GB" sz="2000" b="1" dirty="0" smtClean="0">
                <a:cs typeface="Times New Roman" pitchFamily="18" charset="0"/>
              </a:rPr>
              <a:t> ...        </a:t>
            </a:r>
          </a:p>
          <a:p>
            <a:r>
              <a:rPr lang="ru-RU" sz="2000" b="1" dirty="0" smtClean="0">
                <a:cs typeface="Times New Roman" pitchFamily="18" charset="0"/>
              </a:rPr>
              <a:t>                                            </a:t>
            </a:r>
            <a:r>
              <a:rPr lang="en-GB" sz="2000" b="1" dirty="0" err="1" smtClean="0">
                <a:cs typeface="Times New Roman" pitchFamily="18" charset="0"/>
              </a:rPr>
              <a:t>Горбунок</a:t>
            </a:r>
            <a:endParaRPr lang="en-GB" sz="2000" b="1" dirty="0" smtClean="0"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auto">
          <a:xfrm>
            <a:off x="357158" y="5413356"/>
            <a:ext cx="3500430" cy="1444644"/>
          </a:xfrm>
          <a:prstGeom prst="ellipse">
            <a:avLst/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/>
              <a:t>П.Ершов </a:t>
            </a:r>
          </a:p>
          <a:p>
            <a:pPr algn="ctr"/>
            <a:r>
              <a:rPr lang="ru-RU" sz="2400" b="1" dirty="0" smtClean="0"/>
              <a:t>«Конёк – горбунок»</a:t>
            </a:r>
            <a:endParaRPr lang="ru-RU" sz="2400" b="1" dirty="0"/>
          </a:p>
        </p:txBody>
      </p:sp>
      <p:sp>
        <p:nvSpPr>
          <p:cNvPr id="8" name="Rectangle 12">
            <a:hlinkClick r:id="rId3" action="ppaction://hlinkpres?slideindex=22&amp;slidetitle=Слайд 22"/>
          </p:cNvPr>
          <p:cNvSpPr>
            <a:spLocks noChangeArrowheads="1"/>
          </p:cNvSpPr>
          <p:nvPr/>
        </p:nvSpPr>
        <p:spPr bwMode="auto">
          <a:xfrm>
            <a:off x="7578725" y="6569075"/>
            <a:ext cx="1565275" cy="288925"/>
          </a:xfrm>
          <a:prstGeom prst="rect">
            <a:avLst/>
          </a:prstGeom>
          <a:solidFill>
            <a:srgbClr val="77C1A3"/>
          </a:soli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400" b="1" dirty="0" smtClean="0">
                <a:solidFill>
                  <a:srgbClr val="FF0000"/>
                </a:solidFill>
                <a:hlinkClick r:id="rId3" action="ppaction://hlinkpres?slideindex=22&amp;slidetitle=Слайд 22"/>
              </a:rPr>
              <a:t>Продолжить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90805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Clr>
                <a:srgbClr val="F5F52D"/>
              </a:buClr>
              <a:buSzPct val="100000"/>
            </a:pPr>
            <a:endParaRPr lang="ru-RU" sz="2400" b="1" dirty="0" smtClean="0">
              <a:cs typeface="Times New Roman" pitchFamily="18" charset="0"/>
            </a:endParaRPr>
          </a:p>
          <a:p>
            <a:pPr algn="ctr">
              <a:buClr>
                <a:srgbClr val="F5F52D"/>
              </a:buClr>
              <a:buSzPct val="100000"/>
            </a:pPr>
            <a:r>
              <a:rPr lang="en-GB" sz="2400" b="1" dirty="0" smtClean="0">
                <a:cs typeface="Times New Roman" pitchFamily="18" charset="0"/>
              </a:rPr>
              <a:t>Я </a:t>
            </a:r>
            <a:r>
              <a:rPr lang="en-GB" sz="2400" b="1" dirty="0" err="1" smtClean="0">
                <a:cs typeface="Times New Roman" pitchFamily="18" charset="0"/>
              </a:rPr>
              <a:t>начну</a:t>
            </a:r>
            <a:r>
              <a:rPr lang="en-GB" sz="2400" b="1" dirty="0" smtClean="0">
                <a:cs typeface="Times New Roman" pitchFamily="18" charset="0"/>
              </a:rPr>
              <a:t>, а </a:t>
            </a:r>
            <a:r>
              <a:rPr lang="en-GB" sz="2400" b="1" dirty="0" err="1" smtClean="0">
                <a:cs typeface="Times New Roman" pitchFamily="18" charset="0"/>
              </a:rPr>
              <a:t>вы</a:t>
            </a:r>
            <a:r>
              <a:rPr lang="en-GB" sz="2400" b="1" dirty="0" smtClean="0">
                <a:cs typeface="Times New Roman" pitchFamily="18" charset="0"/>
              </a:rPr>
              <a:t> </a:t>
            </a:r>
            <a:r>
              <a:rPr lang="en-GB" sz="2400" b="1" dirty="0" err="1" smtClean="0">
                <a:cs typeface="Times New Roman" pitchFamily="18" charset="0"/>
              </a:rPr>
              <a:t>кончайте</a:t>
            </a:r>
            <a:r>
              <a:rPr lang="en-GB" sz="2400" b="1" dirty="0" smtClean="0">
                <a:cs typeface="Times New Roman" pitchFamily="18" charset="0"/>
              </a:rPr>
              <a:t>,</a:t>
            </a:r>
          </a:p>
          <a:p>
            <a:pPr algn="ctr" eaLnBrk="0" hangingPunct="0">
              <a:buClr>
                <a:srgbClr val="F5F52D"/>
              </a:buClr>
              <a:buSzPct val="100000"/>
            </a:pPr>
            <a:r>
              <a:rPr lang="en-GB" sz="2400" b="1" dirty="0" err="1" smtClean="0">
                <a:cs typeface="Times New Roman" pitchFamily="18" charset="0"/>
              </a:rPr>
              <a:t>Только</a:t>
            </a:r>
            <a:r>
              <a:rPr lang="en-GB" sz="2400" b="1" dirty="0" smtClean="0">
                <a:cs typeface="Times New Roman" pitchFamily="18" charset="0"/>
              </a:rPr>
              <a:t> в </a:t>
            </a:r>
            <a:r>
              <a:rPr lang="en-GB" sz="2400" b="1" dirty="0" err="1" smtClean="0">
                <a:cs typeface="Times New Roman" pitchFamily="18" charset="0"/>
              </a:rPr>
              <a:t>рифму</a:t>
            </a:r>
            <a:r>
              <a:rPr lang="en-GB" sz="2400" b="1" dirty="0" smtClean="0">
                <a:cs typeface="Times New Roman" pitchFamily="18" charset="0"/>
              </a:rPr>
              <a:t> </a:t>
            </a:r>
            <a:r>
              <a:rPr lang="en-GB" sz="2400" b="1" dirty="0" err="1" smtClean="0">
                <a:cs typeface="Times New Roman" pitchFamily="18" charset="0"/>
              </a:rPr>
              <a:t>отвечайте</a:t>
            </a:r>
            <a:r>
              <a:rPr lang="en-GB" sz="2400" b="1" dirty="0" smtClean="0">
                <a:cs typeface="Times New Roman" pitchFamily="18" charset="0"/>
              </a:rPr>
              <a:t>!</a:t>
            </a:r>
          </a:p>
          <a:p>
            <a:endParaRPr lang="ru-RU" dirty="0"/>
          </a:p>
        </p:txBody>
      </p:sp>
      <p:sp>
        <p:nvSpPr>
          <p:cNvPr id="7" name="AutoShape 3"/>
          <p:cNvSpPr>
            <a:spLocks noChangeArrowheads="1"/>
          </p:cNvSpPr>
          <p:nvPr/>
        </p:nvSpPr>
        <p:spPr bwMode="auto">
          <a:xfrm>
            <a:off x="0" y="785794"/>
            <a:ext cx="5256213" cy="3786214"/>
          </a:xfrm>
          <a:prstGeom prst="horizontalScroll">
            <a:avLst>
              <a:gd name="adj" fmla="val 12500"/>
            </a:avLst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>
              <a:buClr>
                <a:srgbClr val="F5F52D"/>
              </a:buClr>
              <a:buSzPct val="100000"/>
            </a:pPr>
            <a:endParaRPr lang="ru-RU" b="1" dirty="0" smtClean="0">
              <a:solidFill>
                <a:srgbClr val="800000"/>
              </a:solidFill>
              <a:cs typeface="Times New Roman" pitchFamily="18" charset="0"/>
            </a:endParaRPr>
          </a:p>
          <a:p>
            <a:pPr algn="ctr" eaLnBrk="0" hangingPunct="0">
              <a:buClr>
                <a:srgbClr val="F5F52D"/>
              </a:buClr>
              <a:buSzPct val="100000"/>
            </a:pPr>
            <a:endParaRPr lang="ru-RU" b="1" dirty="0" smtClean="0">
              <a:solidFill>
                <a:srgbClr val="800000"/>
              </a:solidFill>
              <a:cs typeface="Times New Roman" pitchFamily="18" charset="0"/>
            </a:endParaRPr>
          </a:p>
          <a:p>
            <a:pPr algn="ctr" eaLnBrk="0" hangingPunct="0">
              <a:buClr>
                <a:srgbClr val="F5F52D"/>
              </a:buClr>
              <a:buSzPct val="100000"/>
            </a:pPr>
            <a:r>
              <a:rPr lang="ru-RU" sz="2000" b="1" dirty="0" smtClean="0">
                <a:cs typeface="Times New Roman" pitchFamily="18" charset="0"/>
              </a:rPr>
              <a:t>Перед волком он дрожал,</a:t>
            </a:r>
          </a:p>
          <a:p>
            <a:pPr algn="ctr" eaLnBrk="0" hangingPunct="0">
              <a:buClr>
                <a:srgbClr val="F5F52D"/>
              </a:buClr>
              <a:buSzPct val="100000"/>
            </a:pPr>
            <a:r>
              <a:rPr lang="ru-RU" sz="2000" b="1" dirty="0" smtClean="0">
                <a:cs typeface="Times New Roman" pitchFamily="18" charset="0"/>
              </a:rPr>
              <a:t>От медведя убежал,</a:t>
            </a:r>
          </a:p>
          <a:p>
            <a:pPr algn="ctr" eaLnBrk="0" hangingPunct="0">
              <a:buClr>
                <a:srgbClr val="F5F52D"/>
              </a:buClr>
              <a:buSzPct val="100000"/>
            </a:pPr>
            <a:r>
              <a:rPr lang="ru-RU" sz="2000" b="1" dirty="0" smtClean="0">
                <a:cs typeface="Times New Roman" pitchFamily="18" charset="0"/>
              </a:rPr>
              <a:t>А лисице на зубок</a:t>
            </a:r>
          </a:p>
          <a:p>
            <a:pPr algn="ctr" eaLnBrk="0" hangingPunct="0">
              <a:buClr>
                <a:srgbClr val="F5F52D"/>
              </a:buClr>
              <a:buSzPct val="100000"/>
            </a:pPr>
            <a:r>
              <a:rPr lang="ru-RU" sz="2000" b="1" dirty="0" smtClean="0">
                <a:cs typeface="Times New Roman" pitchFamily="18" charset="0"/>
              </a:rPr>
              <a:t>Всё  ж попался …</a:t>
            </a:r>
          </a:p>
          <a:p>
            <a:pPr algn="ctr" eaLnBrk="0" hangingPunct="0">
              <a:buClr>
                <a:srgbClr val="F5F52D"/>
              </a:buClr>
              <a:buSzPct val="100000"/>
            </a:pPr>
            <a:r>
              <a:rPr lang="ru-RU" sz="2000" b="1" dirty="0" smtClean="0">
                <a:cs typeface="Times New Roman" pitchFamily="18" charset="0"/>
              </a:rPr>
              <a:t>                   Колобок </a:t>
            </a:r>
            <a:endParaRPr lang="en-GB" sz="2000" b="1" dirty="0" smtClean="0"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0" y="4643446"/>
            <a:ext cx="3857620" cy="1944710"/>
          </a:xfrm>
          <a:prstGeom prst="ellipse">
            <a:avLst/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/>
              <a:t>Русская народная сказка</a:t>
            </a:r>
          </a:p>
          <a:p>
            <a:pPr algn="ctr"/>
            <a:r>
              <a:rPr lang="ru-RU" sz="2400" b="1" dirty="0" smtClean="0"/>
              <a:t>«Колобок» </a:t>
            </a:r>
            <a:endParaRPr lang="ru-RU" sz="2400" b="1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504" y="3341677"/>
            <a:ext cx="5148496" cy="3516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12">
            <a:hlinkClick r:id="rId3" action="ppaction://hlinkpres?slideindex=23&amp;slidetitle=Слайд 23"/>
          </p:cNvPr>
          <p:cNvSpPr>
            <a:spLocks noChangeArrowheads="1"/>
          </p:cNvSpPr>
          <p:nvPr/>
        </p:nvSpPr>
        <p:spPr bwMode="auto">
          <a:xfrm>
            <a:off x="7578725" y="6569075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400" b="1" dirty="0" smtClean="0">
                <a:solidFill>
                  <a:srgbClr val="FF0000"/>
                </a:solidFill>
              </a:rPr>
              <a:t>Продолжить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3120820"/>
            <a:ext cx="5418625" cy="3737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90805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Clr>
                <a:srgbClr val="F5F52D"/>
              </a:buClr>
              <a:buSzPct val="100000"/>
            </a:pPr>
            <a:endParaRPr lang="ru-RU" sz="2400" b="1" dirty="0" smtClean="0">
              <a:cs typeface="Times New Roman" pitchFamily="18" charset="0"/>
            </a:endParaRPr>
          </a:p>
          <a:p>
            <a:pPr algn="ctr">
              <a:buClr>
                <a:srgbClr val="F5F52D"/>
              </a:buClr>
              <a:buSzPct val="100000"/>
            </a:pPr>
            <a:r>
              <a:rPr lang="en-GB" sz="2400" b="1" dirty="0" smtClean="0">
                <a:cs typeface="Times New Roman" pitchFamily="18" charset="0"/>
              </a:rPr>
              <a:t>Я </a:t>
            </a:r>
            <a:r>
              <a:rPr lang="en-GB" sz="2400" b="1" dirty="0" err="1" smtClean="0">
                <a:cs typeface="Times New Roman" pitchFamily="18" charset="0"/>
              </a:rPr>
              <a:t>начну</a:t>
            </a:r>
            <a:r>
              <a:rPr lang="en-GB" sz="2400" b="1" dirty="0" smtClean="0">
                <a:cs typeface="Times New Roman" pitchFamily="18" charset="0"/>
              </a:rPr>
              <a:t>, а </a:t>
            </a:r>
            <a:r>
              <a:rPr lang="en-GB" sz="2400" b="1" dirty="0" err="1" smtClean="0">
                <a:cs typeface="Times New Roman" pitchFamily="18" charset="0"/>
              </a:rPr>
              <a:t>вы</a:t>
            </a:r>
            <a:r>
              <a:rPr lang="en-GB" sz="2400" b="1" dirty="0" smtClean="0">
                <a:cs typeface="Times New Roman" pitchFamily="18" charset="0"/>
              </a:rPr>
              <a:t> </a:t>
            </a:r>
            <a:r>
              <a:rPr lang="en-GB" sz="2400" b="1" dirty="0" err="1" smtClean="0">
                <a:cs typeface="Times New Roman" pitchFamily="18" charset="0"/>
              </a:rPr>
              <a:t>кончайте</a:t>
            </a:r>
            <a:r>
              <a:rPr lang="en-GB" sz="2400" b="1" dirty="0" smtClean="0">
                <a:cs typeface="Times New Roman" pitchFamily="18" charset="0"/>
              </a:rPr>
              <a:t>,</a:t>
            </a:r>
          </a:p>
          <a:p>
            <a:pPr algn="ctr" eaLnBrk="0" hangingPunct="0">
              <a:buClr>
                <a:srgbClr val="F5F52D"/>
              </a:buClr>
              <a:buSzPct val="100000"/>
            </a:pPr>
            <a:r>
              <a:rPr lang="en-GB" sz="2400" b="1" dirty="0" err="1" smtClean="0">
                <a:cs typeface="Times New Roman" pitchFamily="18" charset="0"/>
              </a:rPr>
              <a:t>Только</a:t>
            </a:r>
            <a:r>
              <a:rPr lang="en-GB" sz="2400" b="1" dirty="0" smtClean="0">
                <a:cs typeface="Times New Roman" pitchFamily="18" charset="0"/>
              </a:rPr>
              <a:t> в </a:t>
            </a:r>
            <a:r>
              <a:rPr lang="en-GB" sz="2400" b="1" dirty="0" err="1" smtClean="0">
                <a:cs typeface="Times New Roman" pitchFamily="18" charset="0"/>
              </a:rPr>
              <a:t>рифму</a:t>
            </a:r>
            <a:r>
              <a:rPr lang="en-GB" sz="2400" b="1" dirty="0" smtClean="0">
                <a:cs typeface="Times New Roman" pitchFamily="18" charset="0"/>
              </a:rPr>
              <a:t> </a:t>
            </a:r>
            <a:r>
              <a:rPr lang="en-GB" sz="2400" b="1" dirty="0" err="1" smtClean="0">
                <a:cs typeface="Times New Roman" pitchFamily="18" charset="0"/>
              </a:rPr>
              <a:t>отвечайте</a:t>
            </a:r>
            <a:r>
              <a:rPr lang="en-GB" sz="2400" b="1" dirty="0" smtClean="0">
                <a:cs typeface="Times New Roman" pitchFamily="18" charset="0"/>
              </a:rPr>
              <a:t>!</a:t>
            </a:r>
          </a:p>
          <a:p>
            <a:endParaRPr lang="ru-RU" dirty="0"/>
          </a:p>
        </p:txBody>
      </p:sp>
      <p:sp>
        <p:nvSpPr>
          <p:cNvPr id="7" name="AutoShape 3"/>
          <p:cNvSpPr>
            <a:spLocks noChangeArrowheads="1"/>
          </p:cNvSpPr>
          <p:nvPr/>
        </p:nvSpPr>
        <p:spPr bwMode="auto">
          <a:xfrm>
            <a:off x="0" y="785794"/>
            <a:ext cx="5256213" cy="3786214"/>
          </a:xfrm>
          <a:prstGeom prst="horizontalScroll">
            <a:avLst>
              <a:gd name="adj" fmla="val 12500"/>
            </a:avLst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>
              <a:buClr>
                <a:srgbClr val="F5F52D"/>
              </a:buClr>
              <a:buSzPct val="100000"/>
            </a:pPr>
            <a:endParaRPr lang="ru-RU" b="1" dirty="0" smtClean="0">
              <a:solidFill>
                <a:srgbClr val="800000"/>
              </a:solidFill>
              <a:cs typeface="Times New Roman" pitchFamily="18" charset="0"/>
            </a:endParaRPr>
          </a:p>
          <a:p>
            <a:pPr algn="ctr" eaLnBrk="0" hangingPunct="0">
              <a:buClr>
                <a:srgbClr val="F5F52D"/>
              </a:buClr>
              <a:buSzPct val="100000"/>
            </a:pPr>
            <a:endParaRPr lang="ru-RU" b="1" dirty="0" smtClean="0">
              <a:solidFill>
                <a:srgbClr val="800000"/>
              </a:solidFill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142984"/>
            <a:ext cx="4572000" cy="295465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Clr>
                <a:srgbClr val="000099"/>
              </a:buClr>
              <a:buSzPct val="100000"/>
            </a:pPr>
            <a:endParaRPr lang="ru-RU" b="1" dirty="0" smtClean="0">
              <a:solidFill>
                <a:srgbClr val="4B1F6F"/>
              </a:solidFill>
              <a:cs typeface="Times New Roman" pitchFamily="18" charset="0"/>
            </a:endParaRPr>
          </a:p>
          <a:p>
            <a:pPr algn="ctr">
              <a:buClr>
                <a:srgbClr val="000099"/>
              </a:buClr>
              <a:buSzPct val="100000"/>
            </a:pPr>
            <a:r>
              <a:rPr lang="en-GB" sz="2400" b="1" dirty="0" err="1" smtClean="0">
                <a:cs typeface="Times New Roman" pitchFamily="18" charset="0"/>
              </a:rPr>
              <a:t>Всех</a:t>
            </a:r>
            <a:r>
              <a:rPr lang="en-GB" sz="2400" b="1" dirty="0" smtClean="0">
                <a:cs typeface="Times New Roman" pitchFamily="18" charset="0"/>
              </a:rPr>
              <a:t> </a:t>
            </a:r>
            <a:r>
              <a:rPr lang="en-GB" sz="2400" b="1" dirty="0" err="1" smtClean="0">
                <a:cs typeface="Times New Roman" pitchFamily="18" charset="0"/>
              </a:rPr>
              <a:t>на</a:t>
            </a:r>
            <a:r>
              <a:rPr lang="en-GB" sz="2400" b="1" dirty="0" smtClean="0">
                <a:cs typeface="Times New Roman" pitchFamily="18" charset="0"/>
              </a:rPr>
              <a:t> </a:t>
            </a:r>
            <a:r>
              <a:rPr lang="en-GB" sz="2400" b="1" dirty="0" err="1" smtClean="0">
                <a:cs typeface="Times New Roman" pitchFamily="18" charset="0"/>
              </a:rPr>
              <a:t>свете</a:t>
            </a:r>
            <a:r>
              <a:rPr lang="en-GB" sz="2400" b="1" dirty="0" smtClean="0">
                <a:cs typeface="Times New Roman" pitchFamily="18" charset="0"/>
              </a:rPr>
              <a:t> </a:t>
            </a:r>
            <a:r>
              <a:rPr lang="en-GB" sz="2400" b="1" dirty="0" err="1" smtClean="0">
                <a:cs typeface="Times New Roman" pitchFamily="18" charset="0"/>
              </a:rPr>
              <a:t>он</a:t>
            </a:r>
            <a:r>
              <a:rPr lang="en-GB" sz="2400" b="1" dirty="0" smtClean="0">
                <a:cs typeface="Times New Roman" pitchFamily="18" charset="0"/>
              </a:rPr>
              <a:t> </a:t>
            </a:r>
            <a:r>
              <a:rPr lang="en-GB" sz="2400" b="1" dirty="0" err="1" smtClean="0">
                <a:cs typeface="Times New Roman" pitchFamily="18" charset="0"/>
              </a:rPr>
              <a:t>добрей</a:t>
            </a:r>
            <a:r>
              <a:rPr lang="en-GB" sz="2400" b="1" dirty="0" smtClean="0">
                <a:cs typeface="Times New Roman" pitchFamily="18" charset="0"/>
              </a:rPr>
              <a:t>,</a:t>
            </a:r>
          </a:p>
          <a:p>
            <a:pPr algn="ctr" eaLnBrk="0" hangingPunct="0">
              <a:buClr>
                <a:srgbClr val="000099"/>
              </a:buClr>
              <a:buSzPct val="100000"/>
            </a:pPr>
            <a:r>
              <a:rPr lang="en-GB" sz="2400" b="1" dirty="0" err="1" smtClean="0">
                <a:cs typeface="Times New Roman" pitchFamily="18" charset="0"/>
              </a:rPr>
              <a:t>Лечит</a:t>
            </a:r>
            <a:r>
              <a:rPr lang="en-GB" sz="2400" b="1" dirty="0" smtClean="0">
                <a:cs typeface="Times New Roman" pitchFamily="18" charset="0"/>
              </a:rPr>
              <a:t> </a:t>
            </a:r>
            <a:r>
              <a:rPr lang="en-GB" sz="2400" b="1" dirty="0" err="1" smtClean="0">
                <a:cs typeface="Times New Roman" pitchFamily="18" charset="0"/>
              </a:rPr>
              <a:t>он</a:t>
            </a:r>
            <a:r>
              <a:rPr lang="en-GB" sz="2400" b="1" dirty="0" smtClean="0">
                <a:cs typeface="Times New Roman" pitchFamily="18" charset="0"/>
              </a:rPr>
              <a:t> </a:t>
            </a:r>
            <a:r>
              <a:rPr lang="en-GB" sz="2400" b="1" dirty="0" err="1" smtClean="0">
                <a:cs typeface="Times New Roman" pitchFamily="18" charset="0"/>
              </a:rPr>
              <a:t>больных</a:t>
            </a:r>
            <a:r>
              <a:rPr lang="en-GB" sz="2400" b="1" dirty="0" smtClean="0">
                <a:cs typeface="Times New Roman" pitchFamily="18" charset="0"/>
              </a:rPr>
              <a:t> </a:t>
            </a:r>
            <a:r>
              <a:rPr lang="en-GB" sz="2400" b="1" dirty="0" err="1" smtClean="0">
                <a:cs typeface="Times New Roman" pitchFamily="18" charset="0"/>
              </a:rPr>
              <a:t>зверей</a:t>
            </a:r>
            <a:r>
              <a:rPr lang="en-GB" sz="2400" b="1" dirty="0" smtClean="0">
                <a:cs typeface="Times New Roman" pitchFamily="18" charset="0"/>
              </a:rPr>
              <a:t>.</a:t>
            </a:r>
          </a:p>
          <a:p>
            <a:pPr algn="ctr" eaLnBrk="0" hangingPunct="0">
              <a:buClr>
                <a:srgbClr val="000099"/>
              </a:buClr>
              <a:buSzPct val="100000"/>
            </a:pPr>
            <a:r>
              <a:rPr lang="en-GB" sz="2400" b="1" dirty="0" smtClean="0">
                <a:cs typeface="Times New Roman" pitchFamily="18" charset="0"/>
              </a:rPr>
              <a:t>А </a:t>
            </a:r>
            <a:r>
              <a:rPr lang="en-GB" sz="2400" b="1" dirty="0" err="1" smtClean="0">
                <a:cs typeface="Times New Roman" pitchFamily="18" charset="0"/>
              </a:rPr>
              <a:t>однажды</a:t>
            </a:r>
            <a:r>
              <a:rPr lang="en-GB" sz="2400" b="1" dirty="0" smtClean="0">
                <a:cs typeface="Times New Roman" pitchFamily="18" charset="0"/>
              </a:rPr>
              <a:t> </a:t>
            </a:r>
            <a:r>
              <a:rPr lang="en-GB" sz="2400" b="1" dirty="0" err="1" smtClean="0">
                <a:cs typeface="Times New Roman" pitchFamily="18" charset="0"/>
              </a:rPr>
              <a:t>бегемота</a:t>
            </a:r>
            <a:endParaRPr lang="en-GB" sz="2400" b="1" dirty="0" smtClean="0">
              <a:cs typeface="Times New Roman" pitchFamily="18" charset="0"/>
            </a:endParaRPr>
          </a:p>
          <a:p>
            <a:pPr algn="ctr" eaLnBrk="0" hangingPunct="0">
              <a:buClr>
                <a:srgbClr val="000099"/>
              </a:buClr>
              <a:buSzPct val="100000"/>
            </a:pPr>
            <a:r>
              <a:rPr lang="en-GB" sz="2400" b="1" dirty="0" err="1" smtClean="0">
                <a:cs typeface="Times New Roman" pitchFamily="18" charset="0"/>
              </a:rPr>
              <a:t>Вынимал</a:t>
            </a:r>
            <a:r>
              <a:rPr lang="en-GB" sz="2400" b="1" dirty="0" smtClean="0">
                <a:cs typeface="Times New Roman" pitchFamily="18" charset="0"/>
              </a:rPr>
              <a:t> </a:t>
            </a:r>
            <a:r>
              <a:rPr lang="en-GB" sz="2400" b="1" dirty="0" err="1" smtClean="0">
                <a:cs typeface="Times New Roman" pitchFamily="18" charset="0"/>
              </a:rPr>
              <a:t>он</a:t>
            </a:r>
            <a:r>
              <a:rPr lang="en-GB" sz="2400" b="1" dirty="0" smtClean="0">
                <a:cs typeface="Times New Roman" pitchFamily="18" charset="0"/>
              </a:rPr>
              <a:t> </a:t>
            </a:r>
            <a:r>
              <a:rPr lang="en-GB" sz="2400" b="1" dirty="0" err="1" smtClean="0">
                <a:cs typeface="Times New Roman" pitchFamily="18" charset="0"/>
              </a:rPr>
              <a:t>из</a:t>
            </a:r>
            <a:r>
              <a:rPr lang="en-GB" sz="2400" b="1" dirty="0" smtClean="0">
                <a:cs typeface="Times New Roman" pitchFamily="18" charset="0"/>
              </a:rPr>
              <a:t> </a:t>
            </a:r>
            <a:r>
              <a:rPr lang="en-GB" sz="2400" b="1" dirty="0" err="1" smtClean="0">
                <a:cs typeface="Times New Roman" pitchFamily="18" charset="0"/>
              </a:rPr>
              <a:t>болота</a:t>
            </a:r>
            <a:r>
              <a:rPr lang="en-GB" sz="2400" b="1" dirty="0" smtClean="0">
                <a:cs typeface="Times New Roman" pitchFamily="18" charset="0"/>
              </a:rPr>
              <a:t>.</a:t>
            </a:r>
          </a:p>
          <a:p>
            <a:pPr algn="ctr" eaLnBrk="0" hangingPunct="0">
              <a:buClr>
                <a:srgbClr val="000099"/>
              </a:buClr>
              <a:buSzPct val="100000"/>
            </a:pPr>
            <a:r>
              <a:rPr lang="en-GB" sz="2400" b="1" dirty="0" err="1" smtClean="0">
                <a:cs typeface="Times New Roman" pitchFamily="18" charset="0"/>
              </a:rPr>
              <a:t>Добротою</a:t>
            </a:r>
            <a:r>
              <a:rPr lang="en-GB" sz="2400" b="1" dirty="0" smtClean="0">
                <a:cs typeface="Times New Roman" pitchFamily="18" charset="0"/>
              </a:rPr>
              <a:t> </a:t>
            </a:r>
            <a:r>
              <a:rPr lang="en-GB" sz="2400" b="1" dirty="0" err="1" smtClean="0">
                <a:cs typeface="Times New Roman" pitchFamily="18" charset="0"/>
              </a:rPr>
              <a:t>знаменит</a:t>
            </a:r>
            <a:r>
              <a:rPr lang="en-GB" sz="2400" b="1" dirty="0" smtClean="0">
                <a:cs typeface="Times New Roman" pitchFamily="18" charset="0"/>
              </a:rPr>
              <a:t>,</a:t>
            </a:r>
          </a:p>
          <a:p>
            <a:pPr algn="ctr" eaLnBrk="0" hangingPunct="0">
              <a:buClr>
                <a:srgbClr val="000099"/>
              </a:buClr>
              <a:buSzPct val="100000"/>
            </a:pPr>
            <a:r>
              <a:rPr lang="en-GB" sz="2400" b="1" dirty="0" err="1" smtClean="0">
                <a:cs typeface="Times New Roman" pitchFamily="18" charset="0"/>
              </a:rPr>
              <a:t>Это</a:t>
            </a:r>
            <a:r>
              <a:rPr lang="en-GB" sz="2400" b="1" dirty="0" smtClean="0">
                <a:cs typeface="Times New Roman" pitchFamily="18" charset="0"/>
              </a:rPr>
              <a:t> </a:t>
            </a:r>
            <a:r>
              <a:rPr lang="en-GB" sz="2400" b="1" dirty="0" err="1" smtClean="0">
                <a:cs typeface="Times New Roman" pitchFamily="18" charset="0"/>
              </a:rPr>
              <a:t>доктор</a:t>
            </a:r>
            <a:r>
              <a:rPr lang="en-GB" sz="2400" b="1" dirty="0" smtClean="0">
                <a:cs typeface="Times New Roman" pitchFamily="18" charset="0"/>
              </a:rPr>
              <a:t> … </a:t>
            </a:r>
          </a:p>
          <a:p>
            <a:pPr algn="ctr" eaLnBrk="0" hangingPunct="0">
              <a:buClr>
                <a:srgbClr val="000099"/>
              </a:buClr>
              <a:buSzPct val="100000"/>
            </a:pPr>
            <a:r>
              <a:rPr lang="en-GB" sz="2400" b="1" dirty="0" smtClean="0">
                <a:cs typeface="Times New Roman" pitchFamily="18" charset="0"/>
              </a:rPr>
              <a:t>           </a:t>
            </a:r>
            <a:r>
              <a:rPr lang="ru-RU" sz="2400" b="1" dirty="0" smtClean="0">
                <a:cs typeface="Times New Roman" pitchFamily="18" charset="0"/>
              </a:rPr>
              <a:t>                  </a:t>
            </a:r>
            <a:r>
              <a:rPr lang="en-GB" sz="2400" b="1" dirty="0" smtClean="0">
                <a:cs typeface="Times New Roman" pitchFamily="18" charset="0"/>
              </a:rPr>
              <a:t> </a:t>
            </a:r>
            <a:r>
              <a:rPr lang="en-GB" sz="2400" b="1" dirty="0" err="1" smtClean="0">
                <a:cs typeface="Times New Roman" pitchFamily="18" charset="0"/>
              </a:rPr>
              <a:t>Айболит</a:t>
            </a:r>
            <a:endParaRPr lang="ru-RU" sz="2400" dirty="0"/>
          </a:p>
        </p:txBody>
      </p:sp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0" y="4643446"/>
            <a:ext cx="3857620" cy="1944710"/>
          </a:xfrm>
          <a:prstGeom prst="ellipse">
            <a:avLst/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2400" b="1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-571536" y="4857760"/>
            <a:ext cx="5314959" cy="157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sz="3200" b="1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К. </a:t>
            </a:r>
            <a:r>
              <a:rPr kumimoji="0" lang="en-GB" sz="3200" b="1" i="0" u="none" strike="noStrike" kern="0" cap="none" spc="0" normalizeH="0" baseline="0" noProof="0" dirty="0" err="1" smtClean="0">
                <a:ln>
                  <a:noFill/>
                </a:ln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Чуковский</a:t>
            </a:r>
            <a:r>
              <a:rPr kumimoji="0" lang="en-GB" sz="3200" b="1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3200" b="1" i="0" u="none" strike="noStrike" kern="0" cap="none" spc="0" normalizeH="0" baseline="0" noProof="0" dirty="0" smtClean="0">
              <a:ln>
                <a:noFill/>
              </a:ln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sz="3200" b="1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«</a:t>
            </a:r>
            <a:r>
              <a:rPr kumimoji="0" lang="en-GB" sz="3200" b="1" i="0" u="none" strike="noStrike" kern="0" cap="none" spc="0" normalizeH="0" baseline="0" noProof="0" dirty="0" err="1" smtClean="0">
                <a:ln>
                  <a:noFill/>
                </a:ln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Доктор</a:t>
            </a:r>
            <a:r>
              <a:rPr kumimoji="0" lang="en-GB" sz="3200" b="1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3200" b="1" i="0" u="none" strike="noStrike" kern="0" cap="none" spc="0" normalizeH="0" baseline="0" noProof="0" dirty="0" err="1" smtClean="0">
                <a:ln>
                  <a:noFill/>
                </a:ln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Айболит</a:t>
            </a:r>
            <a:r>
              <a:rPr kumimoji="0" lang="en-GB" sz="3200" b="1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»</a:t>
            </a:r>
            <a:endParaRPr kumimoji="0" lang="en-GB" sz="3200" b="1" i="0" u="none" strike="noStrike" kern="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Управляющая кнопка: домой 8">
            <a:hlinkClick r:id="rId3" action="ppaction://hlinksldjump" highlightClick="1"/>
          </p:cNvPr>
          <p:cNvSpPr/>
          <p:nvPr/>
        </p:nvSpPr>
        <p:spPr>
          <a:xfrm>
            <a:off x="8072462" y="6101312"/>
            <a:ext cx="785786" cy="7566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/>
          <p:cNvSpPr>
            <a:spLocks noChangeArrowheads="1"/>
          </p:cNvSpPr>
          <p:nvPr/>
        </p:nvSpPr>
        <p:spPr bwMode="auto">
          <a:xfrm>
            <a:off x="288925" y="2003425"/>
            <a:ext cx="4718050" cy="2398713"/>
          </a:xfrm>
          <a:prstGeom prst="cloudCallout">
            <a:avLst>
              <a:gd name="adj1" fmla="val 66713"/>
              <a:gd name="adj2" fmla="val -32134"/>
            </a:avLst>
          </a:prstGeom>
          <a:solidFill>
            <a:srgbClr val="FFCCCC"/>
          </a:solidFill>
          <a:ln w="9360">
            <a:solidFill>
              <a:srgbClr val="333333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>
              <a:buClr>
                <a:srgbClr val="333333"/>
              </a:buClr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200" b="1" dirty="0" err="1">
                <a:solidFill>
                  <a:srgbClr val="80008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Фотоконкурс</a:t>
            </a:r>
            <a:r>
              <a:rPr lang="en-GB" sz="32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  <a:p>
            <a:pPr algn="ctr">
              <a:buClr>
                <a:srgbClr val="333333"/>
              </a:buClr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200" b="1" dirty="0" err="1">
                <a:solidFill>
                  <a:srgbClr val="80008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назовите</a:t>
            </a:r>
            <a:endParaRPr lang="en-GB" sz="3200" b="1" dirty="0">
              <a:solidFill>
                <a:srgbClr val="80008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buClr>
                <a:srgbClr val="333333"/>
              </a:buClr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200" b="1" dirty="0" err="1">
                <a:solidFill>
                  <a:srgbClr val="80008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героев</a:t>
            </a:r>
            <a:r>
              <a:rPr lang="en-GB" sz="32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sz="3200" b="1" dirty="0" err="1">
                <a:solidFill>
                  <a:srgbClr val="80008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сказок</a:t>
            </a:r>
            <a:endParaRPr lang="en-GB" sz="3200" b="1" dirty="0">
              <a:solidFill>
                <a:srgbClr val="80008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59450" y="1619250"/>
            <a:ext cx="3240088" cy="3419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40313" y="3959225"/>
            <a:ext cx="1552575" cy="1419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" name="Rectangle 12"/>
          <p:cNvSpPr>
            <a:spLocks noChangeArrowheads="1"/>
          </p:cNvSpPr>
          <p:nvPr/>
        </p:nvSpPr>
        <p:spPr bwMode="auto">
          <a:xfrm>
            <a:off x="7578725" y="6569075"/>
            <a:ext cx="1565275" cy="2889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400" b="1" dirty="0" smtClean="0">
                <a:solidFill>
                  <a:srgbClr val="FF0000"/>
                </a:solidFill>
                <a:hlinkClick r:id="rId4" action="ppaction://hlinkpres?slideindex=25&amp;slidetitle=Слайд 25"/>
              </a:rPr>
              <a:t>Продолжить</a:t>
            </a:r>
            <a:r>
              <a:rPr lang="ru-RU" sz="1400" b="1" dirty="0" smtClean="0">
                <a:solidFill>
                  <a:srgbClr val="FF0000"/>
                </a:solidFill>
              </a:rPr>
              <a:t> </a:t>
            </a:r>
            <a:r>
              <a:rPr lang="ru-RU" sz="1400" b="1" dirty="0">
                <a:solidFill>
                  <a:srgbClr val="FF0000"/>
                </a:solidFill>
              </a:rPr>
              <a:t>игру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02" y="2500306"/>
            <a:ext cx="2857520" cy="3938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02" y="2500306"/>
            <a:ext cx="3028955" cy="4051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02" y="3119433"/>
            <a:ext cx="2983185" cy="3738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71802" y="2928910"/>
            <a:ext cx="3143272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 descr="G:\сказки\картинки сказки\0_a4f92_5f32cf98_XL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14678" y="3000372"/>
            <a:ext cx="2797902" cy="3548064"/>
          </a:xfrm>
          <a:prstGeom prst="rect">
            <a:avLst/>
          </a:prstGeom>
          <a:noFill/>
        </p:spPr>
      </p:pic>
      <p:sp>
        <p:nvSpPr>
          <p:cNvPr id="8" name="Управляющая кнопка: домой 7">
            <a:hlinkClick r:id="rId7" action="ppaction://hlinksldjump" highlightClick="1"/>
          </p:cNvPr>
          <p:cNvSpPr/>
          <p:nvPr/>
        </p:nvSpPr>
        <p:spPr>
          <a:xfrm>
            <a:off x="8429652" y="6101312"/>
            <a:ext cx="714348" cy="7566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386 -0.123 L 0.33872 -0.38266 " pathEditMode="relative" rAng="0" ptsTypes="AA">
                                      <p:cBhvr>
                                        <p:cTn id="12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00" y="-13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0"/>
                            </p:stCondLst>
                            <p:childTnLst>
                              <p:par>
                                <p:cTn id="2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701 -0.29618 L -0.33229 -0.36948 " pathEditMode="relative" rAng="0" ptsTypes="AA">
                                      <p:cBhvr>
                                        <p:cTn id="21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00" y="-3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0"/>
                            </p:stCondLst>
                            <p:childTnLst>
                              <p:par>
                                <p:cTn id="29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3.98844E-6 L -0.29827 0.05619 " pathEditMode="relative" rAng="0" ptsTypes="AA">
                                      <p:cBhvr>
                                        <p:cTn id="30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900" y="2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0"/>
                            </p:stCondLst>
                            <p:childTnLst>
                              <p:par>
                                <p:cTn id="3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0"/>
                            </p:stCondLst>
                            <p:childTnLst>
                              <p:par>
                                <p:cTn id="38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15607E-6 L 0.35452 0.04902 " pathEditMode="relative" rAng="0" ptsTypes="AA">
                                      <p:cBhvr>
                                        <p:cTn id="39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00" y="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0"/>
                            </p:stCondLst>
                            <p:childTnLst>
                              <p:par>
                                <p:cTn id="47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15607E-7 L -0.00451 -0.22728 " pathEditMode="relative" rAng="0" ptsTypes="AA">
                                      <p:cBhvr>
                                        <p:cTn id="4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-11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/>
          <p:cNvSpPr>
            <a:spLocks noGrp="1" noChangeArrowheads="1"/>
          </p:cNvSpPr>
          <p:nvPr>
            <p:ph/>
          </p:nvPr>
        </p:nvSpPr>
        <p:spPr bwMode="auto">
          <a:xfrm>
            <a:off x="928662" y="2000240"/>
            <a:ext cx="4572032" cy="2926828"/>
          </a:xfrm>
          <a:prstGeom prst="cloudCallout">
            <a:avLst>
              <a:gd name="adj1" fmla="val 55249"/>
              <a:gd name="adj2" fmla="val -24501"/>
            </a:avLst>
          </a:prstGeom>
          <a:solidFill>
            <a:srgbClr val="FFCCCC"/>
          </a:solidFill>
          <a:ln w="9360">
            <a:solidFill>
              <a:srgbClr val="333333"/>
            </a:solidFill>
            <a:miter lim="800000"/>
            <a:headEnd/>
            <a:tailEnd/>
          </a:ln>
          <a:effectLst/>
        </p:spPr>
        <p:txBody>
          <a:bodyPr wrap="square" lIns="90000" tIns="46800" rIns="90000" bIns="46800" anchor="ctr">
            <a:spAutoFit/>
          </a:bodyPr>
          <a:lstStyle/>
          <a:p>
            <a:pPr algn="ctr">
              <a:buClr>
                <a:srgbClr val="333333"/>
              </a:buClr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5400" b="1" dirty="0" err="1">
                <a:solidFill>
                  <a:srgbClr val="80008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Чьи</a:t>
            </a:r>
            <a:r>
              <a:rPr lang="en-GB" sz="54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sz="5400" b="1" dirty="0" err="1">
                <a:solidFill>
                  <a:srgbClr val="80008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это</a:t>
            </a:r>
            <a:endParaRPr lang="en-GB" sz="5400" b="1" dirty="0">
              <a:solidFill>
                <a:srgbClr val="80008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buClr>
                <a:srgbClr val="333333"/>
              </a:buClr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5400" b="1" dirty="0" err="1">
                <a:solidFill>
                  <a:srgbClr val="80008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слова</a:t>
            </a:r>
            <a:r>
              <a:rPr lang="en-GB" sz="54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?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03912" y="1428736"/>
            <a:ext cx="3240088" cy="3419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4429132"/>
            <a:ext cx="1552575" cy="1419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" name="Стрелка вправо 5">
            <a:hlinkClick r:id="rId4" action="ppaction://hlinkpres?slideindex=27&amp;slidetitle=Слайд 27"/>
          </p:cNvPr>
          <p:cNvSpPr/>
          <p:nvPr/>
        </p:nvSpPr>
        <p:spPr>
          <a:xfrm>
            <a:off x="8072462" y="6429396"/>
            <a:ext cx="785818" cy="4286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214290"/>
            <a:ext cx="878684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  <a:buSzPct val="100000"/>
            </a:pPr>
            <a:r>
              <a:rPr lang="en-GB" sz="24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«Я </a:t>
            </a:r>
            <a:r>
              <a:rPr lang="en-GB" sz="2400" b="1" dirty="0" err="1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знал</a:t>
            </a:r>
            <a:r>
              <a:rPr lang="en-GB" sz="24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n-GB" sz="2400" b="1" dirty="0" err="1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что</a:t>
            </a:r>
            <a:r>
              <a:rPr lang="en-GB" sz="24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400" b="1" dirty="0" err="1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все</a:t>
            </a:r>
            <a:r>
              <a:rPr lang="en-GB" sz="24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400" b="1" dirty="0" err="1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так</a:t>
            </a:r>
            <a:r>
              <a:rPr lang="en-GB" sz="24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400" b="1" dirty="0" err="1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закончится</a:t>
            </a:r>
            <a:r>
              <a:rPr lang="en-GB" sz="24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en-GB" sz="2400" b="1" dirty="0" err="1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Уж</a:t>
            </a:r>
            <a:r>
              <a:rPr lang="en-GB" sz="24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400" b="1" dirty="0" err="1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больно</a:t>
            </a:r>
            <a:r>
              <a:rPr lang="en-GB" sz="24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400" b="1" dirty="0" err="1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ветхий</a:t>
            </a:r>
            <a:r>
              <a:rPr lang="en-GB" sz="24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я и </a:t>
            </a:r>
            <a:r>
              <a:rPr lang="en-GB" sz="2400" b="1" dirty="0" err="1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старый</a:t>
            </a:r>
            <a:r>
              <a:rPr lang="en-GB" sz="24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n-GB" sz="2400" b="1" dirty="0" err="1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сколько</a:t>
            </a:r>
            <a:r>
              <a:rPr lang="en-GB" sz="24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400" b="1" dirty="0" err="1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лет</a:t>
            </a:r>
            <a:r>
              <a:rPr lang="en-GB" sz="24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в </a:t>
            </a:r>
            <a:r>
              <a:rPr lang="en-GB" sz="2400" b="1" dirty="0" err="1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поле</a:t>
            </a:r>
            <a:r>
              <a:rPr lang="en-GB" sz="24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400" b="1" dirty="0" err="1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стою</a:t>
            </a:r>
            <a:r>
              <a:rPr lang="en-GB" sz="24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en-GB" sz="2400" b="1" dirty="0" err="1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Мечтал</a:t>
            </a:r>
            <a:r>
              <a:rPr lang="en-GB" sz="24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n-GB" sz="2400" b="1" dirty="0" err="1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конечно</a:t>
            </a:r>
            <a:r>
              <a:rPr lang="en-GB" sz="24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n-GB" sz="2400" b="1" dirty="0" err="1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чтобы</a:t>
            </a:r>
            <a:r>
              <a:rPr lang="en-GB" sz="24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400" b="1" dirty="0" err="1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во</a:t>
            </a:r>
            <a:r>
              <a:rPr lang="en-GB" sz="24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400" b="1" dirty="0" err="1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мне</a:t>
            </a:r>
            <a:r>
              <a:rPr lang="en-GB" sz="24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400" b="1" dirty="0" err="1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кто-то</a:t>
            </a:r>
            <a:r>
              <a:rPr lang="en-GB" sz="24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400" b="1" dirty="0" err="1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поселился</a:t>
            </a:r>
            <a:r>
              <a:rPr lang="en-GB" sz="24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,… </a:t>
            </a:r>
            <a:r>
              <a:rPr lang="en-GB" sz="2400" b="1" dirty="0" err="1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но</a:t>
            </a:r>
            <a:r>
              <a:rPr lang="en-GB" sz="24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400" b="1" dirty="0" err="1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их</a:t>
            </a:r>
            <a:r>
              <a:rPr lang="en-GB" sz="24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400" b="1" dirty="0" err="1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поселилось</a:t>
            </a:r>
            <a:r>
              <a:rPr lang="en-GB" sz="24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400" b="1" dirty="0" err="1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так</a:t>
            </a:r>
            <a:r>
              <a:rPr lang="en-GB" sz="24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400" b="1" dirty="0" err="1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много</a:t>
            </a:r>
            <a:r>
              <a:rPr lang="en-GB" sz="24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n-GB" sz="2400" b="1" dirty="0" err="1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что</a:t>
            </a:r>
            <a:r>
              <a:rPr lang="en-GB" sz="24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я </a:t>
            </a:r>
            <a:r>
              <a:rPr lang="en-GB" sz="2400" b="1" dirty="0" err="1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просто</a:t>
            </a:r>
            <a:r>
              <a:rPr lang="en-GB" sz="24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400" b="1" dirty="0" err="1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не</a:t>
            </a:r>
            <a:r>
              <a:rPr lang="en-GB" sz="24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400" b="1" dirty="0" err="1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выдержал</a:t>
            </a:r>
            <a:r>
              <a:rPr lang="en-GB" sz="24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и </a:t>
            </a:r>
            <a:r>
              <a:rPr lang="en-GB" sz="2400" b="1" dirty="0" err="1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рухнул</a:t>
            </a:r>
            <a:r>
              <a:rPr lang="en-GB" sz="24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…»</a:t>
            </a:r>
            <a:r>
              <a:rPr lang="en-GB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buClr>
                <a:srgbClr val="000000"/>
              </a:buClr>
              <a:buSzPct val="100000"/>
            </a:pPr>
            <a:r>
              <a:rPr lang="en-GB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</a:t>
            </a:r>
            <a:r>
              <a:rPr lang="en-GB" sz="2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3200" b="1" dirty="0" err="1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Теремок</a:t>
            </a:r>
            <a:endParaRPr lang="en-GB" b="1" dirty="0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74744" y="2500306"/>
            <a:ext cx="4669256" cy="4357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3786190"/>
            <a:ext cx="4429156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Русская</a:t>
            </a:r>
            <a:r>
              <a:rPr kumimoji="0" lang="en-GB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народная</a:t>
            </a:r>
            <a:r>
              <a:rPr kumimoji="0" lang="en-GB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сказка</a:t>
            </a:r>
            <a:r>
              <a:rPr kumimoji="0" lang="en-GB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«</a:t>
            </a:r>
            <a:r>
              <a:rPr kumimoji="0" lang="en-GB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Теремок</a:t>
            </a:r>
            <a:r>
              <a:rPr kumimoji="0" lang="en-GB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»</a:t>
            </a: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трелка вправо 5">
            <a:hlinkClick r:id="rId3" action="ppaction://hlinkpres?slideindex=28&amp;slidetitle=Слайд 28"/>
          </p:cNvPr>
          <p:cNvSpPr/>
          <p:nvPr/>
        </p:nvSpPr>
        <p:spPr>
          <a:xfrm>
            <a:off x="8215338" y="6373368"/>
            <a:ext cx="92866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571472" y="285728"/>
            <a:ext cx="8358246" cy="2401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Constantia" pitchFamily="16" charset="0"/>
              <a:buNone/>
              <a:tabLst/>
              <a:defRPr/>
            </a:pP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«Я, </a:t>
            </a:r>
            <a:r>
              <a:rPr kumimoji="0" lang="en-GB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конечно</a:t>
            </a: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GB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готова</a:t>
            </a: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выполнить</a:t>
            </a: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любое</a:t>
            </a: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ее</a:t>
            </a: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желание</a:t>
            </a: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. </a:t>
            </a:r>
            <a:r>
              <a:rPr kumimoji="0" lang="en-GB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Ведь</a:t>
            </a: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ее</a:t>
            </a: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муж</a:t>
            </a: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спас</a:t>
            </a: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мне</a:t>
            </a: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жизнь</a:t>
            </a: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. </a:t>
            </a:r>
            <a:r>
              <a:rPr kumimoji="0" lang="en-GB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Но</a:t>
            </a: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чем</a:t>
            </a: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больше</a:t>
            </a: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человеку</a:t>
            </a: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даешь</a:t>
            </a: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GB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тем</a:t>
            </a: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больше</a:t>
            </a: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ему</a:t>
            </a: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хочется</a:t>
            </a: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. </a:t>
            </a:r>
            <a:r>
              <a:rPr kumimoji="0" lang="en-GB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Вот</a:t>
            </a: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и </a:t>
            </a:r>
            <a:r>
              <a:rPr kumimoji="0" lang="en-GB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приходиться</a:t>
            </a: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таким</a:t>
            </a: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людям</a:t>
            </a: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оставаться</a:t>
            </a: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у </a:t>
            </a:r>
            <a:r>
              <a:rPr kumimoji="0" lang="en-GB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разбитого</a:t>
            </a: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корыта</a:t>
            </a: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».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Constantia" pitchFamily="16" charset="0"/>
              <a:buNone/>
              <a:tabLst/>
              <a:defRPr/>
            </a:pPr>
            <a:endParaRPr kumimoji="0" lang="ru-RU" sz="28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Constantia" pitchFamily="16" charset="0"/>
              <a:buNone/>
              <a:tabLst/>
              <a:defRPr/>
            </a:pPr>
            <a:r>
              <a:rPr kumimoji="0" lang="en-GB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Золотая</a:t>
            </a: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рыбка</a:t>
            </a:r>
            <a:endParaRPr kumimoji="0" lang="en-GB" sz="2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2995049"/>
            <a:ext cx="5143504" cy="3862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14282" y="4429132"/>
            <a:ext cx="350046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А. </a:t>
            </a:r>
            <a:r>
              <a:rPr lang="en-GB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Пушкин</a:t>
            </a:r>
            <a:r>
              <a:rPr lang="en-GB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ru-RU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/>
            <a:r>
              <a:rPr lang="en-GB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GB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</a:t>
            </a:r>
            <a:r>
              <a:rPr lang="en-GB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Сказка</a:t>
            </a:r>
            <a:r>
              <a:rPr lang="en-GB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о </a:t>
            </a:r>
            <a:r>
              <a:rPr lang="en-GB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рыбаке</a:t>
            </a:r>
            <a:r>
              <a:rPr lang="en-GB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и </a:t>
            </a:r>
            <a:r>
              <a:rPr lang="en-GB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рыбке</a:t>
            </a:r>
            <a:r>
              <a:rPr lang="en-GB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»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6" name="Стрелка вправо 5">
            <a:hlinkClick r:id="rId3" action="ppaction://hlinkpres?slideindex=29&amp;slidetitle=Слайд 29"/>
          </p:cNvPr>
          <p:cNvSpPr/>
          <p:nvPr/>
        </p:nvSpPr>
        <p:spPr>
          <a:xfrm>
            <a:off x="7929586" y="6572272"/>
            <a:ext cx="1214414" cy="2857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214290"/>
            <a:ext cx="892971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000000"/>
              </a:buClr>
              <a:buSzPct val="100000"/>
            </a:pPr>
            <a:r>
              <a:rPr lang="en-GB" sz="2400" b="1" dirty="0" smtClean="0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«Я </a:t>
            </a:r>
            <a:r>
              <a:rPr lang="en-GB" sz="2400" b="1" dirty="0" err="1" smtClean="0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решил</a:t>
            </a:r>
            <a:r>
              <a:rPr lang="en-GB" sz="2400" b="1" dirty="0" smtClean="0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400" b="1" dirty="0" err="1" smtClean="0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просто</a:t>
            </a:r>
            <a:r>
              <a:rPr lang="en-GB" sz="2400" b="1" dirty="0" smtClean="0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400" b="1" dirty="0" err="1" smtClean="0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путешествовать</a:t>
            </a:r>
            <a:r>
              <a:rPr lang="en-GB" sz="2400" b="1" dirty="0" smtClean="0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400" b="1" dirty="0" err="1" smtClean="0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</a:t>
            </a:r>
            <a:r>
              <a:rPr lang="en-GB" sz="2400" b="1" dirty="0" smtClean="0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400" b="1" dirty="0" err="1" smtClean="0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свету</a:t>
            </a:r>
            <a:r>
              <a:rPr lang="en-GB" sz="2400" b="1" dirty="0" smtClean="0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и </a:t>
            </a:r>
            <a:r>
              <a:rPr lang="en-GB" sz="2400" b="1" dirty="0" err="1" smtClean="0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не</a:t>
            </a:r>
            <a:r>
              <a:rPr lang="en-GB" sz="2400" b="1" dirty="0" smtClean="0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400" b="1" dirty="0" err="1" smtClean="0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знал</a:t>
            </a:r>
            <a:r>
              <a:rPr lang="en-GB" sz="2400" b="1" dirty="0" smtClean="0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n-GB" sz="2400" b="1" dirty="0" err="1" smtClean="0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что</a:t>
            </a:r>
            <a:r>
              <a:rPr lang="en-GB" sz="2400" b="1" dirty="0" smtClean="0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400" b="1" dirty="0" err="1" smtClean="0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все</a:t>
            </a:r>
            <a:r>
              <a:rPr lang="en-GB" sz="2400" b="1" dirty="0" smtClean="0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400" b="1" dirty="0" err="1" smtClean="0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так</a:t>
            </a:r>
            <a:r>
              <a:rPr lang="en-GB" sz="2400" b="1" dirty="0" smtClean="0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400" b="1" dirty="0" err="1" smtClean="0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обернется</a:t>
            </a:r>
            <a:r>
              <a:rPr lang="en-GB" sz="2400" b="1" dirty="0" smtClean="0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Я </a:t>
            </a:r>
            <a:r>
              <a:rPr lang="en-GB" sz="2400" b="1" dirty="0" err="1" smtClean="0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думал</a:t>
            </a:r>
            <a:r>
              <a:rPr lang="en-GB" sz="2400" b="1" dirty="0" smtClean="0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n-GB" sz="2400" b="1" dirty="0" err="1" smtClean="0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что</a:t>
            </a:r>
            <a:r>
              <a:rPr lang="en-GB" sz="2400" b="1" dirty="0" smtClean="0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400" b="1" dirty="0" err="1" smtClean="0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все</a:t>
            </a:r>
            <a:r>
              <a:rPr lang="en-GB" sz="2400" b="1" dirty="0" smtClean="0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400" b="1" dirty="0" err="1" smtClean="0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такие</a:t>
            </a:r>
            <a:r>
              <a:rPr lang="en-GB" sz="2400" b="1" dirty="0" smtClean="0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400" b="1" dirty="0" err="1" smtClean="0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добрые</a:t>
            </a:r>
            <a:r>
              <a:rPr lang="en-GB" sz="2400" b="1" dirty="0" smtClean="0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n-GB" sz="2400" b="1" dirty="0" err="1" smtClean="0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как</a:t>
            </a:r>
            <a:r>
              <a:rPr lang="en-GB" sz="2400" b="1" dirty="0" smtClean="0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400" b="1" dirty="0" err="1" smtClean="0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мои</a:t>
            </a:r>
            <a:r>
              <a:rPr lang="en-GB" sz="2400" b="1" dirty="0" smtClean="0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400" b="1" dirty="0" err="1" smtClean="0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Бабушка</a:t>
            </a:r>
            <a:r>
              <a:rPr lang="en-GB" sz="2400" b="1" dirty="0" smtClean="0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и </a:t>
            </a:r>
            <a:r>
              <a:rPr lang="en-GB" sz="2400" b="1" dirty="0" err="1" smtClean="0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Дедушка</a:t>
            </a:r>
            <a:r>
              <a:rPr lang="en-GB" sz="2400" b="1" dirty="0" smtClean="0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en-GB" sz="2400" b="1" dirty="0" err="1" smtClean="0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Но</a:t>
            </a:r>
            <a:r>
              <a:rPr lang="en-GB" sz="2400" b="1" dirty="0" smtClean="0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400" b="1" dirty="0" err="1" smtClean="0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оказалось</a:t>
            </a:r>
            <a:r>
              <a:rPr lang="en-GB" sz="2400" b="1" dirty="0" smtClean="0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n-GB" sz="2400" b="1" dirty="0" err="1" smtClean="0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что</a:t>
            </a:r>
            <a:r>
              <a:rPr lang="en-GB" sz="2400" b="1" dirty="0" smtClean="0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в </a:t>
            </a:r>
            <a:r>
              <a:rPr lang="en-GB" sz="2400" b="1" dirty="0" err="1" smtClean="0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этом</a:t>
            </a:r>
            <a:r>
              <a:rPr lang="en-GB" sz="2400" b="1" dirty="0" smtClean="0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400" b="1" dirty="0" err="1" smtClean="0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мире</a:t>
            </a:r>
            <a:r>
              <a:rPr lang="en-GB" sz="2400" b="1" dirty="0" smtClean="0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400" b="1" dirty="0" err="1" smtClean="0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живут</a:t>
            </a:r>
            <a:r>
              <a:rPr lang="en-GB" sz="2400" b="1" dirty="0" smtClean="0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и </a:t>
            </a:r>
            <a:r>
              <a:rPr lang="en-GB" sz="2400" b="1" dirty="0" err="1" smtClean="0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злые</a:t>
            </a:r>
            <a:r>
              <a:rPr lang="en-GB" sz="2400" b="1" dirty="0" smtClean="0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и </a:t>
            </a:r>
            <a:r>
              <a:rPr lang="en-GB" sz="2400" b="1" dirty="0" err="1" smtClean="0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жестокие</a:t>
            </a:r>
            <a:r>
              <a:rPr lang="en-GB" sz="2400" b="1" dirty="0" smtClean="0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и </a:t>
            </a:r>
            <a:r>
              <a:rPr lang="en-GB" sz="2400" b="1" dirty="0" err="1" smtClean="0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хитрые</a:t>
            </a:r>
            <a:r>
              <a:rPr lang="en-GB" sz="2400" b="1" dirty="0" smtClean="0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…»</a:t>
            </a:r>
          </a:p>
          <a:p>
            <a:pPr algn="ctr">
              <a:buClr>
                <a:srgbClr val="000000"/>
              </a:buClr>
              <a:buSzPct val="100000"/>
            </a:pPr>
            <a:r>
              <a:rPr lang="en-GB" sz="2400" b="1" dirty="0" smtClean="0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</a:t>
            </a:r>
            <a:endParaRPr lang="ru-RU" sz="2400" b="1" dirty="0" smtClean="0">
              <a:solidFill>
                <a:srgbClr val="5E11A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buClr>
                <a:srgbClr val="000000"/>
              </a:buClr>
              <a:buSzPct val="100000"/>
            </a:pPr>
            <a:r>
              <a:rPr lang="en-GB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  </a:t>
            </a:r>
            <a:r>
              <a:rPr lang="en-GB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Колобок</a:t>
            </a:r>
            <a:endParaRPr lang="en-GB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29104" y="3143248"/>
            <a:ext cx="4814896" cy="3714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428596" y="3214686"/>
            <a:ext cx="48577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Русская</a:t>
            </a:r>
            <a:r>
              <a:rPr lang="en-GB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народная</a:t>
            </a:r>
            <a:r>
              <a:rPr lang="en-GB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сказка</a:t>
            </a:r>
            <a:r>
              <a:rPr lang="en-GB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«</a:t>
            </a:r>
            <a:r>
              <a:rPr lang="en-GB" sz="2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Колобок</a:t>
            </a:r>
            <a:r>
              <a:rPr lang="en-GB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»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8429652" y="6215082"/>
            <a:ext cx="714348" cy="64291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6084888" y="2276475"/>
            <a:ext cx="2808287" cy="38877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099" name="AutoShape 12"/>
          <p:cNvSpPr>
            <a:spLocks noChangeArrowheads="1"/>
          </p:cNvSpPr>
          <p:nvPr/>
        </p:nvSpPr>
        <p:spPr bwMode="auto">
          <a:xfrm>
            <a:off x="468313" y="1773238"/>
            <a:ext cx="4895850" cy="1728787"/>
          </a:xfrm>
          <a:prstGeom prst="horizontalScrol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0" name="Rectangle 7"/>
          <p:cNvSpPr>
            <a:spLocks noChangeArrowheads="1"/>
          </p:cNvSpPr>
          <p:nvPr/>
        </p:nvSpPr>
        <p:spPr bwMode="auto">
          <a:xfrm>
            <a:off x="0" y="0"/>
            <a:ext cx="9144000" cy="14843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1476375" y="333375"/>
            <a:ext cx="576103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latin typeface="Georgia" pitchFamily="18" charset="0"/>
              </a:rPr>
              <a:t>Вспомни, кто говорил такие волшебные слова: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684213" y="2060575"/>
            <a:ext cx="468153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/>
              <a:t>По щучьему веленью, по моему хотенью.</a:t>
            </a:r>
          </a:p>
        </p:txBody>
      </p:sp>
      <p:pic>
        <p:nvPicPr>
          <p:cNvPr id="2057" name="Picture 9" descr="Векторный клипарт - емеля и щу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4300" y="3500438"/>
            <a:ext cx="1590675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93042204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425" y="2276475"/>
            <a:ext cx="2608263" cy="388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61" name="Oval 13"/>
          <p:cNvSpPr>
            <a:spLocks noChangeArrowheads="1"/>
          </p:cNvSpPr>
          <p:nvPr/>
        </p:nvSpPr>
        <p:spPr bwMode="auto">
          <a:xfrm>
            <a:off x="395288" y="4581525"/>
            <a:ext cx="3527425" cy="15113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Емеля.</a:t>
            </a:r>
          </a:p>
          <a:p>
            <a:pPr algn="ctr"/>
            <a:r>
              <a:rPr lang="ru-RU" sz="2000"/>
              <a:t>Русская народная сказка</a:t>
            </a:r>
          </a:p>
          <a:p>
            <a:pPr algn="ctr"/>
            <a:r>
              <a:rPr lang="ru-RU" sz="2000"/>
              <a:t>«По щучьему велению»</a:t>
            </a:r>
          </a:p>
          <a:p>
            <a:pPr algn="ctr"/>
            <a:endParaRPr lang="ru-RU" sz="2000"/>
          </a:p>
        </p:txBody>
      </p:sp>
      <p:sp>
        <p:nvSpPr>
          <p:cNvPr id="2063" name="Rectangle 15">
            <a:hlinkClick r:id="rId4" action="ppaction://hlinkpres?slideindex=4&amp;slidetitle=Слайд 4"/>
          </p:cNvPr>
          <p:cNvSpPr>
            <a:spLocks noChangeArrowheads="1"/>
          </p:cNvSpPr>
          <p:nvPr/>
        </p:nvSpPr>
        <p:spPr bwMode="auto">
          <a:xfrm>
            <a:off x="7380288" y="6381750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400" b="1" dirty="0" smtClean="0">
                <a:solidFill>
                  <a:srgbClr val="FF0000"/>
                </a:solidFill>
              </a:rPr>
              <a:t>Продолжить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2" grpId="0" animBg="1"/>
      <p:bldP spid="2061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6988"/>
            <a:ext cx="8213725" cy="1284287"/>
          </a:xfrm>
          <a:ln/>
        </p:spPr>
        <p:txBody>
          <a:bodyPr lIns="0" tIns="0" rIns="0" bIns="0" anchor="ctr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6000" b="1">
                <a:solidFill>
                  <a:srgbClr val="6B009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Проверь себя</a:t>
            </a:r>
          </a:p>
        </p:txBody>
      </p:sp>
      <p:pic>
        <p:nvPicPr>
          <p:cNvPr id="593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59450" y="1619250"/>
            <a:ext cx="3240088" cy="3419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59396" name="AutoShape 4"/>
          <p:cNvSpPr>
            <a:spLocks noChangeArrowheads="1"/>
          </p:cNvSpPr>
          <p:nvPr/>
        </p:nvSpPr>
        <p:spPr bwMode="auto">
          <a:xfrm>
            <a:off x="180975" y="1816100"/>
            <a:ext cx="4718050" cy="2681288"/>
          </a:xfrm>
          <a:prstGeom prst="cloudCallout">
            <a:avLst>
              <a:gd name="adj1" fmla="val 66713"/>
              <a:gd name="adj2" fmla="val -28704"/>
            </a:avLst>
          </a:prstGeom>
          <a:solidFill>
            <a:srgbClr val="FFCCCC"/>
          </a:solidFill>
          <a:ln w="9360">
            <a:solidFill>
              <a:srgbClr val="333333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>
              <a:buClr>
                <a:srgbClr val="333333"/>
              </a:buClr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600" b="1">
                <a:solidFill>
                  <a:srgbClr val="80008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Выбери </a:t>
            </a:r>
          </a:p>
          <a:p>
            <a:pPr algn="ctr">
              <a:buClr>
                <a:srgbClr val="333333"/>
              </a:buClr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600" b="1">
                <a:solidFill>
                  <a:srgbClr val="80008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правильные</a:t>
            </a:r>
          </a:p>
          <a:p>
            <a:pPr algn="ctr">
              <a:buClr>
                <a:srgbClr val="333333"/>
              </a:buClr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600" b="1">
                <a:solidFill>
                  <a:srgbClr val="80008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ответы</a:t>
            </a:r>
          </a:p>
        </p:txBody>
      </p:sp>
      <p:pic>
        <p:nvPicPr>
          <p:cNvPr id="5939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40313" y="3959225"/>
            <a:ext cx="1552575" cy="1419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" name="Rectangle 12">
            <a:hlinkClick r:id="rId5" action="ppaction://hlinkpres?slideindex=31&amp;slidetitle=Какое  произведение является сказкой?"/>
          </p:cNvPr>
          <p:cNvSpPr>
            <a:spLocks noChangeArrowheads="1"/>
          </p:cNvSpPr>
          <p:nvPr/>
        </p:nvSpPr>
        <p:spPr bwMode="auto">
          <a:xfrm>
            <a:off x="5929322" y="6215082"/>
            <a:ext cx="1565275" cy="288925"/>
          </a:xfrm>
          <a:prstGeom prst="rect">
            <a:avLst/>
          </a:prstGeom>
          <a:solidFill>
            <a:srgbClr val="FF0000"/>
          </a:soli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 dirty="0" smtClean="0">
                <a:solidFill>
                  <a:srgbClr val="FF0000"/>
                </a:solidFill>
                <a:hlinkClick r:id="rId5" action="ppaction://hlinkpres?slideindex=31&amp;slidetitle=Какое  произведение является сказкой?"/>
              </a:rPr>
              <a:t>Начать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Tm="5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1"/>
          <p:cNvSpPr>
            <a:spLocks noGrp="1" noChangeArrowheads="1"/>
          </p:cNvSpPr>
          <p:nvPr>
            <p:ph type="title"/>
          </p:nvPr>
        </p:nvSpPr>
        <p:spPr>
          <a:xfrm>
            <a:off x="425450" y="246063"/>
            <a:ext cx="8213725" cy="1646237"/>
          </a:xfrm>
          <a:ln/>
        </p:spPr>
        <p:txBody>
          <a:bodyPr lIns="0" tIns="0" rIns="0" bIns="0" anchor="ctr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5400" b="1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Какое  произведение </a:t>
            </a:r>
            <a:r>
              <a:rPr lang="ru-RU" sz="5400" b="1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является</a:t>
            </a:r>
            <a:r>
              <a:rPr lang="en-GB" sz="5400" b="1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сказкой?</a:t>
            </a:r>
          </a:p>
        </p:txBody>
      </p:sp>
      <p:sp>
        <p:nvSpPr>
          <p:cNvPr id="60418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606425" y="1547813"/>
            <a:ext cx="8213725" cy="4572000"/>
          </a:xfrm>
          <a:prstGeom prst="rect">
            <a:avLst/>
          </a:prstGeom>
          <a:noFill/>
          <a:ln/>
        </p:spPr>
        <p:txBody>
          <a:bodyPr lIns="0" tIns="0" rIns="0" bIns="0" anchor="ctr"/>
          <a:lstStyle/>
          <a:p>
            <a:pPr marL="0" indent="0">
              <a:buFont typeface="Wingdings 2" pitchFamily="18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5400" b="1" dirty="0">
                <a:solidFill>
                  <a:srgbClr val="800080"/>
                </a:solidFill>
              </a:rPr>
              <a:t>     </a:t>
            </a:r>
            <a:r>
              <a:rPr lang="en-GB" sz="5400" b="1" dirty="0" err="1">
                <a:solidFill>
                  <a:srgbClr val="800080"/>
                </a:solidFill>
              </a:rPr>
              <a:t>Заплатка</a:t>
            </a:r>
            <a:endParaRPr lang="en-GB" sz="5400" b="1" dirty="0">
              <a:solidFill>
                <a:srgbClr val="800080"/>
              </a:solidFill>
            </a:endParaRPr>
          </a:p>
          <a:p>
            <a:pPr marL="0" indent="0" algn="ctr">
              <a:buFont typeface="Wingdings 2" pitchFamily="18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5400" b="1" dirty="0" err="1">
                <a:solidFill>
                  <a:srgbClr val="800080"/>
                </a:solidFill>
              </a:rPr>
              <a:t>Лебедь</a:t>
            </a:r>
            <a:r>
              <a:rPr lang="en-GB" sz="5400" b="1" dirty="0">
                <a:solidFill>
                  <a:srgbClr val="800080"/>
                </a:solidFill>
              </a:rPr>
              <a:t>, </a:t>
            </a:r>
            <a:r>
              <a:rPr lang="en-GB" sz="5400" b="1" dirty="0" err="1" smtClean="0">
                <a:solidFill>
                  <a:srgbClr val="800080"/>
                </a:solidFill>
              </a:rPr>
              <a:t>Рак</a:t>
            </a:r>
            <a:r>
              <a:rPr lang="ru-RU" sz="5400" b="1" dirty="0" smtClean="0">
                <a:solidFill>
                  <a:srgbClr val="800080"/>
                </a:solidFill>
              </a:rPr>
              <a:t> </a:t>
            </a:r>
            <a:r>
              <a:rPr lang="en-GB" sz="5400" b="1" dirty="0" smtClean="0">
                <a:solidFill>
                  <a:srgbClr val="800080"/>
                </a:solidFill>
              </a:rPr>
              <a:t>и</a:t>
            </a:r>
            <a:r>
              <a:rPr lang="ru-RU" sz="5400" b="1" dirty="0" smtClean="0">
                <a:solidFill>
                  <a:srgbClr val="800080"/>
                </a:solidFill>
              </a:rPr>
              <a:t> </a:t>
            </a:r>
            <a:r>
              <a:rPr lang="en-GB" sz="5400" b="1" dirty="0" err="1" smtClean="0">
                <a:solidFill>
                  <a:srgbClr val="800080"/>
                </a:solidFill>
              </a:rPr>
              <a:t>Щука</a:t>
            </a:r>
            <a:endParaRPr lang="en-GB" sz="5400" b="1" dirty="0">
              <a:solidFill>
                <a:srgbClr val="800080"/>
              </a:solidFill>
            </a:endParaRPr>
          </a:p>
          <a:p>
            <a:pPr marL="0" indent="0" algn="ctr">
              <a:buFont typeface="Wingdings 2" pitchFamily="18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5400" b="1" dirty="0">
                <a:solidFill>
                  <a:srgbClr val="800080"/>
                </a:solidFill>
              </a:rPr>
              <a:t>   </a:t>
            </a:r>
            <a:r>
              <a:rPr lang="en-GB" sz="5400" b="1" dirty="0" err="1">
                <a:solidFill>
                  <a:srgbClr val="800080"/>
                </a:solidFill>
              </a:rPr>
              <a:t>Маленькие</a:t>
            </a:r>
            <a:r>
              <a:rPr lang="en-GB" sz="5400" b="1" dirty="0">
                <a:solidFill>
                  <a:srgbClr val="800080"/>
                </a:solidFill>
              </a:rPr>
              <a:t> </a:t>
            </a:r>
            <a:r>
              <a:rPr lang="en-GB" sz="5400" b="1" dirty="0" err="1">
                <a:solidFill>
                  <a:srgbClr val="800080"/>
                </a:solidFill>
              </a:rPr>
              <a:t>человечки</a:t>
            </a:r>
            <a:endParaRPr lang="en-GB" sz="5400" b="1" dirty="0">
              <a:solidFill>
                <a:srgbClr val="800080"/>
              </a:solidFill>
            </a:endParaRPr>
          </a:p>
        </p:txBody>
      </p:sp>
      <p:sp>
        <p:nvSpPr>
          <p:cNvPr id="60419" name="AutoShape 3"/>
          <p:cNvSpPr>
            <a:spLocks noChangeArrowheads="1"/>
          </p:cNvSpPr>
          <p:nvPr/>
        </p:nvSpPr>
        <p:spPr bwMode="auto">
          <a:xfrm>
            <a:off x="539750" y="2700338"/>
            <a:ext cx="360363" cy="539750"/>
          </a:xfrm>
          <a:prstGeom prst="triangle">
            <a:avLst>
              <a:gd name="adj" fmla="val 50000"/>
            </a:avLst>
          </a:prstGeom>
          <a:solidFill>
            <a:srgbClr val="FF00FF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0420" name="Oval 4"/>
          <p:cNvSpPr>
            <a:spLocks noChangeArrowheads="1"/>
          </p:cNvSpPr>
          <p:nvPr/>
        </p:nvSpPr>
        <p:spPr bwMode="auto">
          <a:xfrm>
            <a:off x="539750" y="3722688"/>
            <a:ext cx="360363" cy="360362"/>
          </a:xfrm>
          <a:prstGeom prst="ellipse">
            <a:avLst/>
          </a:prstGeom>
          <a:solidFill>
            <a:srgbClr val="FF00FF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0421" name="Rectangle 5"/>
          <p:cNvSpPr>
            <a:spLocks noChangeArrowheads="1"/>
          </p:cNvSpPr>
          <p:nvPr/>
        </p:nvSpPr>
        <p:spPr bwMode="auto">
          <a:xfrm>
            <a:off x="539750" y="4679950"/>
            <a:ext cx="360363" cy="360363"/>
          </a:xfrm>
          <a:prstGeom prst="rect">
            <a:avLst/>
          </a:prstGeom>
          <a:solidFill>
            <a:srgbClr val="FF00FF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0423" name="AutoShape 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812088" y="5949950"/>
            <a:ext cx="863600" cy="431800"/>
          </a:xfrm>
          <a:prstGeom prst="actionButtonForwardNext">
            <a:avLst/>
          </a:prstGeom>
          <a:solidFill>
            <a:srgbClr val="FF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"/>
          <p:cNvSpPr>
            <a:spLocks noGrp="1" noChangeArrowheads="1"/>
          </p:cNvSpPr>
          <p:nvPr>
            <p:ph type="title"/>
          </p:nvPr>
        </p:nvSpPr>
        <p:spPr>
          <a:xfrm>
            <a:off x="425450" y="425450"/>
            <a:ext cx="8213725" cy="1646238"/>
          </a:xfrm>
          <a:ln/>
        </p:spPr>
        <p:txBody>
          <a:bodyPr lIns="0" tIns="0" rIns="0" bIns="0" anchor="ctr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5400" b="1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Какая сказка является народной?</a:t>
            </a:r>
          </a:p>
        </p:txBody>
      </p:sp>
      <p:sp>
        <p:nvSpPr>
          <p:cNvPr id="61442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425450" y="1619250"/>
            <a:ext cx="8213725" cy="4572000"/>
          </a:xfrm>
          <a:prstGeom prst="rect">
            <a:avLst/>
          </a:prstGeom>
          <a:noFill/>
          <a:ln/>
        </p:spPr>
        <p:txBody>
          <a:bodyPr lIns="0" tIns="0" rIns="0" bIns="0" anchor="ctr"/>
          <a:lstStyle/>
          <a:p>
            <a:pPr marL="0" indent="0">
              <a:buFont typeface="Wingdings 2" pitchFamily="18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5400" b="1">
                <a:solidFill>
                  <a:srgbClr val="800080"/>
                </a:solidFill>
              </a:rPr>
              <a:t>     Девочка Снегурочка</a:t>
            </a:r>
          </a:p>
          <a:p>
            <a:pPr marL="0" indent="0">
              <a:buFont typeface="Wingdings 2" pitchFamily="18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5400" b="1">
                <a:solidFill>
                  <a:srgbClr val="800080"/>
                </a:solidFill>
              </a:rPr>
              <a:t>     Снегурочка</a:t>
            </a:r>
          </a:p>
          <a:p>
            <a:pPr marL="0" indent="0">
              <a:buFont typeface="Wingdings 2" pitchFamily="18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5400" b="1">
                <a:solidFill>
                  <a:srgbClr val="800080"/>
                </a:solidFill>
              </a:rPr>
              <a:t>     Кот в сапогах</a:t>
            </a:r>
          </a:p>
        </p:txBody>
      </p:sp>
      <p:sp>
        <p:nvSpPr>
          <p:cNvPr id="61443" name="AutoShape 3"/>
          <p:cNvSpPr>
            <a:spLocks noChangeArrowheads="1"/>
          </p:cNvSpPr>
          <p:nvPr/>
        </p:nvSpPr>
        <p:spPr bwMode="auto">
          <a:xfrm>
            <a:off x="539750" y="2700338"/>
            <a:ext cx="360363" cy="539750"/>
          </a:xfrm>
          <a:prstGeom prst="triangle">
            <a:avLst>
              <a:gd name="adj" fmla="val 50000"/>
            </a:avLst>
          </a:prstGeom>
          <a:solidFill>
            <a:srgbClr val="FF00FF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444" name="Oval 4"/>
          <p:cNvSpPr>
            <a:spLocks noChangeArrowheads="1"/>
          </p:cNvSpPr>
          <p:nvPr/>
        </p:nvSpPr>
        <p:spPr bwMode="auto">
          <a:xfrm>
            <a:off x="539750" y="3779838"/>
            <a:ext cx="360363" cy="360362"/>
          </a:xfrm>
          <a:prstGeom prst="ellipse">
            <a:avLst/>
          </a:prstGeom>
          <a:solidFill>
            <a:srgbClr val="FF00FF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445" name="Rectangle 5"/>
          <p:cNvSpPr>
            <a:spLocks noChangeArrowheads="1"/>
          </p:cNvSpPr>
          <p:nvPr/>
        </p:nvSpPr>
        <p:spPr bwMode="auto">
          <a:xfrm>
            <a:off x="539750" y="4679950"/>
            <a:ext cx="360363" cy="360363"/>
          </a:xfrm>
          <a:prstGeom prst="rect">
            <a:avLst/>
          </a:prstGeom>
          <a:solidFill>
            <a:srgbClr val="FF00FF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447" name="AutoShape 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812088" y="5949950"/>
            <a:ext cx="863600" cy="431800"/>
          </a:xfrm>
          <a:prstGeom prst="actionButtonForwardNext">
            <a:avLst/>
          </a:prstGeom>
          <a:solidFill>
            <a:srgbClr val="FF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1"/>
          <p:cNvSpPr>
            <a:spLocks noGrp="1" noChangeArrowheads="1"/>
          </p:cNvSpPr>
          <p:nvPr>
            <p:ph type="title"/>
          </p:nvPr>
        </p:nvSpPr>
        <p:spPr>
          <a:xfrm>
            <a:off x="425450" y="179388"/>
            <a:ext cx="8213725" cy="1646237"/>
          </a:xfrm>
          <a:ln/>
        </p:spPr>
        <p:txBody>
          <a:bodyPr lIns="0" tIns="0" rIns="0" bIns="0" anchor="ctr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5400" b="1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Какая сказка является авторской?</a:t>
            </a:r>
          </a:p>
        </p:txBody>
      </p:sp>
      <p:sp>
        <p:nvSpPr>
          <p:cNvPr id="62466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425450" y="2286000"/>
            <a:ext cx="8213725" cy="4572000"/>
          </a:xfrm>
          <a:prstGeom prst="rect">
            <a:avLst/>
          </a:prstGeom>
          <a:noFill/>
          <a:ln/>
        </p:spPr>
        <p:txBody>
          <a:bodyPr lIns="0" tIns="0" rIns="0" bIns="0" anchor="ctr"/>
          <a:lstStyle/>
          <a:p>
            <a:pPr marL="0" indent="0">
              <a:buFont typeface="Wingdings 2" pitchFamily="18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5400" b="1">
                <a:solidFill>
                  <a:srgbClr val="800080"/>
                </a:solidFill>
              </a:rPr>
              <a:t>      Три поросёнка</a:t>
            </a:r>
          </a:p>
          <a:p>
            <a:pPr marL="0" indent="0">
              <a:buFont typeface="Wingdings 2" pitchFamily="18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5400" b="1">
                <a:solidFill>
                  <a:srgbClr val="800080"/>
                </a:solidFill>
              </a:rPr>
              <a:t>      Морозко</a:t>
            </a:r>
          </a:p>
          <a:p>
            <a:pPr marL="0" indent="0">
              <a:buFont typeface="Wingdings 2" pitchFamily="18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5400" b="1">
                <a:solidFill>
                  <a:srgbClr val="800080"/>
                </a:solidFill>
              </a:rPr>
              <a:t>      Три медведя</a:t>
            </a:r>
          </a:p>
          <a:p>
            <a:pPr marL="0" indent="0">
              <a:buFont typeface="Wingdings 2" pitchFamily="18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5400" b="1">
                <a:solidFill>
                  <a:srgbClr val="800080"/>
                </a:solidFill>
              </a:rPr>
              <a:t>     </a:t>
            </a:r>
          </a:p>
          <a:p>
            <a:pPr marL="0" indent="0">
              <a:buFont typeface="Wingdings 2" pitchFamily="18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5400" b="1">
                <a:solidFill>
                  <a:srgbClr val="800080"/>
                </a:solidFill>
              </a:rPr>
              <a:t>     </a:t>
            </a:r>
          </a:p>
        </p:txBody>
      </p:sp>
      <p:sp>
        <p:nvSpPr>
          <p:cNvPr id="62467" name="AutoShape 3"/>
          <p:cNvSpPr>
            <a:spLocks noChangeArrowheads="1"/>
          </p:cNvSpPr>
          <p:nvPr/>
        </p:nvSpPr>
        <p:spPr bwMode="auto">
          <a:xfrm>
            <a:off x="539750" y="2519363"/>
            <a:ext cx="360363" cy="539750"/>
          </a:xfrm>
          <a:prstGeom prst="triangle">
            <a:avLst>
              <a:gd name="adj" fmla="val 50000"/>
            </a:avLst>
          </a:prstGeom>
          <a:solidFill>
            <a:srgbClr val="FF00FF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2468" name="Oval 4"/>
          <p:cNvSpPr>
            <a:spLocks noChangeArrowheads="1"/>
          </p:cNvSpPr>
          <p:nvPr/>
        </p:nvSpPr>
        <p:spPr bwMode="auto">
          <a:xfrm>
            <a:off x="539750" y="3600450"/>
            <a:ext cx="360363" cy="360363"/>
          </a:xfrm>
          <a:prstGeom prst="ellipse">
            <a:avLst/>
          </a:prstGeom>
          <a:solidFill>
            <a:srgbClr val="FF00FF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539750" y="4500563"/>
            <a:ext cx="360363" cy="360362"/>
          </a:xfrm>
          <a:prstGeom prst="rect">
            <a:avLst/>
          </a:prstGeom>
          <a:solidFill>
            <a:srgbClr val="FF00FF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2471" name="AutoShape 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812088" y="5949950"/>
            <a:ext cx="863600" cy="431800"/>
          </a:xfrm>
          <a:prstGeom prst="actionButtonForwardNext">
            <a:avLst/>
          </a:prstGeom>
          <a:solidFill>
            <a:srgbClr val="FF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/>
          <p:cNvSpPr>
            <a:spLocks noGrp="1" noChangeArrowheads="1"/>
          </p:cNvSpPr>
          <p:nvPr>
            <p:ph type="title"/>
          </p:nvPr>
        </p:nvSpPr>
        <p:spPr>
          <a:xfrm>
            <a:off x="179388" y="196850"/>
            <a:ext cx="8640762" cy="1800225"/>
          </a:xfrm>
          <a:ln/>
        </p:spPr>
        <p:txBody>
          <a:bodyPr lIns="0" tIns="0" rIns="0" bIns="0" anchor="ctr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4800" b="1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Сказки бывают волшебные,</a:t>
            </a:r>
            <a:br>
              <a:rPr lang="en-GB" sz="4800" b="1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sz="4800" b="1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о животных и ...?</a:t>
            </a:r>
          </a:p>
        </p:txBody>
      </p:sp>
      <p:sp>
        <p:nvSpPr>
          <p:cNvPr id="63490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360363" y="1439863"/>
            <a:ext cx="8213725" cy="4572000"/>
          </a:xfrm>
          <a:prstGeom prst="rect">
            <a:avLst/>
          </a:prstGeom>
          <a:noFill/>
          <a:ln/>
        </p:spPr>
        <p:txBody>
          <a:bodyPr lIns="0" tIns="0" rIns="0" bIns="0" anchor="ctr"/>
          <a:lstStyle/>
          <a:p>
            <a:pPr marL="0" indent="0">
              <a:buFont typeface="Wingdings 2" pitchFamily="18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5400" b="1">
                <a:solidFill>
                  <a:srgbClr val="800080"/>
                </a:solidFill>
              </a:rPr>
              <a:t>         Загадочные</a:t>
            </a:r>
          </a:p>
          <a:p>
            <a:pPr marL="0" indent="0">
              <a:buFont typeface="Wingdings 2" pitchFamily="18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5400" b="1">
                <a:solidFill>
                  <a:srgbClr val="800080"/>
                </a:solidFill>
              </a:rPr>
              <a:t>         Бытовые</a:t>
            </a:r>
          </a:p>
          <a:p>
            <a:pPr marL="0" indent="0">
              <a:buFont typeface="Wingdings 2" pitchFamily="18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5400" b="1">
                <a:solidFill>
                  <a:srgbClr val="800080"/>
                </a:solidFill>
              </a:rPr>
              <a:t>         Чудесные</a:t>
            </a:r>
          </a:p>
        </p:txBody>
      </p:sp>
      <p:sp>
        <p:nvSpPr>
          <p:cNvPr id="63491" name="AutoShape 3"/>
          <p:cNvSpPr>
            <a:spLocks noChangeArrowheads="1"/>
          </p:cNvSpPr>
          <p:nvPr/>
        </p:nvSpPr>
        <p:spPr bwMode="auto">
          <a:xfrm>
            <a:off x="539750" y="2519363"/>
            <a:ext cx="360363" cy="539750"/>
          </a:xfrm>
          <a:prstGeom prst="triangle">
            <a:avLst>
              <a:gd name="adj" fmla="val 50000"/>
            </a:avLst>
          </a:prstGeom>
          <a:solidFill>
            <a:srgbClr val="FF00FF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3492" name="Oval 4"/>
          <p:cNvSpPr>
            <a:spLocks noChangeArrowheads="1"/>
          </p:cNvSpPr>
          <p:nvPr/>
        </p:nvSpPr>
        <p:spPr bwMode="auto">
          <a:xfrm>
            <a:off x="539750" y="3600450"/>
            <a:ext cx="360363" cy="360363"/>
          </a:xfrm>
          <a:prstGeom prst="ellipse">
            <a:avLst/>
          </a:prstGeom>
          <a:solidFill>
            <a:srgbClr val="FF00FF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539750" y="4500563"/>
            <a:ext cx="360363" cy="360362"/>
          </a:xfrm>
          <a:prstGeom prst="rect">
            <a:avLst/>
          </a:prstGeom>
          <a:solidFill>
            <a:srgbClr val="FF00FF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3495" name="AutoShape 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812088" y="5949950"/>
            <a:ext cx="863600" cy="431800"/>
          </a:xfrm>
          <a:prstGeom prst="actionButtonForwardNext">
            <a:avLst/>
          </a:prstGeom>
          <a:solidFill>
            <a:srgbClr val="FF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/>
          <p:cNvSpPr>
            <a:spLocks noGrp="1" noChangeArrowheads="1"/>
          </p:cNvSpPr>
          <p:nvPr>
            <p:ph type="title"/>
          </p:nvPr>
        </p:nvSpPr>
        <p:spPr>
          <a:xfrm>
            <a:off x="179388" y="196850"/>
            <a:ext cx="8640762" cy="1800225"/>
          </a:xfrm>
          <a:ln/>
        </p:spPr>
        <p:txBody>
          <a:bodyPr lIns="0" tIns="0" rIns="0" bIns="0" anchor="ctr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4800" b="1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Сказки бывают волшебные,</a:t>
            </a:r>
            <a:br>
              <a:rPr lang="en-GB" sz="4800" b="1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sz="4800" b="1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о животных и ...?</a:t>
            </a:r>
          </a:p>
        </p:txBody>
      </p:sp>
      <p:sp>
        <p:nvSpPr>
          <p:cNvPr id="63490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360363" y="1439863"/>
            <a:ext cx="8213725" cy="4572000"/>
          </a:xfrm>
          <a:prstGeom prst="rect">
            <a:avLst/>
          </a:prstGeom>
          <a:noFill/>
          <a:ln/>
        </p:spPr>
        <p:txBody>
          <a:bodyPr lIns="0" tIns="0" rIns="0" bIns="0" anchor="ctr"/>
          <a:lstStyle/>
          <a:p>
            <a:pPr marL="0" indent="0">
              <a:buFont typeface="Wingdings 2" pitchFamily="18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5400" b="1">
                <a:solidFill>
                  <a:srgbClr val="800080"/>
                </a:solidFill>
              </a:rPr>
              <a:t>         Загадочные</a:t>
            </a:r>
          </a:p>
          <a:p>
            <a:pPr marL="0" indent="0">
              <a:buFont typeface="Wingdings 2" pitchFamily="18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5400" b="1">
                <a:solidFill>
                  <a:srgbClr val="800080"/>
                </a:solidFill>
              </a:rPr>
              <a:t>         Бытовые</a:t>
            </a:r>
          </a:p>
          <a:p>
            <a:pPr marL="0" indent="0">
              <a:buFont typeface="Wingdings 2" pitchFamily="18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5400" b="1">
                <a:solidFill>
                  <a:srgbClr val="800080"/>
                </a:solidFill>
              </a:rPr>
              <a:t>         Чудесные</a:t>
            </a:r>
          </a:p>
        </p:txBody>
      </p:sp>
      <p:sp>
        <p:nvSpPr>
          <p:cNvPr id="63491" name="AutoShape 3"/>
          <p:cNvSpPr>
            <a:spLocks noChangeArrowheads="1"/>
          </p:cNvSpPr>
          <p:nvPr/>
        </p:nvSpPr>
        <p:spPr bwMode="auto">
          <a:xfrm>
            <a:off x="539750" y="2519363"/>
            <a:ext cx="360363" cy="539750"/>
          </a:xfrm>
          <a:prstGeom prst="triangle">
            <a:avLst>
              <a:gd name="adj" fmla="val 50000"/>
            </a:avLst>
          </a:prstGeom>
          <a:solidFill>
            <a:srgbClr val="FF00FF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3492" name="Oval 4"/>
          <p:cNvSpPr>
            <a:spLocks noChangeArrowheads="1"/>
          </p:cNvSpPr>
          <p:nvPr/>
        </p:nvSpPr>
        <p:spPr bwMode="auto">
          <a:xfrm>
            <a:off x="539750" y="3600450"/>
            <a:ext cx="360363" cy="360363"/>
          </a:xfrm>
          <a:prstGeom prst="ellipse">
            <a:avLst/>
          </a:prstGeom>
          <a:solidFill>
            <a:srgbClr val="FF00FF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539750" y="4500563"/>
            <a:ext cx="360363" cy="360362"/>
          </a:xfrm>
          <a:prstGeom prst="rect">
            <a:avLst/>
          </a:prstGeom>
          <a:solidFill>
            <a:srgbClr val="FF00FF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3495" name="AutoShape 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812088" y="5949950"/>
            <a:ext cx="863600" cy="431800"/>
          </a:xfrm>
          <a:prstGeom prst="actionButtonForwardNext">
            <a:avLst/>
          </a:prstGeom>
          <a:solidFill>
            <a:srgbClr val="FF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1"/>
          <p:cNvSpPr>
            <a:spLocks noGrp="1" noChangeArrowheads="1"/>
          </p:cNvSpPr>
          <p:nvPr>
            <p:ph type="title"/>
          </p:nvPr>
        </p:nvSpPr>
        <p:spPr>
          <a:xfrm>
            <a:off x="425450" y="336550"/>
            <a:ext cx="8213725" cy="1284288"/>
          </a:xfrm>
          <a:ln/>
        </p:spPr>
        <p:txBody>
          <a:bodyPr lIns="0" tIns="0" rIns="0" bIns="0" anchor="ctr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5400" b="1">
                <a:solidFill>
                  <a:srgbClr val="5E11A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Признаки сказки:</a:t>
            </a:r>
          </a:p>
        </p:txBody>
      </p:sp>
      <p:sp>
        <p:nvSpPr>
          <p:cNvPr id="64514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425450" y="1079500"/>
            <a:ext cx="8213725" cy="4572000"/>
          </a:xfrm>
          <a:prstGeom prst="rect">
            <a:avLst/>
          </a:prstGeom>
          <a:noFill/>
          <a:ln/>
        </p:spPr>
        <p:txBody>
          <a:bodyPr lIns="0" tIns="0" rIns="0" bIns="0" anchor="ctr"/>
          <a:lstStyle/>
          <a:p>
            <a:pPr marL="0" indent="0">
              <a:buFont typeface="Wingdings 2" pitchFamily="18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5400" b="1">
                <a:solidFill>
                  <a:srgbClr val="800080"/>
                </a:solidFill>
              </a:rPr>
              <a:t>         Юмор</a:t>
            </a:r>
          </a:p>
          <a:p>
            <a:pPr marL="0" indent="0">
              <a:buFont typeface="Wingdings 2" pitchFamily="18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5400" b="1">
                <a:solidFill>
                  <a:srgbClr val="800080"/>
                </a:solidFill>
              </a:rPr>
              <a:t>         Волшебство</a:t>
            </a:r>
          </a:p>
          <a:p>
            <a:pPr marL="0" indent="0">
              <a:buFont typeface="Wingdings 2" pitchFamily="18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5400" b="1">
                <a:solidFill>
                  <a:srgbClr val="800080"/>
                </a:solidFill>
              </a:rPr>
              <a:t>         Вымысел</a:t>
            </a:r>
          </a:p>
        </p:txBody>
      </p:sp>
      <p:sp>
        <p:nvSpPr>
          <p:cNvPr id="64515" name="AutoShape 3"/>
          <p:cNvSpPr>
            <a:spLocks noChangeArrowheads="1"/>
          </p:cNvSpPr>
          <p:nvPr/>
        </p:nvSpPr>
        <p:spPr bwMode="auto">
          <a:xfrm>
            <a:off x="539750" y="2160588"/>
            <a:ext cx="360363" cy="539750"/>
          </a:xfrm>
          <a:prstGeom prst="triangle">
            <a:avLst>
              <a:gd name="adj" fmla="val 50000"/>
            </a:avLst>
          </a:prstGeom>
          <a:solidFill>
            <a:srgbClr val="FF00FF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4516" name="Oval 4"/>
          <p:cNvSpPr>
            <a:spLocks noChangeArrowheads="1"/>
          </p:cNvSpPr>
          <p:nvPr/>
        </p:nvSpPr>
        <p:spPr bwMode="auto">
          <a:xfrm>
            <a:off x="539750" y="3240088"/>
            <a:ext cx="360363" cy="360362"/>
          </a:xfrm>
          <a:prstGeom prst="ellipse">
            <a:avLst/>
          </a:prstGeom>
          <a:solidFill>
            <a:srgbClr val="FF00FF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4517" name="Rectangle 5"/>
          <p:cNvSpPr>
            <a:spLocks noChangeArrowheads="1"/>
          </p:cNvSpPr>
          <p:nvPr/>
        </p:nvSpPr>
        <p:spPr bwMode="auto">
          <a:xfrm>
            <a:off x="539750" y="4140200"/>
            <a:ext cx="360363" cy="360363"/>
          </a:xfrm>
          <a:prstGeom prst="rect">
            <a:avLst/>
          </a:prstGeom>
          <a:solidFill>
            <a:srgbClr val="FF00FF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4519" name="AutoShape 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812088" y="5949950"/>
            <a:ext cx="863600" cy="431800"/>
          </a:xfrm>
          <a:prstGeom prst="actionButtonForwardNext">
            <a:avLst/>
          </a:prstGeom>
          <a:solidFill>
            <a:srgbClr val="FF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1"/>
          <p:cNvSpPr>
            <a:spLocks noGrp="1" noChangeArrowheads="1"/>
          </p:cNvSpPr>
          <p:nvPr>
            <p:ph type="title"/>
          </p:nvPr>
        </p:nvSpPr>
        <p:spPr>
          <a:xfrm>
            <a:off x="425450" y="360363"/>
            <a:ext cx="8213725" cy="1284287"/>
          </a:xfrm>
          <a:ln/>
        </p:spPr>
        <p:txBody>
          <a:bodyPr lIns="0" tIns="0" rIns="0" bIns="0" anchor="ctr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6600" b="1">
                <a:solidFill>
                  <a:srgbClr val="6B009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Проверь себя</a:t>
            </a:r>
          </a:p>
        </p:txBody>
      </p:sp>
      <p:sp>
        <p:nvSpPr>
          <p:cNvPr id="65539" name="Rectangle 3"/>
          <p:cNvSpPr>
            <a:spLocks noChangeArrowheads="1"/>
          </p:cNvSpPr>
          <p:nvPr/>
        </p:nvSpPr>
        <p:spPr bwMode="auto">
          <a:xfrm>
            <a:off x="900113" y="3240088"/>
            <a:ext cx="720725" cy="720725"/>
          </a:xfrm>
          <a:prstGeom prst="rect">
            <a:avLst/>
          </a:prstGeom>
          <a:solidFill>
            <a:srgbClr val="FF00FF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5540" name="Oval 4"/>
          <p:cNvSpPr>
            <a:spLocks noChangeArrowheads="1"/>
          </p:cNvSpPr>
          <p:nvPr/>
        </p:nvSpPr>
        <p:spPr bwMode="auto">
          <a:xfrm>
            <a:off x="2339975" y="3240088"/>
            <a:ext cx="720725" cy="720725"/>
          </a:xfrm>
          <a:prstGeom prst="ellipse">
            <a:avLst/>
          </a:prstGeom>
          <a:solidFill>
            <a:srgbClr val="FF00FF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5541" name="Oval 5"/>
          <p:cNvSpPr>
            <a:spLocks noChangeArrowheads="1"/>
          </p:cNvSpPr>
          <p:nvPr/>
        </p:nvSpPr>
        <p:spPr bwMode="auto">
          <a:xfrm>
            <a:off x="6119813" y="3240088"/>
            <a:ext cx="720725" cy="720725"/>
          </a:xfrm>
          <a:prstGeom prst="ellipse">
            <a:avLst/>
          </a:prstGeom>
          <a:solidFill>
            <a:srgbClr val="FF00FF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5542" name="Oval 6"/>
          <p:cNvSpPr>
            <a:spLocks noChangeArrowheads="1"/>
          </p:cNvSpPr>
          <p:nvPr/>
        </p:nvSpPr>
        <p:spPr bwMode="auto">
          <a:xfrm>
            <a:off x="4859338" y="3240088"/>
            <a:ext cx="720725" cy="720725"/>
          </a:xfrm>
          <a:prstGeom prst="ellipse">
            <a:avLst/>
          </a:prstGeom>
          <a:solidFill>
            <a:srgbClr val="FF00FF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5543" name="AutoShape 7"/>
          <p:cNvSpPr>
            <a:spLocks noChangeArrowheads="1"/>
          </p:cNvSpPr>
          <p:nvPr/>
        </p:nvSpPr>
        <p:spPr bwMode="auto">
          <a:xfrm>
            <a:off x="3600450" y="3240088"/>
            <a:ext cx="539750" cy="720725"/>
          </a:xfrm>
          <a:prstGeom prst="triangle">
            <a:avLst>
              <a:gd name="adj" fmla="val 50000"/>
            </a:avLst>
          </a:prstGeom>
          <a:solidFill>
            <a:srgbClr val="FF00FF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5544" name="Rectangle 8"/>
          <p:cNvSpPr>
            <a:spLocks noChangeArrowheads="1"/>
          </p:cNvSpPr>
          <p:nvPr/>
        </p:nvSpPr>
        <p:spPr bwMode="auto">
          <a:xfrm>
            <a:off x="7559675" y="3240088"/>
            <a:ext cx="720725" cy="720725"/>
          </a:xfrm>
          <a:prstGeom prst="rect">
            <a:avLst/>
          </a:prstGeom>
          <a:solidFill>
            <a:srgbClr val="FF00FF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WordArt 2"/>
          <p:cNvSpPr>
            <a:spLocks noChangeArrowheads="1" noChangeShapeType="1" noTextEdit="1"/>
          </p:cNvSpPr>
          <p:nvPr/>
        </p:nvSpPr>
        <p:spPr bwMode="auto">
          <a:xfrm>
            <a:off x="827088" y="981075"/>
            <a:ext cx="7704137" cy="3960813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Monotype Corsiva"/>
              </a:rPr>
              <a:t>МОЛОДЦЫ!</a:t>
            </a:r>
          </a:p>
        </p:txBody>
      </p:sp>
      <p:pic>
        <p:nvPicPr>
          <p:cNvPr id="22531" name="Picture 3" descr="Незнайка рисованный клипарт на прозрачном слое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76600" y="3617913"/>
            <a:ext cx="3240088" cy="324008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6084888" y="2276475"/>
            <a:ext cx="2808287" cy="38877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3" name="AutoShape 3"/>
          <p:cNvSpPr>
            <a:spLocks noChangeArrowheads="1"/>
          </p:cNvSpPr>
          <p:nvPr/>
        </p:nvSpPr>
        <p:spPr bwMode="auto">
          <a:xfrm>
            <a:off x="395288" y="1412875"/>
            <a:ext cx="4895850" cy="1152525"/>
          </a:xfrm>
          <a:prstGeom prst="horizontalScrol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547813" y="188913"/>
            <a:ext cx="5761037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latin typeface="Georgia" pitchFamily="18" charset="0"/>
              </a:rPr>
              <a:t>Вспомни, кто говорил такие волшебные слова: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539750" y="1628775"/>
            <a:ext cx="46815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/>
              <a:t>Крекс, фекс, пекс!</a:t>
            </a:r>
          </a:p>
        </p:txBody>
      </p:sp>
      <p:sp>
        <p:nvSpPr>
          <p:cNvPr id="5129" name="Oval 9"/>
          <p:cNvSpPr>
            <a:spLocks noChangeArrowheads="1"/>
          </p:cNvSpPr>
          <p:nvPr/>
        </p:nvSpPr>
        <p:spPr bwMode="auto">
          <a:xfrm>
            <a:off x="1619250" y="2708275"/>
            <a:ext cx="3814763" cy="18002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Буратино.</a:t>
            </a:r>
          </a:p>
          <a:p>
            <a:pPr algn="ctr"/>
            <a:r>
              <a:rPr lang="ru-RU" sz="2000"/>
              <a:t>А. Толстой</a:t>
            </a:r>
          </a:p>
          <a:p>
            <a:pPr algn="ctr"/>
            <a:r>
              <a:rPr lang="ru-RU" sz="2000"/>
              <a:t>«Приключения Буратино или </a:t>
            </a:r>
          </a:p>
          <a:p>
            <a:pPr algn="ctr"/>
            <a:r>
              <a:rPr lang="ru-RU" sz="2000"/>
              <a:t>Золотой ключик»</a:t>
            </a:r>
          </a:p>
        </p:txBody>
      </p:sp>
      <p:pic>
        <p:nvPicPr>
          <p:cNvPr id="5135" name="Picture 15" descr="93071508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525" y="2276475"/>
            <a:ext cx="2827338" cy="388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7" name="Picture 17" descr="буратино растровый клипарт на прозрачном фон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654425"/>
            <a:ext cx="3203575" cy="320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9" name="Rectangle 19"/>
          <p:cNvSpPr>
            <a:spLocks noChangeArrowheads="1"/>
          </p:cNvSpPr>
          <p:nvPr/>
        </p:nvSpPr>
        <p:spPr bwMode="auto">
          <a:xfrm>
            <a:off x="7380288" y="6381750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400" b="1" dirty="0">
                <a:solidFill>
                  <a:srgbClr val="FF0000"/>
                </a:solidFill>
                <a:hlinkClick r:id="rId5" action="ppaction://hlinkpres?slideindex=5&amp;slidetitle=Слайд 5"/>
              </a:rPr>
              <a:t>Продолжить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0706011235240_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513" y="4795838"/>
            <a:ext cx="3168650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6084888" y="2276475"/>
            <a:ext cx="2808287" cy="38877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6148" name="AutoShape 4"/>
          <p:cNvSpPr>
            <a:spLocks noChangeArrowheads="1"/>
          </p:cNvSpPr>
          <p:nvPr/>
        </p:nvSpPr>
        <p:spPr bwMode="auto">
          <a:xfrm>
            <a:off x="395288" y="1268413"/>
            <a:ext cx="4968875" cy="1944687"/>
          </a:xfrm>
          <a:prstGeom prst="horizontalScrol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1547813" y="188913"/>
            <a:ext cx="5761037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latin typeface="Georgia" pitchFamily="18" charset="0"/>
              </a:rPr>
              <a:t>Вспомни, кто говорил такие волшебные слова: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539750" y="1628775"/>
            <a:ext cx="4681538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/>
              <a:t>Сивка-бурка, вещий каурка! Стань передо мной, как лист перед травой!</a:t>
            </a:r>
          </a:p>
        </p:txBody>
      </p:sp>
      <p:sp>
        <p:nvSpPr>
          <p:cNvPr id="6152" name="Oval 8"/>
          <p:cNvSpPr>
            <a:spLocks noChangeArrowheads="1"/>
          </p:cNvSpPr>
          <p:nvPr/>
        </p:nvSpPr>
        <p:spPr bwMode="auto">
          <a:xfrm>
            <a:off x="468313" y="3429000"/>
            <a:ext cx="3527425" cy="1295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Иванушка-дурачок.</a:t>
            </a:r>
          </a:p>
          <a:p>
            <a:pPr algn="ctr"/>
            <a:r>
              <a:rPr lang="ru-RU" sz="2000"/>
              <a:t>Русская народная сказка</a:t>
            </a:r>
          </a:p>
          <a:p>
            <a:pPr algn="ctr"/>
            <a:r>
              <a:rPr lang="ru-RU" sz="2000"/>
              <a:t>«Сивка-бурка»</a:t>
            </a:r>
          </a:p>
        </p:txBody>
      </p:sp>
      <p:pic>
        <p:nvPicPr>
          <p:cNvPr id="6154" name="Picture 10" descr="Картинка 14 из 113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063" y="2276475"/>
            <a:ext cx="2978150" cy="396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6" name="Rectangle 12"/>
          <p:cNvSpPr>
            <a:spLocks noChangeArrowheads="1"/>
          </p:cNvSpPr>
          <p:nvPr/>
        </p:nvSpPr>
        <p:spPr bwMode="auto">
          <a:xfrm>
            <a:off x="7380288" y="6381750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400" b="1" dirty="0">
                <a:solidFill>
                  <a:srgbClr val="FF0000"/>
                </a:solidFill>
                <a:hlinkClick r:id="rId5" action="ppaction://hlinkpres?slideindex=6&amp;slidetitle=Слайд 6"/>
              </a:rPr>
              <a:t>Продолжить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animBg="1"/>
      <p:bldP spid="615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6084888" y="2276475"/>
            <a:ext cx="2808287" cy="38877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7171" name="AutoShape 4"/>
          <p:cNvSpPr>
            <a:spLocks noChangeArrowheads="1"/>
          </p:cNvSpPr>
          <p:nvPr/>
        </p:nvSpPr>
        <p:spPr bwMode="auto">
          <a:xfrm>
            <a:off x="323850" y="1557338"/>
            <a:ext cx="4968875" cy="1296987"/>
          </a:xfrm>
          <a:prstGeom prst="horizontalScrol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2" name="Rectangle 5"/>
          <p:cNvSpPr>
            <a:spLocks noChangeArrowheads="1"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3" name="Text Box 6"/>
          <p:cNvSpPr txBox="1">
            <a:spLocks noChangeArrowheads="1"/>
          </p:cNvSpPr>
          <p:nvPr/>
        </p:nvSpPr>
        <p:spPr bwMode="auto">
          <a:xfrm>
            <a:off x="1547813" y="188913"/>
            <a:ext cx="5761037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latin typeface="Georgia" pitchFamily="18" charset="0"/>
              </a:rPr>
              <a:t>Вспомни, кто говорил такие волшебные слова:</a:t>
            </a:r>
          </a:p>
        </p:txBody>
      </p:sp>
      <p:sp>
        <p:nvSpPr>
          <p:cNvPr id="7174" name="Text Box 7"/>
          <p:cNvSpPr txBox="1">
            <a:spLocks noChangeArrowheads="1"/>
          </p:cNvSpPr>
          <p:nvPr/>
        </p:nvSpPr>
        <p:spPr bwMode="auto">
          <a:xfrm>
            <a:off x="539750" y="1916113"/>
            <a:ext cx="46815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/>
              <a:t>Кара-барас!</a:t>
            </a:r>
          </a:p>
        </p:txBody>
      </p:sp>
      <p:sp>
        <p:nvSpPr>
          <p:cNvPr id="9224" name="Oval 8"/>
          <p:cNvSpPr>
            <a:spLocks noChangeArrowheads="1"/>
          </p:cNvSpPr>
          <p:nvPr/>
        </p:nvSpPr>
        <p:spPr bwMode="auto">
          <a:xfrm>
            <a:off x="1979613" y="3213100"/>
            <a:ext cx="3024187" cy="15827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Мойдодыр.</a:t>
            </a:r>
          </a:p>
          <a:p>
            <a:pPr algn="ctr"/>
            <a:r>
              <a:rPr lang="ru-RU" sz="2000"/>
              <a:t>К. Чуковский</a:t>
            </a:r>
          </a:p>
          <a:p>
            <a:pPr algn="ctr"/>
            <a:r>
              <a:rPr lang="ru-RU" sz="2000"/>
              <a:t>«Мойдодыр»</a:t>
            </a:r>
          </a:p>
        </p:txBody>
      </p:sp>
      <p:pic>
        <p:nvPicPr>
          <p:cNvPr id="9227" name="Picture 11" descr="мойдодыр рисованный клипарт на прозрачном сло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789363"/>
            <a:ext cx="2916238" cy="288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9" name="Picture 13" descr="Картинка 16 из 314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1500" y="2276475"/>
            <a:ext cx="2911475" cy="388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31" name="Rectangle 15"/>
          <p:cNvSpPr>
            <a:spLocks noChangeArrowheads="1"/>
          </p:cNvSpPr>
          <p:nvPr/>
        </p:nvSpPr>
        <p:spPr bwMode="auto">
          <a:xfrm>
            <a:off x="7380288" y="6381750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400" b="1" dirty="0" smtClean="0">
                <a:solidFill>
                  <a:srgbClr val="FF0000"/>
                </a:solidFill>
                <a:hlinkClick r:id="rId6" action="ppaction://hlinkpres?slideindex=7&amp;slidetitle=Слайд 7"/>
              </a:rPr>
              <a:t>Продолжить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animBg="1"/>
      <p:bldP spid="92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6084888" y="2276475"/>
            <a:ext cx="2808287" cy="38877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8195" name="AutoShape 3"/>
          <p:cNvSpPr>
            <a:spLocks noChangeArrowheads="1"/>
          </p:cNvSpPr>
          <p:nvPr/>
        </p:nvSpPr>
        <p:spPr bwMode="auto">
          <a:xfrm>
            <a:off x="323850" y="1557338"/>
            <a:ext cx="4968875" cy="1296987"/>
          </a:xfrm>
          <a:prstGeom prst="horizontalScrol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1547813" y="188913"/>
            <a:ext cx="5761037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latin typeface="Georgia" pitchFamily="18" charset="0"/>
              </a:rPr>
              <a:t>Вспомни, кто говорил такие волшебные слова: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539750" y="1916113"/>
            <a:ext cx="46815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dirty="0"/>
              <a:t>Сим-сим! Открой дверь!</a:t>
            </a:r>
          </a:p>
        </p:txBody>
      </p:sp>
      <p:sp>
        <p:nvSpPr>
          <p:cNvPr id="10247" name="Oval 7"/>
          <p:cNvSpPr>
            <a:spLocks noChangeArrowheads="1"/>
          </p:cNvSpPr>
          <p:nvPr/>
        </p:nvSpPr>
        <p:spPr bwMode="auto">
          <a:xfrm>
            <a:off x="971550" y="3141663"/>
            <a:ext cx="3455988" cy="172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Али-Баба.</a:t>
            </a:r>
          </a:p>
          <a:p>
            <a:pPr algn="ctr"/>
            <a:r>
              <a:rPr lang="ru-RU" sz="2000"/>
              <a:t>Арабская сказка</a:t>
            </a:r>
          </a:p>
          <a:p>
            <a:pPr algn="ctr"/>
            <a:r>
              <a:rPr lang="ru-RU" sz="2000"/>
              <a:t>«Али-Баба и сорок </a:t>
            </a:r>
          </a:p>
          <a:p>
            <a:pPr algn="ctr"/>
            <a:r>
              <a:rPr lang="ru-RU" sz="2000"/>
              <a:t>разбойников»</a:t>
            </a:r>
          </a:p>
        </p:txBody>
      </p:sp>
      <p:pic>
        <p:nvPicPr>
          <p:cNvPr id="10250" name="Picture 10" descr="Картинка 41 из 148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97525" y="2276475"/>
            <a:ext cx="2903538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2" name="Rectangle 12">
            <a:hlinkClick r:id="rId5" action="ppaction://hlinkpres?slideindex=8&amp;slidetitle=Слайд 8"/>
          </p:cNvPr>
          <p:cNvSpPr>
            <a:spLocks noChangeArrowheads="1"/>
          </p:cNvSpPr>
          <p:nvPr/>
        </p:nvSpPr>
        <p:spPr bwMode="auto">
          <a:xfrm>
            <a:off x="7380288" y="6381750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400" b="1" dirty="0" smtClean="0">
                <a:solidFill>
                  <a:srgbClr val="FF0000"/>
                </a:solidFill>
              </a:rPr>
              <a:t>Продолжить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nimBg="1"/>
      <p:bldP spid="1024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6084888" y="2276475"/>
            <a:ext cx="2808287" cy="38877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9220" name="AutoShape 3"/>
          <p:cNvSpPr>
            <a:spLocks noChangeArrowheads="1"/>
          </p:cNvSpPr>
          <p:nvPr/>
        </p:nvSpPr>
        <p:spPr bwMode="auto">
          <a:xfrm>
            <a:off x="250825" y="1341438"/>
            <a:ext cx="5256213" cy="2232025"/>
          </a:xfrm>
          <a:prstGeom prst="horizontalScrol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marL="0" indent="0" algn="ctr">
              <a:buFont typeface="Wingdings 2" pitchFamily="18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dirty="0" smtClean="0"/>
              <a:t>Не тужи Иван –царевич! </a:t>
            </a:r>
          </a:p>
          <a:p>
            <a:pPr marL="0" indent="0" algn="ctr">
              <a:buFont typeface="Wingdings 2" pitchFamily="18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dirty="0" smtClean="0"/>
              <a:t>Ложись- </a:t>
            </a:r>
            <a:r>
              <a:rPr lang="ru-RU" sz="2800" dirty="0" err="1" smtClean="0"/>
              <a:t>ка</a:t>
            </a:r>
            <a:r>
              <a:rPr lang="ru-RU" sz="2800" dirty="0" smtClean="0"/>
              <a:t> лучше спать. </a:t>
            </a:r>
          </a:p>
          <a:p>
            <a:pPr marL="0" indent="0" algn="ctr">
              <a:buFont typeface="Wingdings 2" pitchFamily="18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dirty="0" smtClean="0"/>
              <a:t>Утро вечера </a:t>
            </a:r>
            <a:r>
              <a:rPr lang="ru-RU" sz="2800" dirty="0" err="1" smtClean="0"/>
              <a:t>мудреннее</a:t>
            </a:r>
            <a:r>
              <a:rPr lang="ru-RU" sz="2800" dirty="0" smtClean="0"/>
              <a:t>!</a:t>
            </a:r>
            <a:endParaRPr lang="ru-RU" sz="2800" dirty="0"/>
          </a:p>
        </p:txBody>
      </p:sp>
      <p:sp>
        <p:nvSpPr>
          <p:cNvPr id="9221" name="Rectangle 4"/>
          <p:cNvSpPr>
            <a:spLocks noChangeArrowheads="1"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2" name="Text Box 5"/>
          <p:cNvSpPr txBox="1">
            <a:spLocks noChangeArrowheads="1"/>
          </p:cNvSpPr>
          <p:nvPr/>
        </p:nvSpPr>
        <p:spPr bwMode="auto">
          <a:xfrm>
            <a:off x="571472" y="285728"/>
            <a:ext cx="759618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latin typeface="Georgia" pitchFamily="18" charset="0"/>
              </a:rPr>
              <a:t>Вспомни, кто говорил такие </a:t>
            </a:r>
            <a:r>
              <a:rPr lang="ru-RU" sz="2800" b="1" dirty="0" smtClean="0">
                <a:latin typeface="Georgia" pitchFamily="18" charset="0"/>
              </a:rPr>
              <a:t> </a:t>
            </a:r>
            <a:r>
              <a:rPr lang="ru-RU" sz="2800" b="1" dirty="0">
                <a:latin typeface="Georgia" pitchFamily="18" charset="0"/>
              </a:rPr>
              <a:t>слова:</a:t>
            </a:r>
          </a:p>
        </p:txBody>
      </p:sp>
      <p:sp>
        <p:nvSpPr>
          <p:cNvPr id="11271" name="Oval 7"/>
          <p:cNvSpPr>
            <a:spLocks noChangeArrowheads="1"/>
          </p:cNvSpPr>
          <p:nvPr/>
        </p:nvSpPr>
        <p:spPr bwMode="auto">
          <a:xfrm>
            <a:off x="1857356" y="4214818"/>
            <a:ext cx="3671888" cy="172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marL="0" indent="0" algn="ctr">
              <a:buFont typeface="Wingdings 2" pitchFamily="18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 dirty="0" smtClean="0"/>
              <a:t>Царевна –лягушка</a:t>
            </a:r>
          </a:p>
          <a:p>
            <a:pPr marL="0" indent="0" algn="ctr">
              <a:buFont typeface="Wingdings 2" pitchFamily="18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000" b="1" dirty="0" smtClean="0"/>
          </a:p>
          <a:p>
            <a:pPr marL="0" indent="0" algn="ctr">
              <a:buFont typeface="Wingdings 2" pitchFamily="18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000" b="1" dirty="0" err="1" smtClean="0"/>
              <a:t>Русская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народная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сказка</a:t>
            </a:r>
            <a:r>
              <a:rPr lang="en-GB" sz="2000" b="1" dirty="0" smtClean="0"/>
              <a:t> </a:t>
            </a:r>
          </a:p>
          <a:p>
            <a:pPr marL="0" indent="0" algn="ctr">
              <a:buFont typeface="Wingdings 2" pitchFamily="18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000" b="1" dirty="0" smtClean="0"/>
              <a:t>«</a:t>
            </a:r>
            <a:r>
              <a:rPr lang="en-GB" sz="2000" b="1" dirty="0" err="1" smtClean="0"/>
              <a:t>Царевна</a:t>
            </a:r>
            <a:r>
              <a:rPr lang="en-GB" sz="2000" b="1" dirty="0" smtClean="0"/>
              <a:t> - </a:t>
            </a:r>
            <a:r>
              <a:rPr lang="en-GB" sz="2000" b="1" dirty="0" err="1" smtClean="0"/>
              <a:t>лягушка</a:t>
            </a:r>
            <a:r>
              <a:rPr lang="en-GB" sz="2000" b="1" dirty="0" smtClean="0"/>
              <a:t>»</a:t>
            </a:r>
            <a:endParaRPr lang="ru-RU" sz="2000" dirty="0"/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59451" y="2214554"/>
            <a:ext cx="3384549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Управляющая кнопка: домой 8">
            <a:hlinkClick r:id="rId3" action="ppaction://hlinksldjump" highlightClick="1"/>
          </p:cNvPr>
          <p:cNvSpPr/>
          <p:nvPr/>
        </p:nvSpPr>
        <p:spPr>
          <a:xfrm>
            <a:off x="8572496" y="6143644"/>
            <a:ext cx="571504" cy="5715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nimBg="1"/>
      <p:bldP spid="1127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6084888" y="2276475"/>
            <a:ext cx="2808287" cy="3887788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0243" name="AutoShape 4"/>
          <p:cNvSpPr>
            <a:spLocks noChangeArrowheads="1"/>
          </p:cNvSpPr>
          <p:nvPr/>
        </p:nvSpPr>
        <p:spPr bwMode="auto">
          <a:xfrm>
            <a:off x="250825" y="1341438"/>
            <a:ext cx="5256213" cy="2087562"/>
          </a:xfrm>
          <a:prstGeom prst="horizontalScroll">
            <a:avLst>
              <a:gd name="adj" fmla="val 12500"/>
            </a:avLst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4" name="Text Box 7"/>
          <p:cNvSpPr txBox="1">
            <a:spLocks noChangeArrowheads="1"/>
          </p:cNvSpPr>
          <p:nvPr/>
        </p:nvSpPr>
        <p:spPr bwMode="auto">
          <a:xfrm>
            <a:off x="755650" y="1700213"/>
            <a:ext cx="4681538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/>
              <a:t>В кого был заколдован красивый мальчик Якоб, герой сказки В. Гауфа?</a:t>
            </a:r>
          </a:p>
        </p:txBody>
      </p:sp>
      <p:sp>
        <p:nvSpPr>
          <p:cNvPr id="12296" name="Oval 8"/>
          <p:cNvSpPr>
            <a:spLocks noChangeArrowheads="1"/>
          </p:cNvSpPr>
          <p:nvPr/>
        </p:nvSpPr>
        <p:spPr bwMode="auto">
          <a:xfrm>
            <a:off x="900113" y="4076700"/>
            <a:ext cx="3671887" cy="1439863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dirty="0"/>
              <a:t>В карлика.</a:t>
            </a:r>
          </a:p>
          <a:p>
            <a:pPr algn="ctr"/>
            <a:endParaRPr lang="ru-RU" sz="2000" dirty="0" smtClean="0"/>
          </a:p>
          <a:p>
            <a:pPr algn="ctr"/>
            <a:r>
              <a:rPr lang="ru-RU" sz="2000" dirty="0" smtClean="0"/>
              <a:t>В</a:t>
            </a:r>
            <a:r>
              <a:rPr lang="ru-RU" sz="2000" dirty="0"/>
              <a:t>. </a:t>
            </a:r>
            <a:r>
              <a:rPr lang="ru-RU" sz="2000" dirty="0" err="1"/>
              <a:t>Гауф</a:t>
            </a:r>
            <a:endParaRPr lang="ru-RU" sz="2000" dirty="0"/>
          </a:p>
          <a:p>
            <a:pPr algn="ctr"/>
            <a:r>
              <a:rPr lang="ru-RU" sz="2000" dirty="0"/>
              <a:t>«Карлик Нос»</a:t>
            </a:r>
          </a:p>
        </p:txBody>
      </p:sp>
      <p:grpSp>
        <p:nvGrpSpPr>
          <p:cNvPr id="10246" name="Group 10"/>
          <p:cNvGrpSpPr>
            <a:grpSpLocks/>
          </p:cNvGrpSpPr>
          <p:nvPr/>
        </p:nvGrpSpPr>
        <p:grpSpPr bwMode="auto">
          <a:xfrm>
            <a:off x="0" y="0"/>
            <a:ext cx="9144000" cy="908050"/>
            <a:chOff x="0" y="0"/>
            <a:chExt cx="5760" cy="572"/>
          </a:xfrm>
        </p:grpSpPr>
        <p:sp>
          <p:nvSpPr>
            <p:cNvPr id="10251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5760" cy="572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52" name="Text Box 12"/>
            <p:cNvSpPr txBox="1">
              <a:spLocks noChangeArrowheads="1"/>
            </p:cNvSpPr>
            <p:nvPr/>
          </p:nvSpPr>
          <p:spPr bwMode="auto">
            <a:xfrm>
              <a:off x="975" y="119"/>
              <a:ext cx="362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>
                  <a:latin typeface="Georgia" pitchFamily="18" charset="0"/>
                </a:rPr>
                <a:t>Удивительные превращения</a:t>
              </a:r>
            </a:p>
          </p:txBody>
        </p:sp>
      </p:grpSp>
      <p:pic>
        <p:nvPicPr>
          <p:cNvPr id="12304" name="Picture 16" descr="Gay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525" y="2276475"/>
            <a:ext cx="2778125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06" name="Rectangle 18"/>
          <p:cNvSpPr>
            <a:spLocks noChangeArrowheads="1"/>
          </p:cNvSpPr>
          <p:nvPr/>
        </p:nvSpPr>
        <p:spPr bwMode="auto">
          <a:xfrm>
            <a:off x="7380288" y="6381750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400" b="1" dirty="0" smtClean="0">
                <a:solidFill>
                  <a:srgbClr val="FF0000"/>
                </a:solidFill>
                <a:hlinkClick r:id="rId4" action="ppaction://hlinkpres?slideindex=10&amp;slidetitle=Слайд 10"/>
              </a:rPr>
              <a:t>Продолжить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animBg="1"/>
      <p:bldP spid="12296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733</TotalTime>
  <Words>865</Words>
  <Application>Microsoft Office PowerPoint</Application>
  <PresentationFormat>Экран (4:3)</PresentationFormat>
  <Paragraphs>245</Paragraphs>
  <Slides>38</Slides>
  <Notes>8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Проверь себя</vt:lpstr>
      <vt:lpstr>Какое  произведение является сказкой?</vt:lpstr>
      <vt:lpstr>Какая сказка является народной?</vt:lpstr>
      <vt:lpstr>Какая сказка является авторской?</vt:lpstr>
      <vt:lpstr>Сказки бывают волшебные,  о животных и ...?</vt:lpstr>
      <vt:lpstr>Сказки бывают волшебные,  о животных и ...?</vt:lpstr>
      <vt:lpstr>Признаки сказки:</vt:lpstr>
      <vt:lpstr>Проверь себя</vt:lpstr>
      <vt:lpstr>Презентация PowerPoint</vt:lpstr>
    </vt:vector>
  </TitlesOfParts>
  <Company>Домашний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 дорогам сказки</dc:title>
  <dc:creator>Закирова Н. С.</dc:creator>
  <cp:lastModifiedBy>User</cp:lastModifiedBy>
  <cp:revision>77</cp:revision>
  <dcterms:created xsi:type="dcterms:W3CDTF">2008-04-21T12:23:05Z</dcterms:created>
  <dcterms:modified xsi:type="dcterms:W3CDTF">2013-03-19T17:55:17Z</dcterms:modified>
</cp:coreProperties>
</file>