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95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F"/>
    <a:srgbClr val="A50021"/>
    <a:srgbClr val="C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1.xlsx"/><Relationship Id="rId1" Type="http://schemas.openxmlformats.org/officeDocument/2006/relationships/image" Target="../media/image8.jpe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spPr>
              <a:blipFill>
                <a:blip xmlns:r="http://schemas.openxmlformats.org/officeDocument/2006/relationships" r:embed="rId1"/>
                <a:tile tx="0" ty="0" sx="100000" sy="100000" flip="none" algn="tl"/>
              </a:blipFill>
            </c:spPr>
          </c:dPt>
          <c:dPt>
            <c:idx val="1"/>
            <c:spPr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</c:spPr>
          </c:dPt>
          <c:dPt>
            <c:idx val="2"/>
            <c:spPr>
              <a:gradFill flip="none" rotWithShape="1">
                <a:gsLst>
                  <a:gs pos="0">
                    <a:srgbClr val="FFFFFF"/>
                  </a:gs>
                  <a:gs pos="16000">
                    <a:srgbClr val="1F1F1F"/>
                  </a:gs>
                  <a:gs pos="17999">
                    <a:srgbClr val="FFFFFF"/>
                  </a:gs>
                  <a:gs pos="42000">
                    <a:srgbClr val="636363"/>
                  </a:gs>
                  <a:gs pos="53000">
                    <a:srgbClr val="CFCFCF"/>
                  </a:gs>
                  <a:gs pos="66000">
                    <a:srgbClr val="CFCFCF"/>
                  </a:gs>
                  <a:gs pos="75999">
                    <a:srgbClr val="1F1F1F"/>
                  </a:gs>
                  <a:gs pos="78999">
                    <a:srgbClr val="FFFFFF"/>
                  </a:gs>
                  <a:gs pos="100000">
                    <a:srgbClr val="7F7F7F"/>
                  </a:gs>
                </a:gsLst>
                <a:path path="circle">
                  <a:fillToRect l="100000" b="100000"/>
                </a:path>
                <a:tileRect t="-100000" r="-100000"/>
              </a:gradFill>
            </c:spPr>
          </c:dPt>
          <c:dPt>
            <c:idx val="3"/>
            <c:spPr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</c:spPr>
          </c:dPt>
          <c:cat>
            <c:strRef>
              <c:f>Лист1!$A$2:$A$5</c:f>
              <c:strCache>
                <c:ptCount val="4"/>
                <c:pt idx="0">
                  <c:v>зерновое хозяйство</c:v>
                </c:pt>
                <c:pt idx="1">
                  <c:v>подсолнечник</c:v>
                </c:pt>
                <c:pt idx="2">
                  <c:v>машиностроение</c:v>
                </c:pt>
                <c:pt idx="3">
                  <c:v>уголь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3.2</c:v>
                </c:pt>
                <c:pt idx="1">
                  <c:v>2.7</c:v>
                </c:pt>
                <c:pt idx="2">
                  <c:v>2.8</c:v>
                </c:pt>
                <c:pt idx="3">
                  <c:v>2.2000000000000002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192669710455363"/>
          <c:y val="6.8359985042104512E-2"/>
          <c:w val="0.38073300761081147"/>
          <c:h val="0.77473273850851065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2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C3F6B0-FE37-483B-A7D9-C897A8A80D16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99BA1B-3F12-4CF1-AD97-717061601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Старочеркасск</a:t>
            </a:r>
            <a:r>
              <a:rPr lang="ru-RU" dirty="0" smtClean="0"/>
              <a:t>, Ростовская область. Собор на майдане. В соборе - цепи Степана Разина.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99BA1B-3F12-4CF1-AD97-7170616011E3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48FA4-6488-4F09-9D73-CB7AEBE61B6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9415A-772B-4443-9890-75F2E9D292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48FA4-6488-4F09-9D73-CB7AEBE61B6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9415A-772B-4443-9890-75F2E9D292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48FA4-6488-4F09-9D73-CB7AEBE61B6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9415A-772B-4443-9890-75F2E9D292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48FA4-6488-4F09-9D73-CB7AEBE61B6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9415A-772B-4443-9890-75F2E9D292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48FA4-6488-4F09-9D73-CB7AEBE61B6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9415A-772B-4443-9890-75F2E9D292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48FA4-6488-4F09-9D73-CB7AEBE61B6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9415A-772B-4443-9890-75F2E9D292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48FA4-6488-4F09-9D73-CB7AEBE61B6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9415A-772B-4443-9890-75F2E9D292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48FA4-6488-4F09-9D73-CB7AEBE61B6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9415A-772B-4443-9890-75F2E9D292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48FA4-6488-4F09-9D73-CB7AEBE61B6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9415A-772B-4443-9890-75F2E9D292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48FA4-6488-4F09-9D73-CB7AEBE61B6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9415A-772B-4443-9890-75F2E9D292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48FA4-6488-4F09-9D73-CB7AEBE61B6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9415A-772B-4443-9890-75F2E9D292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248FA4-6488-4F09-9D73-CB7AEBE61B6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B9415A-772B-4443-9890-75F2E9D292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75 ЛЕТ Р.О\картинки\Logo 75 Color Godi Gorizonta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1071546"/>
            <a:ext cx="7494475" cy="363537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85984" y="345024"/>
            <a:ext cx="46434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 w="3175" cmpd="sng">
                  <a:noFill/>
                </a:ln>
                <a:gradFill flip="none"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16200000" scaled="1"/>
                  <a:tileRect/>
                </a:gradFill>
              </a:rPr>
              <a:t>МБОУ СОШ №22 х.Кривой Лиман</a:t>
            </a:r>
            <a:endParaRPr lang="ru-RU" sz="2000" b="1" dirty="0">
              <a:ln w="3175" cmpd="sng">
                <a:noFill/>
              </a:ln>
              <a:gradFill flip="none" rotWithShape="1"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16200000" scaled="1"/>
                <a:tileRect/>
              </a:gra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14744" y="5357826"/>
            <a:ext cx="5143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  <a:t>Учитель: </a:t>
            </a:r>
            <a:r>
              <a:rPr lang="ru-RU" sz="2000" b="1" dirty="0" err="1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  <a:t>Зинкевич</a:t>
            </a:r>
            <a:r>
              <a:rPr lang="ru-RU" sz="2000" b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  <a:t> Елена Владимировна</a:t>
            </a:r>
            <a:endParaRPr lang="ru-RU" sz="2000" b="1" dirty="0"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00232" y="6072206"/>
            <a:ext cx="5143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2012 год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1" descr="G:\75 ЛЕТ Р.О\картинки\Административный центр Ростовской области. Город Ростов-на-Дону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214290"/>
            <a:ext cx="8055002" cy="566652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596" y="5929330"/>
            <a:ext cx="84296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Здание Ростовского музея изобразительных искусств на Пушкинской.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1" descr="G:\75 ЛЕТ Р.О\картинки\рост театр. Кроме театральных постановок, театр является местом проведения корпоративных праздников и юбилеев крупнейших предприятий Р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4508" y="214290"/>
            <a:ext cx="8766080" cy="492922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282" y="5357826"/>
            <a:ext cx="87154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Ростовский театр. Кроме театральных постановок, театр является местом проведения различных праздников и юбилеев крупнейших предприятий Ростова.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1" descr="G:\75 ЛЕТ Р.О\картинки\0_86cc2_e2819035_XL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3090" y="357166"/>
            <a:ext cx="8888066" cy="5954308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1" descr="G:\75 ЛЕТ Р.О\картинки\mgt-p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90750" y="254000"/>
            <a:ext cx="4762500" cy="635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1" descr="G:\75 ЛЕТ Р.О\картинки\20111118_75year_RO_variant1.jpg"/>
          <p:cNvPicPr>
            <a:picLocks noChangeAspect="1" noChangeArrowheads="1"/>
          </p:cNvPicPr>
          <p:nvPr/>
        </p:nvPicPr>
        <p:blipFill>
          <a:blip r:embed="rId2" cstate="email"/>
          <a:srcRect t="27698"/>
          <a:stretch>
            <a:fillRect/>
          </a:stretch>
        </p:blipFill>
        <p:spPr bwMode="auto">
          <a:xfrm>
            <a:off x="3000364" y="0"/>
            <a:ext cx="3000396" cy="3156673"/>
          </a:xfrm>
          <a:prstGeom prst="rect">
            <a:avLst/>
          </a:prstGeom>
          <a:noFill/>
        </p:spPr>
      </p:pic>
      <p:sp>
        <p:nvSpPr>
          <p:cNvPr id="3" name="Стрелка вниз 2"/>
          <p:cNvSpPr/>
          <p:nvPr/>
        </p:nvSpPr>
        <p:spPr>
          <a:xfrm>
            <a:off x="4214810" y="3143248"/>
            <a:ext cx="500066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57158" y="3786190"/>
            <a:ext cx="8643998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463 муниципальных образования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1142976" y="4429132"/>
            <a:ext cx="500066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3143240" y="4429132"/>
            <a:ext cx="500066" cy="135732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5143504" y="4429132"/>
            <a:ext cx="500066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0" y="5072074"/>
            <a:ext cx="278605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100" b="1" dirty="0">
                <a:latin typeface="Times New Roman" pitchFamily="18" charset="0"/>
                <a:cs typeface="Times New Roman" pitchFamily="18" charset="0"/>
              </a:rPr>
              <a:t>12 городских округов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43042" y="5857892"/>
            <a:ext cx="35719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100" b="1" dirty="0">
                <a:latin typeface="Times New Roman" pitchFamily="18" charset="0"/>
                <a:cs typeface="Times New Roman" pitchFamily="18" charset="0"/>
              </a:rPr>
              <a:t>43 муниципальных района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786182" y="5072074"/>
            <a:ext cx="32861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100" b="1" dirty="0">
                <a:latin typeface="Times New Roman" pitchFamily="18" charset="0"/>
                <a:cs typeface="Times New Roman" pitchFamily="18" charset="0"/>
              </a:rPr>
              <a:t>18 городских поселений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57948" y="5857892"/>
            <a:ext cx="328608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100" b="1" dirty="0">
                <a:latin typeface="Times New Roman" pitchFamily="18" charset="0"/>
                <a:cs typeface="Times New Roman" pitchFamily="18" charset="0"/>
              </a:rPr>
              <a:t>390 сельских поселений</a:t>
            </a:r>
          </a:p>
        </p:txBody>
      </p:sp>
      <p:sp>
        <p:nvSpPr>
          <p:cNvPr id="12" name="Стрелка вниз 11"/>
          <p:cNvSpPr/>
          <p:nvPr/>
        </p:nvSpPr>
        <p:spPr>
          <a:xfrm>
            <a:off x="7286644" y="4429132"/>
            <a:ext cx="500066" cy="14287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1" descr="G:\75 ЛЕТ Р.О\картинки\5169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1" descr="G:\75 ЛЕТ Р.О\картинки\таганрог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428604"/>
            <a:ext cx="8358246" cy="5982267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1" descr="G:\75 ЛЕТ Р.О\картинки\845c7132dad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0" y="428625"/>
            <a:ext cx="8001000" cy="6000750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" descr="G:\75 ЛЕТ Р.О\картинки\09287000b33c2968d00d1613a50fff5a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41500" y="254000"/>
            <a:ext cx="5461000" cy="635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" descr="G:\75 ЛЕТ Р.О\картинки\5085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5000" y="698500"/>
            <a:ext cx="7874000" cy="5461000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14744" y="103038"/>
            <a:ext cx="52864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/>
              <a:t>«В родной степи шумят </a:t>
            </a:r>
            <a:r>
              <a:rPr lang="ru-RU" b="1" i="1" dirty="0" smtClean="0"/>
              <a:t>моря и </a:t>
            </a:r>
            <a:r>
              <a:rPr lang="ru-RU" b="1" i="1" dirty="0"/>
              <a:t>реки,</a:t>
            </a:r>
            <a:r>
              <a:rPr lang="ru-RU" dirty="0"/>
              <a:t/>
            </a:r>
            <a:br>
              <a:rPr lang="ru-RU" dirty="0"/>
            </a:br>
            <a:r>
              <a:rPr lang="ru-RU" b="1" i="1" dirty="0"/>
              <a:t>Цветут сады, колышутся поля,</a:t>
            </a:r>
            <a:r>
              <a:rPr lang="ru-RU" dirty="0"/>
              <a:t/>
            </a:r>
            <a:br>
              <a:rPr lang="ru-RU" dirty="0"/>
            </a:br>
            <a:r>
              <a:rPr lang="ru-RU" b="1" i="1" dirty="0"/>
              <a:t>Очаровала ты меня навеки,</a:t>
            </a:r>
            <a:r>
              <a:rPr lang="ru-RU" dirty="0"/>
              <a:t/>
            </a:r>
            <a:br>
              <a:rPr lang="ru-RU" dirty="0"/>
            </a:br>
            <a:r>
              <a:rPr lang="ru-RU" b="1" i="1" dirty="0"/>
              <a:t>Моя </a:t>
            </a:r>
            <a:r>
              <a:rPr lang="ru-RU" b="1" i="1" dirty="0" err="1"/>
              <a:t>донщина</a:t>
            </a:r>
            <a:r>
              <a:rPr lang="ru-RU" b="1" i="1" dirty="0"/>
              <a:t>, родина моя</a:t>
            </a:r>
            <a:r>
              <a:rPr lang="ru-RU" b="1" i="1" dirty="0" smtClean="0"/>
              <a:t>».</a:t>
            </a:r>
          </a:p>
          <a:p>
            <a:pPr algn="r"/>
            <a:endParaRPr lang="ru-RU" dirty="0"/>
          </a:p>
          <a:p>
            <a:pPr algn="r"/>
            <a:r>
              <a:rPr lang="ru-RU" b="1" dirty="0"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И. Федоров</a:t>
            </a:r>
            <a:endParaRPr lang="ru-RU" dirty="0">
              <a:effectLst>
                <a:glow rad="228600">
                  <a:schemeClr val="bg1"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1" descr="G:\75 ЛЕТ Р.О\картинки\Старочеркасск, Ростовская область. Собор на майдане. В соборе - цепи Степана Разина.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66724" y="500042"/>
            <a:ext cx="7834366" cy="5875775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1" descr="G:\75 ЛЕТ Р.О\картинки\герб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876441"/>
            <a:ext cx="3602037" cy="376713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58" y="928670"/>
            <a:ext cx="3571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Герб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G:\75 ЛЕТ Р.О\картинки\800px-Flag_of_Rostov_Oblast.svg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43372" y="2357430"/>
            <a:ext cx="4610631" cy="3071833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4929190" y="928670"/>
            <a:ext cx="30003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Флаг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chemeClr val="accent2">
                <a:lumMod val="40000"/>
                <a:lumOff val="60000"/>
              </a:schemeClr>
            </a:gs>
            <a:gs pos="58000">
              <a:schemeClr val="accent2">
                <a:lumMod val="40000"/>
                <a:lumOff val="60000"/>
              </a:schemeClr>
            </a:gs>
            <a:gs pos="71001">
              <a:schemeClr val="bg1"/>
            </a:gs>
            <a:gs pos="94000">
              <a:srgbClr val="EBDAD4"/>
            </a:gs>
            <a:gs pos="100000">
              <a:srgbClr val="55261C"/>
            </a:gs>
          </a:gsLst>
          <a:lin ang="108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1023541"/>
            <a:ext cx="514353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Всколыхнулся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взволновался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Православный Тихий Дон.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послушно отозвался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призыв свободы он.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Зеленеет степь донская,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Золотятся волны нив.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с простора, слух лаская,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Вольный слышится призыв.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Славься, Дон, и в наши годы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память вольной старины,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час невзгоды — честь свободы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Отстоят твои сыны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7" name="Picture 1" descr="G:\75 ЛЕТ Р.О\картинки\839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1999" y="1500174"/>
            <a:ext cx="4476781" cy="3357586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4" name="TextBox 3"/>
          <p:cNvSpPr txBox="1"/>
          <p:nvPr/>
        </p:nvSpPr>
        <p:spPr>
          <a:xfrm>
            <a:off x="1857356" y="357166"/>
            <a:ext cx="5214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ПРАВОСЛАВНЫЙ ТИХИЙ ДОН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9F"/>
            </a:gs>
            <a:gs pos="39999">
              <a:schemeClr val="accent1">
                <a:lumMod val="40000"/>
                <a:lumOff val="60000"/>
              </a:schemeClr>
            </a:gs>
            <a:gs pos="70000">
              <a:srgbClr val="C4D6EB"/>
            </a:gs>
            <a:gs pos="100000">
              <a:srgbClr val="FFEBFA"/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" descr="G:\75 ЛЕТ Р.О\картинки\герб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786711" y="0"/>
            <a:ext cx="1357289" cy="1419500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2" name="TextBox 1"/>
          <p:cNvSpPr txBox="1"/>
          <p:nvPr/>
        </p:nvSpPr>
        <p:spPr>
          <a:xfrm>
            <a:off x="1857356" y="214290"/>
            <a:ext cx="55721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Викторина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857232"/>
            <a:ext cx="871543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Коренной житель донского края?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Назовите главный город Ростовской области?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Главная река нашего края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какое море она впадает?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каком году образована Ростовская область?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Назовите символы Ростовской области?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Что символизируют на флаге все три цвета?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Кто является губернатором Ростовской области?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72066" y="857232"/>
            <a:ext cx="3071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казак</a:t>
            </a:r>
            <a:endParaRPr lang="ru-RU" sz="2400" b="1" dirty="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72296" y="1252823"/>
            <a:ext cx="2571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Ростов-на-Дону</a:t>
            </a:r>
            <a:endParaRPr lang="ru-RU" sz="2400" b="1" dirty="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43372" y="1571612"/>
            <a:ext cx="857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Дон</a:t>
            </a:r>
            <a:endParaRPr lang="ru-RU" sz="2400" b="1" dirty="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43372" y="1928802"/>
            <a:ext cx="2286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Азовское море</a:t>
            </a:r>
            <a:endParaRPr lang="ru-RU" sz="2400" b="1" dirty="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72264" y="2324393"/>
            <a:ext cx="1285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1937 г.</a:t>
            </a:r>
            <a:endParaRPr lang="ru-RU" sz="2400" b="1" dirty="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57884" y="2681583"/>
            <a:ext cx="264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флаг, герб, гимн</a:t>
            </a:r>
            <a:endParaRPr lang="ru-RU" sz="2400" b="1" dirty="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7158" y="3430976"/>
            <a:ext cx="86439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цвета флага символизируют единство трёх народов, живших на Дону. Синий – донских казаков, жёлтый – калмыков, красный – русских. В 1996 году добавлена белая вертикальная полоса – символ единства области с РФ</a:t>
            </a:r>
            <a:endParaRPr lang="ru-RU" sz="2400" b="1" dirty="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29454" y="4929198"/>
            <a:ext cx="278608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1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Василий Голубев</a:t>
            </a:r>
            <a:endParaRPr lang="ru-RU" sz="2100" b="1" dirty="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2928934"/>
            <a:ext cx="73597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внимание!!!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75 ЛЕТ Р.О\картинки\0_5fa2c_c94b961_XL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G:\75 ЛЕТ Р.О\картинки\Фотографии Ростова-на-Дону Железнодорожный мост р.Дон ЮГ РОССИИ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05378" y="142852"/>
            <a:ext cx="4095778" cy="3071834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2" name="TextBox 1"/>
          <p:cNvSpPr txBox="1"/>
          <p:nvPr/>
        </p:nvSpPr>
        <p:spPr>
          <a:xfrm>
            <a:off x="71406" y="285728"/>
            <a:ext cx="892975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Comic Sans MS" pitchFamily="66" charset="0"/>
              </a:rPr>
              <a:t>Много разных краёв, областей,</a:t>
            </a:r>
          </a:p>
          <a:p>
            <a:r>
              <a:rPr lang="ru-RU" sz="2000" dirty="0">
                <a:latin typeface="Comic Sans MS" pitchFamily="66" charset="0"/>
              </a:rPr>
              <a:t>Много разных красивых здесь мест,</a:t>
            </a:r>
          </a:p>
          <a:p>
            <a:r>
              <a:rPr lang="ru-RU" sz="2000" dirty="0">
                <a:latin typeface="Comic Sans MS" pitchFamily="66" charset="0"/>
              </a:rPr>
              <a:t>Много в округе каждом гостей…</a:t>
            </a:r>
          </a:p>
          <a:p>
            <a:r>
              <a:rPr lang="ru-RU" sz="2000" dirty="0">
                <a:latin typeface="Comic Sans MS" pitchFamily="66" charset="0"/>
              </a:rPr>
              <a:t>Всё мне сразу ведь не перечесть.</a:t>
            </a:r>
          </a:p>
          <a:p>
            <a:r>
              <a:rPr lang="ru-RU" sz="2000" dirty="0">
                <a:latin typeface="Comic Sans MS" pitchFamily="66" charset="0"/>
              </a:rPr>
              <a:t> </a:t>
            </a:r>
          </a:p>
          <a:p>
            <a:r>
              <a:rPr lang="ru-RU" sz="2000" dirty="0">
                <a:latin typeface="Comic Sans MS" pitchFamily="66" charset="0"/>
              </a:rPr>
              <a:t>Слышал я про Кубань, про Московскую,</a:t>
            </a:r>
          </a:p>
          <a:p>
            <a:r>
              <a:rPr lang="ru-RU" sz="2000" dirty="0">
                <a:latin typeface="Comic Sans MS" pitchFamily="66" charset="0"/>
              </a:rPr>
              <a:t>Про Иркутскую область читал,</a:t>
            </a:r>
          </a:p>
          <a:p>
            <a:r>
              <a:rPr lang="ru-RU" sz="1900" dirty="0">
                <a:latin typeface="Comic Sans MS" pitchFamily="66" charset="0"/>
              </a:rPr>
              <a:t>Слышал про Ленинградскую, Псковскую,</a:t>
            </a:r>
          </a:p>
          <a:p>
            <a:r>
              <a:rPr lang="ru-RU" sz="2000" dirty="0">
                <a:latin typeface="Comic Sans MS" pitchFamily="66" charset="0"/>
              </a:rPr>
              <a:t>Про Тамбовскую тоже слыхал</a:t>
            </a:r>
            <a:r>
              <a:rPr lang="ru-RU" sz="2000" dirty="0" smtClean="0">
                <a:latin typeface="Comic Sans MS" pitchFamily="66" charset="0"/>
              </a:rPr>
              <a:t>.</a:t>
            </a:r>
          </a:p>
          <a:p>
            <a:endParaRPr lang="ru-RU" sz="2000" dirty="0" smtClean="0">
              <a:latin typeface="Comic Sans MS" pitchFamily="66" charset="0"/>
            </a:endParaRPr>
          </a:p>
          <a:p>
            <a:endParaRPr lang="ru-RU" sz="2000" dirty="0">
              <a:latin typeface="Comic Sans MS" pitchFamily="66" charset="0"/>
            </a:endParaRPr>
          </a:p>
          <a:p>
            <a:pPr algn="r"/>
            <a:r>
              <a:rPr lang="ru-RU" sz="2000" dirty="0">
                <a:latin typeface="Comic Sans MS" pitchFamily="66" charset="0"/>
              </a:rPr>
              <a:t>Все края, да в России прелестные,</a:t>
            </a:r>
          </a:p>
          <a:p>
            <a:pPr algn="r"/>
            <a:r>
              <a:rPr lang="ru-RU" sz="2000" dirty="0">
                <a:latin typeface="Comic Sans MS" pitchFamily="66" charset="0"/>
              </a:rPr>
              <a:t>Да у них красота ведь своя.</a:t>
            </a:r>
          </a:p>
          <a:p>
            <a:pPr algn="r"/>
            <a:r>
              <a:rPr lang="ru-RU" sz="2000" dirty="0">
                <a:latin typeface="Comic Sans MS" pitchFamily="66" charset="0"/>
              </a:rPr>
              <a:t>А мне всех же дороже чудесная</a:t>
            </a:r>
          </a:p>
          <a:p>
            <a:pPr algn="r"/>
            <a:r>
              <a:rPr lang="ru-RU" sz="2000" dirty="0">
                <a:latin typeface="Comic Sans MS" pitchFamily="66" charset="0"/>
              </a:rPr>
              <a:t>Вся Ростовская область моя.</a:t>
            </a:r>
          </a:p>
          <a:p>
            <a:pPr algn="r"/>
            <a:r>
              <a:rPr lang="ru-RU" sz="2000" dirty="0">
                <a:latin typeface="Comic Sans MS" pitchFamily="66" charset="0"/>
              </a:rPr>
              <a:t> </a:t>
            </a:r>
          </a:p>
          <a:p>
            <a:pPr algn="r"/>
            <a:r>
              <a:rPr lang="ru-RU" sz="2000" dirty="0">
                <a:latin typeface="Comic Sans MS" pitchFamily="66" charset="0"/>
              </a:rPr>
              <a:t>В моей области много районов,</a:t>
            </a:r>
          </a:p>
          <a:p>
            <a:pPr algn="r"/>
            <a:r>
              <a:rPr lang="ru-RU" sz="2000" dirty="0">
                <a:latin typeface="Comic Sans MS" pitchFamily="66" charset="0"/>
              </a:rPr>
              <a:t>Деревень, сёл, да и хуторов,</a:t>
            </a:r>
          </a:p>
          <a:p>
            <a:pPr algn="r"/>
            <a:r>
              <a:rPr lang="ru-RU" sz="2000" dirty="0">
                <a:latin typeface="Comic Sans MS" pitchFamily="66" charset="0"/>
              </a:rPr>
              <a:t>И, где больше людей миллиона,</a:t>
            </a:r>
          </a:p>
          <a:p>
            <a:pPr algn="r"/>
            <a:r>
              <a:rPr lang="ru-RU" sz="2000" dirty="0">
                <a:latin typeface="Comic Sans MS" pitchFamily="66" charset="0"/>
              </a:rPr>
              <a:t>Город южный – широкий Ростов.</a:t>
            </a:r>
          </a:p>
          <a:p>
            <a:endParaRPr lang="ru-RU" sz="2000" dirty="0">
              <a:latin typeface="Comic Sans MS" pitchFamily="66" charset="0"/>
            </a:endParaRPr>
          </a:p>
        </p:txBody>
      </p:sp>
      <p:pic>
        <p:nvPicPr>
          <p:cNvPr id="4098" name="Picture 2" descr="G:\75 ЛЕТ Р.О\картинки\49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9000" y="3500438"/>
            <a:ext cx="4286280" cy="3214710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357166"/>
            <a:ext cx="8858312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>
                <a:latin typeface="Comic Sans MS" pitchFamily="66" charset="0"/>
              </a:rPr>
              <a:t>На Дону «золотые просторы»,</a:t>
            </a:r>
          </a:p>
          <a:p>
            <a:pPr algn="r"/>
            <a:r>
              <a:rPr lang="ru-RU" sz="2000" dirty="0">
                <a:latin typeface="Comic Sans MS" pitchFamily="66" charset="0"/>
              </a:rPr>
              <a:t>И подсолнухи ярки цветут,</a:t>
            </a:r>
          </a:p>
          <a:p>
            <a:pPr algn="r"/>
            <a:r>
              <a:rPr lang="ru-RU" sz="2000" dirty="0">
                <a:latin typeface="Comic Sans MS" pitchFamily="66" charset="0"/>
              </a:rPr>
              <a:t>И пшеницы донской просто море.</a:t>
            </a:r>
          </a:p>
          <a:p>
            <a:pPr algn="r"/>
            <a:r>
              <a:rPr lang="ru-RU" sz="2000" dirty="0">
                <a:latin typeface="Comic Sans MS" pitchFamily="66" charset="0"/>
              </a:rPr>
              <a:t>Фрукты здесь на деревьях растут</a:t>
            </a:r>
            <a:r>
              <a:rPr lang="ru-RU" sz="2000" dirty="0" smtClean="0">
                <a:latin typeface="Comic Sans MS" pitchFamily="66" charset="0"/>
              </a:rPr>
              <a:t>.</a:t>
            </a:r>
          </a:p>
          <a:p>
            <a:endParaRPr lang="ru-RU" sz="2000" dirty="0">
              <a:latin typeface="Comic Sans MS" pitchFamily="66" charset="0"/>
            </a:endParaRPr>
          </a:p>
          <a:p>
            <a:endParaRPr lang="ru-RU" sz="2000" dirty="0" smtClean="0">
              <a:latin typeface="Comic Sans MS" pitchFamily="66" charset="0"/>
            </a:endParaRPr>
          </a:p>
          <a:p>
            <a:endParaRPr lang="ru-RU" sz="2000" dirty="0">
              <a:latin typeface="Comic Sans MS" pitchFamily="66" charset="0"/>
            </a:endParaRPr>
          </a:p>
          <a:p>
            <a:endParaRPr lang="ru-RU" sz="2000" dirty="0" smtClean="0">
              <a:latin typeface="Comic Sans MS" pitchFamily="66" charset="0"/>
            </a:endParaRPr>
          </a:p>
          <a:p>
            <a:endParaRPr lang="ru-RU" sz="2000" dirty="0">
              <a:latin typeface="Comic Sans MS" pitchFamily="66" charset="0"/>
            </a:endParaRPr>
          </a:p>
          <a:p>
            <a:r>
              <a:rPr lang="ru-RU" sz="2000" dirty="0">
                <a:latin typeface="Comic Sans MS" pitchFamily="66" charset="0"/>
              </a:rPr>
              <a:t> </a:t>
            </a:r>
          </a:p>
          <a:p>
            <a:r>
              <a:rPr lang="ru-RU" sz="2000" dirty="0">
                <a:latin typeface="Comic Sans MS" pitchFamily="66" charset="0"/>
              </a:rPr>
              <a:t>Здесь леса летом ярко – зелёные,</a:t>
            </a:r>
          </a:p>
          <a:p>
            <a:r>
              <a:rPr lang="ru-RU" sz="2000" dirty="0">
                <a:latin typeface="Comic Sans MS" pitchFamily="66" charset="0"/>
              </a:rPr>
              <a:t>Здесь залив, Дон, его берега.</a:t>
            </a:r>
          </a:p>
          <a:p>
            <a:r>
              <a:rPr lang="ru-RU" sz="2000" dirty="0">
                <a:latin typeface="Comic Sans MS" pitchFamily="66" charset="0"/>
              </a:rPr>
              <a:t>Да и озеро наше, Солёное…</a:t>
            </a:r>
          </a:p>
          <a:p>
            <a:r>
              <a:rPr lang="ru-RU" sz="2000" dirty="0">
                <a:latin typeface="Comic Sans MS" pitchFamily="66" charset="0"/>
              </a:rPr>
              <a:t>Моя область мне вся дорога.</a:t>
            </a:r>
          </a:p>
          <a:p>
            <a:r>
              <a:rPr lang="ru-RU" sz="2000" dirty="0">
                <a:latin typeface="Comic Sans MS" pitchFamily="66" charset="0"/>
              </a:rPr>
              <a:t> </a:t>
            </a:r>
          </a:p>
          <a:p>
            <a:r>
              <a:rPr lang="ru-RU" sz="2000" dirty="0">
                <a:latin typeface="Comic Sans MS" pitchFamily="66" charset="0"/>
              </a:rPr>
              <a:t>Много здесь, на Дону, светлых мест,</a:t>
            </a:r>
          </a:p>
          <a:p>
            <a:r>
              <a:rPr lang="ru-RU" sz="2000" dirty="0">
                <a:latin typeface="Comic Sans MS" pitchFamily="66" charset="0"/>
              </a:rPr>
              <a:t>Да просторны донские поля…</a:t>
            </a:r>
          </a:p>
          <a:p>
            <a:r>
              <a:rPr lang="ru-RU" sz="2000" dirty="0">
                <a:latin typeface="Comic Sans MS" pitchFamily="66" charset="0"/>
              </a:rPr>
              <a:t>Ты в России, на юге всём есть,</a:t>
            </a:r>
          </a:p>
          <a:p>
            <a:r>
              <a:rPr lang="ru-RU" sz="2000" dirty="0">
                <a:latin typeface="Comic Sans MS" pitchFamily="66" charset="0"/>
              </a:rPr>
              <a:t>Ты – Ростовская область моя!</a:t>
            </a:r>
          </a:p>
          <a:p>
            <a:endParaRPr lang="ru-RU" sz="2000" dirty="0">
              <a:latin typeface="Comic Sans MS" pitchFamily="66" charset="0"/>
            </a:endParaRPr>
          </a:p>
        </p:txBody>
      </p:sp>
      <p:pic>
        <p:nvPicPr>
          <p:cNvPr id="5122" name="Picture 2" descr="G:\75 ЛЕТ Р.О\картинки\1_227335421_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762500" cy="333375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5123" name="Picture 3" descr="G:\75 ЛЕТ Р.О\картинки\03b.jpg"/>
          <p:cNvPicPr>
            <a:picLocks noChangeAspect="1" noChangeArrowheads="1"/>
          </p:cNvPicPr>
          <p:nvPr/>
        </p:nvPicPr>
        <p:blipFill>
          <a:blip r:embed="rId3" cstate="email"/>
          <a:srcRect l="27500" r="26666"/>
          <a:stretch>
            <a:fillRect/>
          </a:stretch>
        </p:blipFill>
        <p:spPr bwMode="auto">
          <a:xfrm>
            <a:off x="5214942" y="1766455"/>
            <a:ext cx="3500462" cy="5091545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chemeClr val="accent2">
                <a:lumMod val="40000"/>
                <a:lumOff val="60000"/>
              </a:schemeClr>
            </a:gs>
            <a:gs pos="58000">
              <a:schemeClr val="accent2">
                <a:lumMod val="40000"/>
                <a:lumOff val="60000"/>
              </a:schemeClr>
            </a:gs>
            <a:gs pos="71001">
              <a:schemeClr val="bg1"/>
            </a:gs>
            <a:gs pos="94000">
              <a:srgbClr val="EBDAD4"/>
            </a:gs>
            <a:gs pos="100000">
              <a:srgbClr val="55261C"/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928670"/>
            <a:ext cx="7643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«Нам есть чем гордиться и что беречь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…»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500034" y="2071678"/>
          <a:ext cx="7000924" cy="32464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Graphic spid="5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1" descr="G:\75 ЛЕТ Р.О\картинки\s640x480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42862"/>
            <a:ext cx="9144000" cy="731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1" descr="G:\75 ЛЕТ Р.О\картинки\Тихий Дон.jpeg"/>
          <p:cNvPicPr>
            <a:picLocks noChangeAspect="1" noChangeArrowheads="1"/>
          </p:cNvPicPr>
          <p:nvPr/>
        </p:nvPicPr>
        <p:blipFill>
          <a:blip r:embed="rId2" cstate="email"/>
          <a:srcRect l="2463" t="2799" r="1894" b="2492"/>
          <a:stretch>
            <a:fillRect/>
          </a:stretch>
        </p:blipFill>
        <p:spPr bwMode="auto">
          <a:xfrm>
            <a:off x="0" y="0"/>
            <a:ext cx="9144000" cy="68806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157</TotalTime>
  <Words>251</Words>
  <Application>Microsoft Office PowerPoint</Application>
  <PresentationFormat>Экран (4:3)</PresentationFormat>
  <Paragraphs>81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>МОУ СОШ №3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 ОБЖ</dc:creator>
  <cp:lastModifiedBy>Лена</cp:lastModifiedBy>
  <cp:revision>40</cp:revision>
  <dcterms:created xsi:type="dcterms:W3CDTF">2012-08-30T08:02:20Z</dcterms:created>
  <dcterms:modified xsi:type="dcterms:W3CDTF">2013-03-20T19:16:46Z</dcterms:modified>
</cp:coreProperties>
</file>