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B95B-A239-4978-A228-15BA81E1E1B4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F70E-809A-4143-BA30-0ABD49DAB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B95B-A239-4978-A228-15BA81E1E1B4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F70E-809A-4143-BA30-0ABD49DAB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B95B-A239-4978-A228-15BA81E1E1B4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F70E-809A-4143-BA30-0ABD49DAB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B95B-A239-4978-A228-15BA81E1E1B4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F70E-809A-4143-BA30-0ABD49DAB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B95B-A239-4978-A228-15BA81E1E1B4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F70E-809A-4143-BA30-0ABD49DAB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B95B-A239-4978-A228-15BA81E1E1B4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F70E-809A-4143-BA30-0ABD49DAB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B95B-A239-4978-A228-15BA81E1E1B4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F70E-809A-4143-BA30-0ABD49DAB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B95B-A239-4978-A228-15BA81E1E1B4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F70E-809A-4143-BA30-0ABD49DAB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B95B-A239-4978-A228-15BA81E1E1B4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F70E-809A-4143-BA30-0ABD49DAB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B95B-A239-4978-A228-15BA81E1E1B4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F70E-809A-4143-BA30-0ABD49DAB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B95B-A239-4978-A228-15BA81E1E1B4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F70E-809A-4143-BA30-0ABD49DAB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EB95B-A239-4978-A228-15BA81E1E1B4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8F70E-809A-4143-BA30-0ABD49DAB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hyperlink" Target="http://ru.wikipedia.org/wiki/%D0%A4%D0%B0%D0%B9%D0%BB:%D0%9E%D0%B6%D0%B5%D0%B3%D0%BE%D0%B2_%D0%9F%D0%BE%D1%80%D1%82%D1%80%D0%B5%D1%82_%D0%B3%D1%80%D0%B0%D0%B2%D1%8E%D1%80%D0%B0_1950%D0%B5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//upload.wikimedia.org/wikipedia/en/3/32/Merriam-Webster_logo.svg" TargetMode="External"/><Relationship Id="rId5" Type="http://schemas.openxmlformats.org/officeDocument/2006/relationships/image" Target="../media/image2.jpeg"/><Relationship Id="rId4" Type="http://schemas.openxmlformats.org/officeDocument/2006/relationships/hyperlink" Target="//commons.wikimedia.org/wiki/File:%D0%9F%D0%BE%D1%80%D1%82%D1%80%D0%B5%D1%82_%D0%BF%D0%B8%D1%81%D0%B0%D1%82%D0%B5%D0%BB%D1%8F_%D0%92%D0%BB%D0%B0%D0%B4%D0%B8%D0%BC%D0%B8%D1%80%D0%B0_%D0%98%D0%B2%D0%B0%D0%BD%D0%BE%D0%B2%D0%B8%D1%87%D0%B0_%D0%94%D0%B0%D0%BB%D1%8F.jpg?uselang=ru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commons.wikimedia.org/wiki/File:Elizabeth_II_greets_NASA_GSFC_employees,_May_8,_2007_edit.jpg?uselang=ru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://upload.wikimedia.org/wikipedia/commons/9/9a/John_Lennon_1964_001_cropped.pn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hyperlink" Target="http://commons.wikimedia.org/wiki/File:Hw-shakespeare.png?uselang=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67544" y="-703331"/>
            <a:ext cx="828092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работы обусловлена  растущей  потребностью в формировании у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изучающего иностранный  язык иноязычной и коммуникативной компетенции.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школьных программах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 английскому языку и по литературе  данной тематике  отводится незначительное место, учебных пособий по ней мало, поэтому языковые компетенции  учащихся в данном вопросе недостаточно высоки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Юмор как часть английского национального характера</a:t>
            </a:r>
            <a:r>
              <a:rPr lang="ru-RU" b="1" i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11560" y="2141857"/>
            <a:ext cx="799288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невозмутимость при неправдоподобных происшествиях и удивление мелким деталям на фоне общей абсурдности»;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обыгрывание многозначности слов;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самокритичность;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абсурдность ситуации.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404664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Отличительные   черты английского национального юмора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24744"/>
            <a:ext cx="84969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Юмор — весьма существенная черта английского национального характера  и характеризуется он тем, что в нем обязательно присутствуют два необходимых и равноправных элемента: просто юмор и остроумие, шутливость и серьезность, абсурдность и </a:t>
            </a:r>
            <a:r>
              <a:rPr lang="ru-RU" sz="2800" dirty="0" smtClean="0"/>
              <a:t>фантастичность.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/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Чтобы </a:t>
            </a:r>
            <a:r>
              <a:rPr lang="ru-RU" sz="2800" dirty="0" smtClean="0"/>
              <a:t>понять английский юмор, надо  хорошо знать язык, традиции, культуру и историю этой страны,  </a:t>
            </a:r>
            <a:r>
              <a:rPr lang="ru-RU" sz="2800" dirty="0" smtClean="0"/>
              <a:t>и, что весьма важно, </a:t>
            </a:r>
            <a:r>
              <a:rPr lang="ru-RU" sz="2800" dirty="0" smtClean="0"/>
              <a:t>самому иметь чувство юмора.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187624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Выводы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136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заключается в  том, что  обработанный теоретический материал   и изготовленные на его основе мультимедиа – продукты   и наглядность  смогут пополнить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медиатеку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школы, учебную базу кабинетов английского языка и литературы  и   использоваться в работе   учителями всех школ Темрюкского района, а также пользователями  сети Интернет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assets.freelancehunt.com/snippet/20/82/45130/Booklet_Discove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149081"/>
            <a:ext cx="3168352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852936"/>
            <a:ext cx="8119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если на основе собранного и обработанного материал  создать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мультимедийные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продукты и наглядные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пособия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об особенностях английского юмора,  разместить их на сайте школы и в сети Интернет, а затем   через уроки и внеклассные мероприятия  вести их презентацию, то можно  значительно расширить языковые компетенции  не только в рамках выбранной темы, но и пробудить интерес изучающих английский язык к другим  явлением культуры и истории Англии.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51520" y="75982"/>
            <a:ext cx="8568952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адачи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работы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изучить  опубликованные лингвистические работы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данной проблеме;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проанализировать  ряд английских анекдотов, отдельные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произведения известных английских писателей и  проследить,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какими средствами в них достигается эффект юмора;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провести  анкетирование среди учителей школы  с целью выявления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их понимания  особенностей английского юмора;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представить собранный материал в виде мультимедиа-продуктов,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буклетов и коллажей  для дальнейшего использования на уроках  английского языка и литературы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пополнения базы учебных кабинетов.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исследования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анализ собранного материала,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его обобщение  и обработка, консультирование,  опрос.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Ожегов Портрет гравюра 1950е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556792"/>
            <a:ext cx="2304256" cy="30102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347864" y="4653136"/>
            <a:ext cx="27109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Сергей Иванович </a:t>
            </a:r>
            <a:r>
              <a:rPr lang="ru-RU" b="1" dirty="0" err="1" smtClean="0"/>
              <a:t>Óжегов</a:t>
            </a:r>
            <a:endParaRPr lang="ru-RU" b="1" dirty="0" smtClean="0"/>
          </a:p>
          <a:p>
            <a:pPr algn="ctr"/>
            <a:r>
              <a:rPr lang="ru-RU" b="1" dirty="0" smtClean="0"/>
              <a:t>!1900-1964)</a:t>
            </a:r>
            <a:endParaRPr lang="ru-RU" dirty="0"/>
          </a:p>
        </p:txBody>
      </p:sp>
      <p:pic>
        <p:nvPicPr>
          <p:cNvPr id="1029" name="Picture 5" descr="Портрет писателя Владимира Ивановича Даля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692696"/>
            <a:ext cx="2520280" cy="2955602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3717032"/>
          <a:ext cx="3240360" cy="1005840"/>
        </p:xfrm>
        <a:graphic>
          <a:graphicData uri="http://schemas.openxmlformats.org/drawingml/2006/table">
            <a:tbl>
              <a:tblPr/>
              <a:tblGrid>
                <a:gridCol w="324036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Владимир Иванович </a:t>
                      </a:r>
                      <a:r>
                        <a:rPr lang="ru-RU" b="1" dirty="0" smtClean="0"/>
                        <a:t>Даль</a:t>
                      </a:r>
                    </a:p>
                    <a:p>
                      <a:pPr algn="ctr"/>
                      <a:r>
                        <a:rPr lang="ru-RU" b="1" dirty="0" smtClean="0"/>
                        <a:t>(1801-1872)</a:t>
                      </a:r>
                      <a:endParaRPr lang="ru-RU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31" name="Picture 7" descr="Файл: Merriam-Webster logo.sv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34290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51520" y="438341"/>
            <a:ext cx="8568952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Список использованной литературы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Английская лирика первой половины XVII века. М., 1989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Англии все наоборот: Антология английского юмора/ Перевод с английского; М: Б. С. Г. – ПРЕСС, 2006.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XVII век в диалоге эпох и культур: Материалы научной конференции. Выпуск 8, 2000 г.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Литературная энциклопедия школьника,  2003 г.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Миловидов В.А. Английский разговорный шутя: 100 самых смешных анекдотов на все случаи жизни( электронная книга),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Астрель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2010 г.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Майол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Э.,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Милстед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Д. Эти странные англичане . М.: Эгмонт Россия Лтд, 2001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Парфенов А. Т. Бен Джонсон и его комедия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Вольпоне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», М., 1982 г.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Птахина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А. Английский анекдот как отражение национальной культуры.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Фокс К. Наблюдая за англичанами. Скрытые правила поведения ( аудиокнига), 2010 г.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Ссылки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bbg.fantlab.ruМ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londonmania.ru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humor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merriam-webster.com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slovardalja.net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ushakovdictionary.ru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www.voennye.ru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лизавета II">
            <a:hlinkClick r:id="rId2" tooltip="&quot;Елизавета II&quot;"/>
          </p:cNvPr>
          <p:cNvPicPr/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1259632" y="1052736"/>
            <a:ext cx="294444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59632" y="5373216"/>
            <a:ext cx="3250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Королева  Англии  Елизавета </a:t>
            </a:r>
            <a:r>
              <a:rPr lang="en-US" b="1" dirty="0" smtClean="0"/>
              <a:t>II</a:t>
            </a:r>
            <a:endParaRPr lang="ru-RU" b="1" dirty="0"/>
          </a:p>
        </p:txBody>
      </p:sp>
      <p:pic>
        <p:nvPicPr>
          <p:cNvPr id="4" name="Рисунок 3" descr="File:John Lennon 1964 001 cropped.pn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1052736"/>
            <a:ext cx="2736304" cy="421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436096" y="5445224"/>
            <a:ext cx="2844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Джон Леннон  </a:t>
            </a:r>
            <a:r>
              <a:rPr lang="ru-RU" i="1" dirty="0" err="1" smtClean="0"/>
              <a:t>John</a:t>
            </a:r>
            <a:r>
              <a:rPr lang="ru-RU" i="1" dirty="0" smtClean="0"/>
              <a:t> </a:t>
            </a:r>
            <a:r>
              <a:rPr lang="ru-RU" i="1" dirty="0" err="1" smtClean="0"/>
              <a:t>Lennon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дин раз в два года весной в Англии проходит день «Красного носа» – благотворительная акция для детей-сирот и инвалид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268760"/>
            <a:ext cx="2478617" cy="194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sphotos-g.ak.fbcdn.net/hphotos-ak-snc6/198254_201171913235091_1718401_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356992"/>
            <a:ext cx="6768752" cy="30651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47664" y="548680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День Красных носов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827584" y="1844824"/>
            <a:ext cx="741682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общенациональность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типичность для всей нации;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отсутствие преград для смеха;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посмеяться над собой;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тонкая  игра слов;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подшутить над чем-то неприкосновенным, не допуская при этом  кощунства;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многообразие  шуток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благотворительная направленность.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7584" y="620688"/>
            <a:ext cx="74888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Свойства  юмора как  части английского национального характера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Директор\Pictures\220px-Geoffrey_Chaucer_-_Illustration_from_Cassell's_History_of_England_-_Century_Edition_-_published_circa_1902.jp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043608" y="1988840"/>
            <a:ext cx="2353646" cy="310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115616" y="5157192"/>
            <a:ext cx="2267744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Джеффри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Чосер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alibri" pitchFamily="34" charset="0"/>
                <a:cs typeface="Times New Roman" pitchFamily="18" charset="0"/>
              </a:rPr>
              <a:t>(1340-1400)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Директор\Pictures\Benjamin_Jonson_by_Abraham_van_Blyenberch.jpg"/>
          <p:cNvPicPr/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3635896" y="1628800"/>
            <a:ext cx="2209445" cy="302433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851920" y="4653136"/>
            <a:ext cx="20162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2000" b="1" dirty="0" smtClean="0"/>
              <a:t>Бен </a:t>
            </a:r>
            <a:r>
              <a:rPr lang="ru-RU" sz="2000" b="1" dirty="0" smtClean="0"/>
              <a:t>Джонсон</a:t>
            </a:r>
          </a:p>
          <a:p>
            <a:pPr algn="ctr"/>
            <a:r>
              <a:rPr lang="en-US" sz="2000" b="1" dirty="0" smtClean="0"/>
              <a:t>( 1572-1637</a:t>
            </a:r>
            <a:r>
              <a:rPr lang="en-US" b="1" dirty="0" smtClean="0"/>
              <a:t>)</a:t>
            </a:r>
            <a:r>
              <a:rPr lang="en-US" b="1" dirty="0" smtClean="0"/>
              <a:t> </a:t>
            </a:r>
            <a:endParaRPr lang="ru-RU" dirty="0"/>
          </a:p>
        </p:txBody>
      </p:sp>
      <p:pic>
        <p:nvPicPr>
          <p:cNvPr id="8" name="Рисунок 7" descr="Hw-shakespeare.png">
            <a:hlinkClick r:id="rId4"/>
          </p:cNvPr>
          <p:cNvPicPr/>
          <p:nvPr/>
        </p:nvPicPr>
        <p:blipFill>
          <a:blip r:embed="rId5" cstate="print">
            <a:grayscl/>
          </a:blip>
          <a:srcRect/>
          <a:stretch>
            <a:fillRect/>
          </a:stretch>
        </p:blipFill>
        <p:spPr bwMode="auto">
          <a:xfrm>
            <a:off x="6084168" y="2276872"/>
            <a:ext cx="230425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228184" y="5229200"/>
            <a:ext cx="21546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Уильям</a:t>
            </a:r>
            <a:r>
              <a:rPr lang="en-US" sz="2000" b="1" dirty="0" smtClean="0"/>
              <a:t>  </a:t>
            </a:r>
            <a:r>
              <a:rPr lang="ru-RU" sz="2000" b="1" dirty="0" smtClean="0"/>
              <a:t>Шекспир</a:t>
            </a:r>
          </a:p>
          <a:p>
            <a:pPr algn="ctr"/>
            <a:r>
              <a:rPr lang="ru-RU" sz="2000" b="1" dirty="0" smtClean="0"/>
              <a:t>( 1564-1616_</a:t>
            </a:r>
            <a:endParaRPr lang="ru-RU" sz="2000" dirty="0"/>
          </a:p>
        </p:txBody>
      </p:sp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683568" y="476672"/>
            <a:ext cx="7704856" cy="1030312"/>
          </a:xfrm>
          <a:prstGeom prst="verticalScroll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cs typeface="Arial" pitchFamily="34" charset="0"/>
              </a:rPr>
              <a:t>О С Н О В О П О Л О Ж Н И К И     А Н Г Л И Й С К О Г О    Ю М О Р 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451</Words>
  <Application>Microsoft Office PowerPoint</Application>
  <PresentationFormat>Экран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« Юмор как часть английского национального характера».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Директор</dc:creator>
  <cp:lastModifiedBy>Директор</cp:lastModifiedBy>
  <cp:revision>36</cp:revision>
  <dcterms:created xsi:type="dcterms:W3CDTF">2013-01-16T03:37:22Z</dcterms:created>
  <dcterms:modified xsi:type="dcterms:W3CDTF">2013-01-16T05:49:52Z</dcterms:modified>
</cp:coreProperties>
</file>